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81" r:id="rId2"/>
    <p:sldId id="285" r:id="rId3"/>
    <p:sldId id="287" r:id="rId4"/>
    <p:sldId id="288" r:id="rId5"/>
    <p:sldId id="289" r:id="rId6"/>
    <p:sldId id="290" r:id="rId7"/>
    <p:sldId id="291" r:id="rId8"/>
    <p:sldId id="292" r:id="rId9"/>
    <p:sldId id="295" r:id="rId10"/>
    <p:sldId id="293" r:id="rId11"/>
    <p:sldId id="294" r:id="rId12"/>
    <p:sldId id="297" r:id="rId13"/>
    <p:sldId id="298" r:id="rId14"/>
    <p:sldId id="299" r:id="rId15"/>
    <p:sldId id="300" r:id="rId16"/>
    <p:sldId id="301" r:id="rId17"/>
    <p:sldId id="302" r:id="rId18"/>
    <p:sldId id="303" r:id="rId19"/>
    <p:sldId id="304" r:id="rId20"/>
    <p:sldId id="305" r:id="rId21"/>
    <p:sldId id="306" r:id="rId22"/>
    <p:sldId id="296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6" d="100"/>
          <a:sy n="96" d="100"/>
        </p:scale>
        <p:origin x="-60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588046-A9DE-5F41-822E-A49BFC25FE60}" type="datetimeFigureOut">
              <a:rPr lang="en-US" smtClean="0"/>
              <a:t>9/4/14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BE781D-B434-F245-9AA1-E7DE0AA88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362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JBoss Group 2002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A40AB66-BFDF-9641-AED7-FAB86D76C132}" type="slidenum">
              <a:rPr lang="en-US"/>
              <a:pPr>
                <a:defRPr/>
              </a:pPr>
              <a:t>12</a:t>
            </a:fld>
            <a:endParaRPr lang="en-US"/>
          </a:p>
        </p:txBody>
      </p:sp>
      <p:sp>
        <p:nvSpPr>
          <p:cNvPr id="4774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774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JBoss Group 2002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75CA0F1-A1D5-7547-9843-D3CD6A42CEBB}" type="slidenum">
              <a:rPr lang="en-US"/>
              <a:pPr>
                <a:defRPr/>
              </a:pPr>
              <a:t>21</a:t>
            </a:fld>
            <a:endParaRPr lang="en-US"/>
          </a:p>
        </p:txBody>
      </p:sp>
      <p:sp>
        <p:nvSpPr>
          <p:cNvPr id="4784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784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JBoss Group 2002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B306111-9D94-374B-890A-7FBB79C8E2B2}" type="slidenum">
              <a:rPr lang="en-US"/>
              <a:pPr>
                <a:defRPr/>
              </a:pPr>
              <a:t>13</a:t>
            </a:fld>
            <a:endParaRPr lang="en-US"/>
          </a:p>
        </p:txBody>
      </p:sp>
      <p:sp>
        <p:nvSpPr>
          <p:cNvPr id="4775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775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JBoss Group 2002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AE8D7C6-B217-CA4C-8B7F-A66DBC190E5B}" type="slidenum">
              <a:rPr lang="en-US"/>
              <a:pPr>
                <a:defRPr/>
              </a:pPr>
              <a:t>14</a:t>
            </a:fld>
            <a:endParaRPr lang="en-US"/>
          </a:p>
        </p:txBody>
      </p:sp>
      <p:sp>
        <p:nvSpPr>
          <p:cNvPr id="4776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776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JBoss Group 2002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8E85685-1247-B542-9A4F-B3C77B694491}" type="slidenum">
              <a:rPr lang="en-US"/>
              <a:pPr>
                <a:defRPr/>
              </a:pPr>
              <a:t>15</a:t>
            </a:fld>
            <a:endParaRPr lang="en-US"/>
          </a:p>
        </p:txBody>
      </p:sp>
      <p:sp>
        <p:nvSpPr>
          <p:cNvPr id="4777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777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JBoss Group 2002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A78641-5E33-3748-AECF-641AAE7F3C79}" type="slidenum">
              <a:rPr lang="en-US"/>
              <a:pPr>
                <a:defRPr/>
              </a:pPr>
              <a:t>16</a:t>
            </a:fld>
            <a:endParaRPr lang="en-US"/>
          </a:p>
        </p:txBody>
      </p:sp>
      <p:sp>
        <p:nvSpPr>
          <p:cNvPr id="4779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779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JBoss Group 2002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3CBF846-C65B-FE41-8B56-BF8B4A567B63}" type="slidenum">
              <a:rPr lang="en-US"/>
              <a:pPr>
                <a:defRPr/>
              </a:pPr>
              <a:t>17</a:t>
            </a:fld>
            <a:endParaRPr lang="en-US"/>
          </a:p>
        </p:txBody>
      </p:sp>
      <p:sp>
        <p:nvSpPr>
          <p:cNvPr id="4780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780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JBoss Group 2002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BCB48C2-D6DA-1344-84A9-3A7AF1108686}" type="slidenum">
              <a:rPr lang="en-US"/>
              <a:pPr>
                <a:defRPr/>
              </a:pPr>
              <a:t>18</a:t>
            </a:fld>
            <a:endParaRPr lang="en-US"/>
          </a:p>
        </p:txBody>
      </p:sp>
      <p:sp>
        <p:nvSpPr>
          <p:cNvPr id="4781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781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JBoss Group 2002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88F4AA3-5F95-CC4A-8F35-FC2CFAC8B977}" type="slidenum">
              <a:rPr lang="en-US"/>
              <a:pPr>
                <a:defRPr/>
              </a:pPr>
              <a:t>19</a:t>
            </a:fld>
            <a:endParaRPr lang="en-US"/>
          </a:p>
        </p:txBody>
      </p:sp>
      <p:sp>
        <p:nvSpPr>
          <p:cNvPr id="4782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782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JBoss Group 2002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1E152BC-23F4-3A40-85A2-804B6AE097D7}" type="slidenum">
              <a:rPr lang="en-US"/>
              <a:pPr>
                <a:defRPr/>
              </a:pPr>
              <a:t>20</a:t>
            </a:fld>
            <a:endParaRPr lang="en-US"/>
          </a:p>
        </p:txBody>
      </p:sp>
      <p:sp>
        <p:nvSpPr>
          <p:cNvPr id="4783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783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80B2C-168C-084B-8FC7-03A7895F5344}" type="datetimeFigureOut">
              <a:rPr lang="en-US" smtClean="0"/>
              <a:t>9/4/14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360D5-331B-3243-BBC5-A5589EB44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54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80B2C-168C-084B-8FC7-03A7895F5344}" type="datetimeFigureOut">
              <a:rPr lang="en-US" smtClean="0"/>
              <a:t>9/4/14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360D5-331B-3243-BBC5-A5589EB44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05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80B2C-168C-084B-8FC7-03A7895F5344}" type="datetimeFigureOut">
              <a:rPr lang="en-US" smtClean="0"/>
              <a:t>9/4/14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360D5-331B-3243-BBC5-A5589EB44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93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80B2C-168C-084B-8FC7-03A7895F5344}" type="datetimeFigureOut">
              <a:rPr lang="en-US" smtClean="0"/>
              <a:t>9/4/14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360D5-331B-3243-BBC5-A5589EB44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046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80B2C-168C-084B-8FC7-03A7895F5344}" type="datetimeFigureOut">
              <a:rPr lang="en-US" smtClean="0"/>
              <a:t>9/4/14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360D5-331B-3243-BBC5-A5589EB44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382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80B2C-168C-084B-8FC7-03A7895F5344}" type="datetimeFigureOut">
              <a:rPr lang="en-US" smtClean="0"/>
              <a:t>9/4/14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360D5-331B-3243-BBC5-A5589EB44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654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80B2C-168C-084B-8FC7-03A7895F5344}" type="datetimeFigureOut">
              <a:rPr lang="en-US" smtClean="0"/>
              <a:t>9/4/14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360D5-331B-3243-BBC5-A5589EB44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327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80B2C-168C-084B-8FC7-03A7895F5344}" type="datetimeFigureOut">
              <a:rPr lang="en-US" smtClean="0"/>
              <a:t>9/4/14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360D5-331B-3243-BBC5-A5589EB44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964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80B2C-168C-084B-8FC7-03A7895F5344}" type="datetimeFigureOut">
              <a:rPr lang="en-US" smtClean="0"/>
              <a:t>9/4/14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360D5-331B-3243-BBC5-A5589EB44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248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80B2C-168C-084B-8FC7-03A7895F5344}" type="datetimeFigureOut">
              <a:rPr lang="en-US" smtClean="0"/>
              <a:t>9/4/14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360D5-331B-3243-BBC5-A5589EB44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509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80B2C-168C-084B-8FC7-03A7895F5344}" type="datetimeFigureOut">
              <a:rPr lang="en-US" smtClean="0"/>
              <a:t>9/4/14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360D5-331B-3243-BBC5-A5589EB44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916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F80B2C-168C-084B-8FC7-03A7895F5344}" type="datetimeFigureOut">
              <a:rPr lang="en-US" smtClean="0"/>
              <a:t>9/4/14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9360D5-331B-3243-BBC5-A5589EB44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1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slideLayout" Target="../slideLayouts/slideLayout1.xml"/><Relationship Id="rId3" Type="http://schemas.openxmlformats.org/officeDocument/2006/relationships/hyperlink" Target="mailto:vijaydialani@boisestate.edu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sales.com/customers/323421" TargetMode="External"/><Relationship Id="rId3" Type="http://schemas.openxmlformats.org/officeDocument/2006/relationships/hyperlink" Target="http://sales.com/customers/32341/address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solidFill>
            <a:srgbClr val="3366FF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2800" dirty="0">
                <a:solidFill>
                  <a:schemeClr val="bg1"/>
                </a:solidFill>
              </a:rPr>
              <a:t>Cloud Computing:</a:t>
            </a:r>
            <a:br>
              <a:rPr lang="en-US" sz="2800" dirty="0">
                <a:solidFill>
                  <a:schemeClr val="bg1"/>
                </a:solidFill>
              </a:rPr>
            </a:br>
            <a:r>
              <a:rPr lang="en-US" sz="2800" dirty="0" smtClean="0">
                <a:solidFill>
                  <a:schemeClr val="bg1"/>
                </a:solidFill>
              </a:rPr>
              <a:t>Rest based Web </a:t>
            </a:r>
            <a:r>
              <a:rPr lang="en-US" sz="2800" dirty="0">
                <a:solidFill>
                  <a:schemeClr val="bg1"/>
                </a:solidFill>
              </a:rPr>
              <a:t>Services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91242" y="3886200"/>
            <a:ext cx="4122821" cy="1366528"/>
          </a:xfr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</a:rPr>
              <a:t>Vijay Dialani, PhD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</a:rPr>
              <a:t>Boise State </a:t>
            </a:r>
            <a:r>
              <a:rPr lang="en-US" sz="1800" dirty="0" smtClean="0">
                <a:solidFill>
                  <a:schemeClr val="tx1"/>
                </a:solidFill>
              </a:rPr>
              <a:t>University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hlinkClick r:id="rId3"/>
              </a:rPr>
              <a:t>vijaydialani@boisestate.edu</a:t>
            </a:r>
            <a:endParaRPr lang="en-US" sz="1800" dirty="0" smtClean="0">
              <a:solidFill>
                <a:schemeClr val="tx1"/>
              </a:solidFill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</a:rPr>
              <a:t>©All rights reserved by the author</a:t>
            </a:r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83641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88737"/>
          </a:xfrm>
          <a:solidFill>
            <a:srgbClr val="3366FF"/>
          </a:solidFill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What makes REST attractive?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34427" y="1119193"/>
            <a:ext cx="8226425" cy="506095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en-US" sz="2000" dirty="0" smtClean="0"/>
              <a:t>It is the way that web </a:t>
            </a:r>
            <a:r>
              <a:rPr lang="en-US" sz="2000" dirty="0" err="1" smtClean="0"/>
              <a:t>sclaes</a:t>
            </a:r>
            <a:r>
              <a:rPr lang="en-US" sz="2000" dirty="0" smtClean="0"/>
              <a:t>. Its Stateless!!!</a:t>
            </a:r>
          </a:p>
          <a:p>
            <a:pPr>
              <a:lnSpc>
                <a:spcPct val="120000"/>
              </a:lnSpc>
              <a:defRPr/>
            </a:pPr>
            <a:r>
              <a:rPr lang="en-US" sz="2000" dirty="0" smtClean="0"/>
              <a:t>Easily embeddable in online resources</a:t>
            </a:r>
          </a:p>
          <a:p>
            <a:pPr>
              <a:lnSpc>
                <a:spcPct val="120000"/>
              </a:lnSpc>
              <a:defRPr/>
            </a:pPr>
            <a:r>
              <a:rPr lang="en-US" sz="2000" dirty="0" smtClean="0"/>
              <a:t>Isolates </a:t>
            </a:r>
            <a:r>
              <a:rPr lang="en-US" sz="2000" dirty="0"/>
              <a:t>client from changes on the </a:t>
            </a:r>
            <a:r>
              <a:rPr lang="en-US" sz="2000" dirty="0" smtClean="0"/>
              <a:t>server, built in fault tolerance.</a:t>
            </a:r>
            <a:endParaRPr lang="en-US" sz="2000" dirty="0"/>
          </a:p>
          <a:p>
            <a:pPr>
              <a:lnSpc>
                <a:spcPct val="120000"/>
              </a:lnSpc>
              <a:defRPr/>
            </a:pPr>
            <a:r>
              <a:rPr lang="en-US" sz="2000" dirty="0" smtClean="0"/>
              <a:t>A </a:t>
            </a:r>
            <a:r>
              <a:rPr lang="en-US" sz="2000" dirty="0" err="1" smtClean="0"/>
              <a:t>RESTFul</a:t>
            </a:r>
            <a:r>
              <a:rPr lang="en-US" sz="2000" dirty="0" smtClean="0"/>
              <a:t> application does not maintain sessions/conversations on the server </a:t>
            </a:r>
          </a:p>
          <a:p>
            <a:pPr>
              <a:lnSpc>
                <a:spcPct val="120000"/>
              </a:lnSpc>
              <a:defRPr/>
            </a:pPr>
            <a:r>
              <a:rPr lang="en-US" sz="2000" dirty="0" err="1" smtClean="0"/>
              <a:t>Doesn</a:t>
            </a:r>
            <a:r>
              <a:rPr lang="ja-JP" altLang="en-US" sz="2000" dirty="0" smtClean="0">
                <a:latin typeface="Arial"/>
              </a:rPr>
              <a:t>’</a:t>
            </a:r>
            <a:r>
              <a:rPr lang="en-US" sz="2000" dirty="0" smtClean="0"/>
              <a:t>t mean an application can</a:t>
            </a:r>
            <a:r>
              <a:rPr lang="ja-JP" altLang="en-US" sz="2000" dirty="0" smtClean="0">
                <a:latin typeface="Arial"/>
              </a:rPr>
              <a:t>’</a:t>
            </a:r>
            <a:r>
              <a:rPr lang="en-US" sz="2000" dirty="0" smtClean="0"/>
              <a:t>t have state, it is held at the client and is transferred as a part of each request.</a:t>
            </a:r>
          </a:p>
          <a:p>
            <a:pPr>
              <a:lnSpc>
                <a:spcPct val="120000"/>
              </a:lnSpc>
              <a:defRPr/>
            </a:pPr>
            <a:endParaRPr lang="en-US" sz="2000" dirty="0" smtClean="0"/>
          </a:p>
          <a:p>
            <a:pPr>
              <a:lnSpc>
                <a:spcPct val="120000"/>
              </a:lnSpc>
              <a:defRPr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9852143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88737"/>
          </a:xfrm>
          <a:solidFill>
            <a:srgbClr val="3366FF"/>
          </a:solidFill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JAX-RS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83617" y="926086"/>
            <a:ext cx="8518967" cy="60201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/>
              <a:t>@Path</a:t>
            </a:r>
          </a:p>
          <a:p>
            <a:pPr lvl="1">
              <a:defRPr/>
            </a:pPr>
            <a:r>
              <a:rPr lang="en-US" dirty="0"/>
              <a:t>Defines URI mappings and templates</a:t>
            </a:r>
          </a:p>
          <a:p>
            <a:pPr>
              <a:defRPr/>
            </a:pPr>
            <a:r>
              <a:rPr lang="en-US" dirty="0"/>
              <a:t>@</a:t>
            </a:r>
            <a:r>
              <a:rPr lang="en-US" dirty="0" err="1"/>
              <a:t>ProduceMime</a:t>
            </a:r>
            <a:r>
              <a:rPr lang="en-US" dirty="0"/>
              <a:t>, @</a:t>
            </a:r>
            <a:r>
              <a:rPr lang="en-US" dirty="0" err="1"/>
              <a:t>ConsumeMime</a:t>
            </a:r>
            <a:endParaRPr lang="en-US" dirty="0"/>
          </a:p>
          <a:p>
            <a:pPr lvl="1">
              <a:defRPr/>
            </a:pPr>
            <a:r>
              <a:rPr lang="en-US" dirty="0"/>
              <a:t>What MIME types does the resource produce and consume</a:t>
            </a:r>
          </a:p>
          <a:p>
            <a:pPr>
              <a:defRPr/>
            </a:pPr>
            <a:r>
              <a:rPr lang="en-US" dirty="0"/>
              <a:t>@GET, @POST, @DELETE, @PUT, @HEADER</a:t>
            </a:r>
          </a:p>
          <a:p>
            <a:pPr lvl="1">
              <a:defRPr/>
            </a:pPr>
            <a:r>
              <a:rPr lang="en-US" dirty="0"/>
              <a:t>Identifies which HTTP method the Java method is interested </a:t>
            </a:r>
            <a:r>
              <a:rPr lang="en-US" dirty="0" smtClean="0"/>
              <a:t>in</a:t>
            </a:r>
          </a:p>
          <a:p>
            <a:pPr>
              <a:lnSpc>
                <a:spcPct val="90000"/>
              </a:lnSpc>
              <a:defRPr/>
            </a:pPr>
            <a:r>
              <a:rPr lang="en-US" dirty="0"/>
              <a:t>@</a:t>
            </a:r>
            <a:r>
              <a:rPr lang="en-US" dirty="0" err="1"/>
              <a:t>PathParam</a:t>
            </a:r>
            <a:endParaRPr lang="en-US" dirty="0"/>
          </a:p>
          <a:p>
            <a:pPr lvl="1">
              <a:lnSpc>
                <a:spcPct val="90000"/>
              </a:lnSpc>
              <a:defRPr/>
            </a:pPr>
            <a:r>
              <a:rPr lang="en-US" sz="1600" dirty="0"/>
              <a:t>Allows you to extract URI parameters/named URI template segments</a:t>
            </a:r>
          </a:p>
          <a:p>
            <a:pPr>
              <a:lnSpc>
                <a:spcPct val="90000"/>
              </a:lnSpc>
              <a:defRPr/>
            </a:pPr>
            <a:r>
              <a:rPr lang="en-US" dirty="0"/>
              <a:t>@</a:t>
            </a:r>
            <a:r>
              <a:rPr lang="en-US" dirty="0" err="1"/>
              <a:t>QueryParam</a:t>
            </a:r>
            <a:endParaRPr lang="en-US" dirty="0"/>
          </a:p>
          <a:p>
            <a:pPr lvl="1">
              <a:lnSpc>
                <a:spcPct val="90000"/>
              </a:lnSpc>
              <a:defRPr/>
            </a:pPr>
            <a:r>
              <a:rPr lang="en-US" sz="1600" dirty="0"/>
              <a:t>Access to specific parameter URI query string</a:t>
            </a:r>
          </a:p>
          <a:p>
            <a:pPr>
              <a:lnSpc>
                <a:spcPct val="90000"/>
              </a:lnSpc>
              <a:defRPr/>
            </a:pPr>
            <a:r>
              <a:rPr lang="en-US" dirty="0"/>
              <a:t>@</a:t>
            </a:r>
            <a:r>
              <a:rPr lang="en-US" dirty="0" err="1"/>
              <a:t>HeaderParam</a:t>
            </a:r>
            <a:endParaRPr lang="en-US" dirty="0"/>
          </a:p>
          <a:p>
            <a:pPr lvl="1">
              <a:lnSpc>
                <a:spcPct val="90000"/>
              </a:lnSpc>
              <a:defRPr/>
            </a:pPr>
            <a:r>
              <a:rPr lang="en-US" sz="1600" dirty="0"/>
              <a:t>Access to a specific HTTP Header</a:t>
            </a:r>
          </a:p>
          <a:p>
            <a:pPr>
              <a:lnSpc>
                <a:spcPct val="90000"/>
              </a:lnSpc>
              <a:defRPr/>
            </a:pPr>
            <a:r>
              <a:rPr lang="en-US" dirty="0"/>
              <a:t>@</a:t>
            </a:r>
            <a:r>
              <a:rPr lang="en-US" dirty="0" err="1"/>
              <a:t>CookieParam</a:t>
            </a:r>
            <a:endParaRPr lang="en-US" dirty="0"/>
          </a:p>
          <a:p>
            <a:pPr lvl="1">
              <a:lnSpc>
                <a:spcPct val="90000"/>
              </a:lnSpc>
              <a:defRPr/>
            </a:pPr>
            <a:r>
              <a:rPr lang="en-US" sz="1600" dirty="0"/>
              <a:t>Access to a specific cookie value</a:t>
            </a:r>
          </a:p>
          <a:p>
            <a:pPr>
              <a:lnSpc>
                <a:spcPct val="90000"/>
              </a:lnSpc>
              <a:defRPr/>
            </a:pPr>
            <a:r>
              <a:rPr lang="en-US" dirty="0"/>
              <a:t>@</a:t>
            </a:r>
            <a:r>
              <a:rPr lang="en-US" dirty="0" err="1"/>
              <a:t>MatrixParam</a:t>
            </a:r>
            <a:endParaRPr lang="en-US" dirty="0"/>
          </a:p>
          <a:p>
            <a:pPr lvl="1">
              <a:lnSpc>
                <a:spcPct val="90000"/>
              </a:lnSpc>
              <a:defRPr/>
            </a:pPr>
            <a:r>
              <a:rPr lang="en-US" sz="1600" dirty="0"/>
              <a:t>Access to a specific matrix parameter</a:t>
            </a:r>
          </a:p>
          <a:p>
            <a:pPr>
              <a:lnSpc>
                <a:spcPct val="90000"/>
              </a:lnSpc>
              <a:defRPr/>
            </a:pPr>
            <a:r>
              <a:rPr lang="en-US" dirty="0"/>
              <a:t>Above annotations can automatically map HTTP request values to</a:t>
            </a:r>
          </a:p>
          <a:p>
            <a:pPr lvl="1">
              <a:lnSpc>
                <a:spcPct val="90000"/>
              </a:lnSpc>
              <a:defRPr/>
            </a:pPr>
            <a:r>
              <a:rPr lang="en-US" sz="1600" dirty="0"/>
              <a:t>String and primitive types</a:t>
            </a:r>
          </a:p>
          <a:p>
            <a:pPr lvl="1">
              <a:lnSpc>
                <a:spcPct val="90000"/>
              </a:lnSpc>
              <a:defRPr/>
            </a:pPr>
            <a:r>
              <a:rPr lang="en-US" sz="1600" dirty="0"/>
              <a:t>Class types that have a constructor that takes a String parameter</a:t>
            </a:r>
          </a:p>
          <a:p>
            <a:pPr lvl="1">
              <a:lnSpc>
                <a:spcPct val="90000"/>
              </a:lnSpc>
              <a:defRPr/>
            </a:pPr>
            <a:r>
              <a:rPr lang="en-US" sz="1600" dirty="0"/>
              <a:t>Class types that have a static </a:t>
            </a:r>
            <a:r>
              <a:rPr lang="en-US" sz="1600" dirty="0" err="1"/>
              <a:t>valueOf</a:t>
            </a:r>
            <a:r>
              <a:rPr lang="en-US" sz="1600" dirty="0"/>
              <a:t>(String </a:t>
            </a:r>
            <a:r>
              <a:rPr lang="en-US" sz="1600" dirty="0" err="1"/>
              <a:t>val</a:t>
            </a:r>
            <a:r>
              <a:rPr lang="en-US" sz="1600" dirty="0"/>
              <a:t>) method</a:t>
            </a:r>
          </a:p>
          <a:p>
            <a:pPr lvl="1">
              <a:lnSpc>
                <a:spcPct val="90000"/>
              </a:lnSpc>
              <a:defRPr/>
            </a:pPr>
            <a:r>
              <a:rPr lang="en-US" sz="1600" dirty="0"/>
              <a:t>List or Arrays of above types when there are multiple values</a:t>
            </a:r>
          </a:p>
          <a:p>
            <a:pPr>
              <a:lnSpc>
                <a:spcPct val="90000"/>
              </a:lnSpc>
              <a:defRPr/>
            </a:pPr>
            <a:r>
              <a:rPr lang="en-US" dirty="0"/>
              <a:t>@Context</a:t>
            </a:r>
          </a:p>
          <a:p>
            <a:pPr lvl="1">
              <a:lnSpc>
                <a:spcPct val="90000"/>
              </a:lnSpc>
              <a:defRPr/>
            </a:pPr>
            <a:r>
              <a:rPr lang="en-US" sz="1600" dirty="0"/>
              <a:t>Access to contextual information like the incoming </a:t>
            </a:r>
            <a:r>
              <a:rPr lang="en-US" sz="1600" dirty="0" smtClean="0"/>
              <a:t>UR</a:t>
            </a:r>
            <a:endParaRPr lang="en-US" dirty="0" smtClean="0"/>
          </a:p>
          <a:p>
            <a:pPr lvl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2143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4260" name="Text Box 4"/>
          <p:cNvSpPr txBox="1">
            <a:spLocks noChangeArrowheads="1"/>
          </p:cNvSpPr>
          <p:nvPr/>
        </p:nvSpPr>
        <p:spPr bwMode="auto">
          <a:xfrm>
            <a:off x="304800" y="1143000"/>
            <a:ext cx="7772400" cy="305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85680" tIns="42840" rIns="85680" bIns="42840">
            <a:spAutoFit/>
          </a:bodyPr>
          <a:lstStyle>
            <a:lvl1pPr algn="l" defTabSz="857250">
              <a:tabLst>
                <a:tab pos="428625" algn="l"/>
                <a:tab pos="857250" algn="l"/>
                <a:tab pos="1285875" algn="l"/>
                <a:tab pos="1712913" algn="l"/>
                <a:tab pos="2143125" algn="l"/>
                <a:tab pos="2571750" algn="l"/>
                <a:tab pos="2998788" algn="l"/>
                <a:tab pos="3429000" algn="l"/>
                <a:tab pos="3851275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28625" algn="l" defTabSz="857250">
              <a:tabLst>
                <a:tab pos="428625" algn="l"/>
                <a:tab pos="857250" algn="l"/>
                <a:tab pos="1285875" algn="l"/>
                <a:tab pos="1712913" algn="l"/>
                <a:tab pos="2143125" algn="l"/>
                <a:tab pos="2571750" algn="l"/>
                <a:tab pos="2998788" algn="l"/>
                <a:tab pos="3429000" algn="l"/>
                <a:tab pos="3851275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57250" algn="l" defTabSz="857250">
              <a:tabLst>
                <a:tab pos="428625" algn="l"/>
                <a:tab pos="857250" algn="l"/>
                <a:tab pos="1285875" algn="l"/>
                <a:tab pos="1712913" algn="l"/>
                <a:tab pos="2143125" algn="l"/>
                <a:tab pos="2571750" algn="l"/>
                <a:tab pos="2998788" algn="l"/>
                <a:tab pos="3429000" algn="l"/>
                <a:tab pos="3851275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85875" algn="l" defTabSz="857250">
              <a:tabLst>
                <a:tab pos="428625" algn="l"/>
                <a:tab pos="857250" algn="l"/>
                <a:tab pos="1285875" algn="l"/>
                <a:tab pos="1712913" algn="l"/>
                <a:tab pos="2143125" algn="l"/>
                <a:tab pos="2571750" algn="l"/>
                <a:tab pos="2998788" algn="l"/>
                <a:tab pos="3429000" algn="l"/>
                <a:tab pos="3851275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712913" algn="l" defTabSz="857250">
              <a:tabLst>
                <a:tab pos="428625" algn="l"/>
                <a:tab pos="857250" algn="l"/>
                <a:tab pos="1285875" algn="l"/>
                <a:tab pos="1712913" algn="l"/>
                <a:tab pos="2143125" algn="l"/>
                <a:tab pos="2571750" algn="l"/>
                <a:tab pos="2998788" algn="l"/>
                <a:tab pos="3429000" algn="l"/>
                <a:tab pos="3851275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170113" defTabSz="857250" fontAlgn="base">
              <a:spcBef>
                <a:spcPct val="0"/>
              </a:spcBef>
              <a:spcAft>
                <a:spcPct val="0"/>
              </a:spcAft>
              <a:tabLst>
                <a:tab pos="428625" algn="l"/>
                <a:tab pos="857250" algn="l"/>
                <a:tab pos="1285875" algn="l"/>
                <a:tab pos="1712913" algn="l"/>
                <a:tab pos="2143125" algn="l"/>
                <a:tab pos="2571750" algn="l"/>
                <a:tab pos="2998788" algn="l"/>
                <a:tab pos="3429000" algn="l"/>
                <a:tab pos="3851275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627313" defTabSz="857250" fontAlgn="base">
              <a:spcBef>
                <a:spcPct val="0"/>
              </a:spcBef>
              <a:spcAft>
                <a:spcPct val="0"/>
              </a:spcAft>
              <a:tabLst>
                <a:tab pos="428625" algn="l"/>
                <a:tab pos="857250" algn="l"/>
                <a:tab pos="1285875" algn="l"/>
                <a:tab pos="1712913" algn="l"/>
                <a:tab pos="2143125" algn="l"/>
                <a:tab pos="2571750" algn="l"/>
                <a:tab pos="2998788" algn="l"/>
                <a:tab pos="3429000" algn="l"/>
                <a:tab pos="3851275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84513" defTabSz="857250" fontAlgn="base">
              <a:spcBef>
                <a:spcPct val="0"/>
              </a:spcBef>
              <a:spcAft>
                <a:spcPct val="0"/>
              </a:spcAft>
              <a:tabLst>
                <a:tab pos="428625" algn="l"/>
                <a:tab pos="857250" algn="l"/>
                <a:tab pos="1285875" algn="l"/>
                <a:tab pos="1712913" algn="l"/>
                <a:tab pos="2143125" algn="l"/>
                <a:tab pos="2571750" algn="l"/>
                <a:tab pos="2998788" algn="l"/>
                <a:tab pos="3429000" algn="l"/>
                <a:tab pos="3851275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541713" defTabSz="857250" fontAlgn="base">
              <a:spcBef>
                <a:spcPct val="0"/>
              </a:spcBef>
              <a:spcAft>
                <a:spcPct val="0"/>
              </a:spcAft>
              <a:tabLst>
                <a:tab pos="428625" algn="l"/>
                <a:tab pos="857250" algn="l"/>
                <a:tab pos="1285875" algn="l"/>
                <a:tab pos="1712913" algn="l"/>
                <a:tab pos="2143125" algn="l"/>
                <a:tab pos="2571750" algn="l"/>
                <a:tab pos="2998788" algn="l"/>
                <a:tab pos="3429000" algn="l"/>
                <a:tab pos="3851275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0" hangingPunct="0">
              <a:lnSpc>
                <a:spcPct val="90000"/>
              </a:lnSpc>
              <a:defRPr/>
            </a:pPr>
            <a:r>
              <a:rPr lang="en-US" sz="1800" b="1" dirty="0" smtClean="0">
                <a:solidFill>
                  <a:srgbClr val="000000"/>
                </a:solidFill>
                <a:latin typeface="Courier New" charset="0"/>
                <a:cs typeface="Arial" charset="0"/>
              </a:rPr>
              <a:t>@Path(</a:t>
            </a:r>
            <a:r>
              <a:rPr lang="ja-JP" altLang="en-US" sz="1800" b="1" dirty="0" smtClean="0">
                <a:solidFill>
                  <a:srgbClr val="000000"/>
                </a:solidFill>
                <a:latin typeface="Arial"/>
                <a:cs typeface="Arial" charset="0"/>
              </a:rPr>
              <a:t>“</a:t>
            </a:r>
            <a:r>
              <a:rPr lang="en-US" sz="1800" b="1" dirty="0" smtClean="0">
                <a:solidFill>
                  <a:srgbClr val="000000"/>
                </a:solidFill>
                <a:latin typeface="Courier New" charset="0"/>
                <a:cs typeface="Arial" charset="0"/>
              </a:rPr>
              <a:t>/orders</a:t>
            </a:r>
            <a:r>
              <a:rPr lang="ja-JP" altLang="en-US" sz="1800" b="1" dirty="0" smtClean="0">
                <a:solidFill>
                  <a:srgbClr val="000000"/>
                </a:solidFill>
                <a:latin typeface="Arial"/>
                <a:cs typeface="Arial" charset="0"/>
              </a:rPr>
              <a:t>”</a:t>
            </a:r>
            <a:r>
              <a:rPr lang="en-US" sz="1800" b="1" dirty="0" smtClean="0">
                <a:solidFill>
                  <a:srgbClr val="000000"/>
                </a:solidFill>
                <a:latin typeface="Courier New" charset="0"/>
                <a:cs typeface="Arial" charset="0"/>
              </a:rPr>
              <a:t>)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en-US" sz="1800" b="1" dirty="0" smtClean="0">
                <a:solidFill>
                  <a:srgbClr val="000000"/>
                </a:solidFill>
                <a:latin typeface="Courier New" charset="0"/>
                <a:cs typeface="Arial" charset="0"/>
              </a:rPr>
              <a:t>public class </a:t>
            </a:r>
            <a:r>
              <a:rPr lang="en-US" sz="1800" b="1" dirty="0" err="1" smtClean="0">
                <a:solidFill>
                  <a:srgbClr val="000000"/>
                </a:solidFill>
                <a:latin typeface="Courier New" charset="0"/>
                <a:cs typeface="Arial" charset="0"/>
              </a:rPr>
              <a:t>OrderService</a:t>
            </a:r>
            <a:r>
              <a:rPr lang="en-US" sz="1800" b="1" dirty="0" smtClean="0">
                <a:solidFill>
                  <a:srgbClr val="000000"/>
                </a:solidFill>
                <a:latin typeface="Courier New" charset="0"/>
                <a:cs typeface="Arial" charset="0"/>
              </a:rPr>
              <a:t> {</a:t>
            </a:r>
          </a:p>
          <a:p>
            <a:pPr eaLnBrk="0" hangingPunct="0">
              <a:lnSpc>
                <a:spcPct val="90000"/>
              </a:lnSpc>
              <a:defRPr/>
            </a:pPr>
            <a:endParaRPr lang="en-US" sz="1800" b="1" dirty="0" smtClean="0">
              <a:solidFill>
                <a:srgbClr val="000000"/>
              </a:solidFill>
              <a:latin typeface="Courier New" charset="0"/>
              <a:cs typeface="Arial" charset="0"/>
            </a:endParaRPr>
          </a:p>
          <a:p>
            <a:pPr eaLnBrk="0" hangingPunct="0">
              <a:lnSpc>
                <a:spcPct val="90000"/>
              </a:lnSpc>
              <a:defRPr/>
            </a:pPr>
            <a:r>
              <a:rPr lang="en-US" sz="1800" b="1" dirty="0" smtClean="0">
                <a:solidFill>
                  <a:srgbClr val="000000"/>
                </a:solidFill>
                <a:latin typeface="Courier New" charset="0"/>
                <a:cs typeface="Arial" charset="0"/>
              </a:rPr>
              <a:t>   @Path(</a:t>
            </a:r>
            <a:r>
              <a:rPr lang="ja-JP" altLang="en-US" sz="1800" b="1" dirty="0" smtClean="0">
                <a:solidFill>
                  <a:srgbClr val="000000"/>
                </a:solidFill>
                <a:latin typeface="Arial"/>
                <a:cs typeface="Arial" charset="0"/>
              </a:rPr>
              <a:t>“</a:t>
            </a:r>
            <a:r>
              <a:rPr lang="en-US" sz="1800" b="1" dirty="0" smtClean="0">
                <a:solidFill>
                  <a:srgbClr val="000000"/>
                </a:solidFill>
                <a:latin typeface="Courier New" charset="0"/>
                <a:cs typeface="Arial" charset="0"/>
              </a:rPr>
              <a:t>/{order-id}</a:t>
            </a:r>
            <a:r>
              <a:rPr lang="ja-JP" altLang="en-US" sz="1800" b="1" dirty="0" smtClean="0">
                <a:solidFill>
                  <a:srgbClr val="000000"/>
                </a:solidFill>
                <a:latin typeface="Arial"/>
                <a:cs typeface="Arial" charset="0"/>
              </a:rPr>
              <a:t>”</a:t>
            </a:r>
            <a:r>
              <a:rPr lang="en-US" sz="1800" b="1" dirty="0" smtClean="0">
                <a:solidFill>
                  <a:srgbClr val="000000"/>
                </a:solidFill>
                <a:latin typeface="Courier New" charset="0"/>
                <a:cs typeface="Arial" charset="0"/>
              </a:rPr>
              <a:t>)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en-US" sz="1800" b="1" dirty="0" smtClean="0">
                <a:solidFill>
                  <a:srgbClr val="000000"/>
                </a:solidFill>
                <a:latin typeface="Courier New" charset="0"/>
                <a:cs typeface="Arial" charset="0"/>
              </a:rPr>
              <a:t>   @GET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en-US" sz="1800" b="1" dirty="0" smtClean="0">
                <a:solidFill>
                  <a:srgbClr val="000000"/>
                </a:solidFill>
                <a:latin typeface="Courier New" charset="0"/>
                <a:cs typeface="Arial" charset="0"/>
              </a:rPr>
              <a:t>   @</a:t>
            </a:r>
            <a:r>
              <a:rPr lang="en-US" sz="1800" b="1" dirty="0" err="1" smtClean="0">
                <a:solidFill>
                  <a:srgbClr val="000000"/>
                </a:solidFill>
                <a:latin typeface="Courier New" charset="0"/>
                <a:cs typeface="Arial" charset="0"/>
              </a:rPr>
              <a:t>ProduceMime</a:t>
            </a:r>
            <a:r>
              <a:rPr lang="en-US" sz="1800" b="1" dirty="0" smtClean="0">
                <a:solidFill>
                  <a:srgbClr val="000000"/>
                </a:solidFill>
                <a:latin typeface="Courier New" charset="0"/>
                <a:cs typeface="Arial" charset="0"/>
              </a:rPr>
              <a:t>(</a:t>
            </a:r>
            <a:r>
              <a:rPr lang="ja-JP" altLang="en-US" sz="1800" b="1" dirty="0" smtClean="0">
                <a:solidFill>
                  <a:srgbClr val="000000"/>
                </a:solidFill>
                <a:latin typeface="Arial"/>
                <a:cs typeface="Arial" charset="0"/>
              </a:rPr>
              <a:t>“</a:t>
            </a:r>
            <a:r>
              <a:rPr lang="en-US" sz="1800" b="1" dirty="0" smtClean="0">
                <a:solidFill>
                  <a:srgbClr val="000000"/>
                </a:solidFill>
                <a:latin typeface="Courier New" charset="0"/>
                <a:cs typeface="Arial" charset="0"/>
              </a:rPr>
              <a:t>application/xml</a:t>
            </a:r>
            <a:r>
              <a:rPr lang="ja-JP" altLang="en-US" sz="1800" b="1" dirty="0" smtClean="0">
                <a:solidFill>
                  <a:srgbClr val="000000"/>
                </a:solidFill>
                <a:latin typeface="Arial"/>
                <a:cs typeface="Arial" charset="0"/>
              </a:rPr>
              <a:t>”</a:t>
            </a:r>
            <a:r>
              <a:rPr lang="en-US" sz="1800" b="1" dirty="0" smtClean="0">
                <a:solidFill>
                  <a:srgbClr val="000000"/>
                </a:solidFill>
                <a:latin typeface="Courier New" charset="0"/>
                <a:cs typeface="Arial" charset="0"/>
              </a:rPr>
              <a:t>)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en-US" sz="1800" b="1" dirty="0" smtClean="0">
                <a:solidFill>
                  <a:srgbClr val="000000"/>
                </a:solidFill>
                <a:latin typeface="Courier New" charset="0"/>
                <a:cs typeface="Arial" charset="0"/>
              </a:rPr>
              <a:t>   String </a:t>
            </a:r>
            <a:r>
              <a:rPr lang="en-US" sz="1800" b="1" dirty="0" err="1" smtClean="0">
                <a:solidFill>
                  <a:srgbClr val="000000"/>
                </a:solidFill>
                <a:latin typeface="Courier New" charset="0"/>
                <a:cs typeface="Arial" charset="0"/>
              </a:rPr>
              <a:t>getOrder</a:t>
            </a:r>
            <a:r>
              <a:rPr lang="en-US" sz="1800" b="1" dirty="0" smtClean="0">
                <a:solidFill>
                  <a:srgbClr val="000000"/>
                </a:solidFill>
                <a:latin typeface="Courier New" charset="0"/>
                <a:cs typeface="Arial" charset="0"/>
              </a:rPr>
              <a:t>(@</a:t>
            </a:r>
            <a:r>
              <a:rPr lang="en-US" sz="1800" b="1" dirty="0" err="1" smtClean="0">
                <a:solidFill>
                  <a:srgbClr val="000000"/>
                </a:solidFill>
                <a:latin typeface="Courier New" charset="0"/>
                <a:cs typeface="Arial" charset="0"/>
              </a:rPr>
              <a:t>PathParam</a:t>
            </a:r>
            <a:r>
              <a:rPr lang="en-US" sz="1800" b="1" dirty="0" smtClean="0">
                <a:solidFill>
                  <a:srgbClr val="000000"/>
                </a:solidFill>
                <a:latin typeface="Courier New" charset="0"/>
                <a:cs typeface="Arial" charset="0"/>
              </a:rPr>
              <a:t>(</a:t>
            </a:r>
            <a:r>
              <a:rPr lang="ja-JP" altLang="en-US" sz="1800" b="1" dirty="0" smtClean="0">
                <a:solidFill>
                  <a:srgbClr val="000000"/>
                </a:solidFill>
                <a:latin typeface="Arial"/>
                <a:cs typeface="Arial" charset="0"/>
              </a:rPr>
              <a:t>“</a:t>
            </a:r>
            <a:r>
              <a:rPr lang="en-US" sz="1800" b="1" dirty="0" smtClean="0">
                <a:solidFill>
                  <a:srgbClr val="000000"/>
                </a:solidFill>
                <a:latin typeface="Courier New" charset="0"/>
                <a:cs typeface="Arial" charset="0"/>
              </a:rPr>
              <a:t>order-id</a:t>
            </a:r>
            <a:r>
              <a:rPr lang="ja-JP" altLang="en-US" sz="1800" b="1" dirty="0" smtClean="0">
                <a:solidFill>
                  <a:srgbClr val="000000"/>
                </a:solidFill>
                <a:latin typeface="Arial"/>
                <a:cs typeface="Arial" charset="0"/>
              </a:rPr>
              <a:t>”</a:t>
            </a:r>
            <a:r>
              <a:rPr lang="en-US" sz="1800" b="1" dirty="0" smtClean="0">
                <a:solidFill>
                  <a:srgbClr val="000000"/>
                </a:solidFill>
                <a:latin typeface="Courier New" charset="0"/>
                <a:cs typeface="Arial" charset="0"/>
              </a:rPr>
              <a:t>) </a:t>
            </a:r>
            <a:r>
              <a:rPr lang="en-US" sz="1800" b="1" dirty="0" err="1" smtClean="0">
                <a:solidFill>
                  <a:srgbClr val="000000"/>
                </a:solidFill>
                <a:latin typeface="Courier New" charset="0"/>
                <a:cs typeface="Arial" charset="0"/>
              </a:rPr>
              <a:t>int</a:t>
            </a:r>
            <a:r>
              <a:rPr lang="en-US" sz="1800" b="1" dirty="0" smtClean="0">
                <a:solidFill>
                  <a:srgbClr val="000000"/>
                </a:solidFill>
                <a:latin typeface="Courier New" charset="0"/>
                <a:cs typeface="Arial" charset="0"/>
              </a:rPr>
              <a:t> id) {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en-US" sz="1800" b="1" dirty="0" smtClean="0">
                <a:solidFill>
                  <a:srgbClr val="000000"/>
                </a:solidFill>
                <a:latin typeface="Courier New" charset="0"/>
                <a:cs typeface="Arial" charset="0"/>
              </a:rPr>
              <a:t>    …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en-US" sz="1800" b="1" dirty="0" smtClean="0">
                <a:solidFill>
                  <a:srgbClr val="000000"/>
                </a:solidFill>
                <a:latin typeface="Courier New" charset="0"/>
                <a:cs typeface="Arial" charset="0"/>
              </a:rPr>
              <a:t>   }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en-US" sz="1800" b="1" dirty="0" smtClean="0">
                <a:solidFill>
                  <a:srgbClr val="000000"/>
                </a:solidFill>
                <a:latin typeface="Courier New" charset="0"/>
                <a:cs typeface="Arial" charset="0"/>
              </a:rPr>
              <a:t>}</a:t>
            </a:r>
          </a:p>
          <a:p>
            <a:pPr eaLnBrk="0" hangingPunct="0">
              <a:lnSpc>
                <a:spcPct val="90000"/>
              </a:lnSpc>
              <a:defRPr/>
            </a:pPr>
            <a:endParaRPr lang="en-US" sz="1800" b="1" dirty="0" smtClean="0">
              <a:solidFill>
                <a:srgbClr val="000000"/>
              </a:solidFill>
              <a:latin typeface="Courier New" charset="0"/>
              <a:cs typeface="Arial" charset="0"/>
            </a:endParaRPr>
          </a:p>
          <a:p>
            <a:pPr eaLnBrk="0" hangingPunct="0">
              <a:lnSpc>
                <a:spcPct val="90000"/>
              </a:lnSpc>
              <a:defRPr/>
            </a:pPr>
            <a:endParaRPr lang="en-US" sz="1800" b="1" dirty="0" smtClean="0">
              <a:solidFill>
                <a:srgbClr val="000000"/>
              </a:solidFill>
              <a:latin typeface="Courier New" charset="0"/>
              <a:cs typeface="Arial" charset="0"/>
            </a:endParaRPr>
          </a:p>
        </p:txBody>
      </p:sp>
      <p:sp>
        <p:nvSpPr>
          <p:cNvPr id="5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88737"/>
          </a:xfrm>
          <a:solidFill>
            <a:srgbClr val="3366FF"/>
          </a:solidFill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JAX-RS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23709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5283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7772400" cy="305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85680" tIns="42840" rIns="85680" bIns="42840">
            <a:spAutoFit/>
          </a:bodyPr>
          <a:lstStyle>
            <a:lvl1pPr algn="l" defTabSz="857250">
              <a:tabLst>
                <a:tab pos="428625" algn="l"/>
                <a:tab pos="857250" algn="l"/>
                <a:tab pos="1285875" algn="l"/>
                <a:tab pos="1712913" algn="l"/>
                <a:tab pos="2143125" algn="l"/>
                <a:tab pos="2571750" algn="l"/>
                <a:tab pos="2998788" algn="l"/>
                <a:tab pos="3429000" algn="l"/>
                <a:tab pos="3851275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28625" algn="l" defTabSz="857250">
              <a:tabLst>
                <a:tab pos="428625" algn="l"/>
                <a:tab pos="857250" algn="l"/>
                <a:tab pos="1285875" algn="l"/>
                <a:tab pos="1712913" algn="l"/>
                <a:tab pos="2143125" algn="l"/>
                <a:tab pos="2571750" algn="l"/>
                <a:tab pos="2998788" algn="l"/>
                <a:tab pos="3429000" algn="l"/>
                <a:tab pos="3851275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57250" algn="l" defTabSz="857250">
              <a:tabLst>
                <a:tab pos="428625" algn="l"/>
                <a:tab pos="857250" algn="l"/>
                <a:tab pos="1285875" algn="l"/>
                <a:tab pos="1712913" algn="l"/>
                <a:tab pos="2143125" algn="l"/>
                <a:tab pos="2571750" algn="l"/>
                <a:tab pos="2998788" algn="l"/>
                <a:tab pos="3429000" algn="l"/>
                <a:tab pos="3851275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85875" algn="l" defTabSz="857250">
              <a:tabLst>
                <a:tab pos="428625" algn="l"/>
                <a:tab pos="857250" algn="l"/>
                <a:tab pos="1285875" algn="l"/>
                <a:tab pos="1712913" algn="l"/>
                <a:tab pos="2143125" algn="l"/>
                <a:tab pos="2571750" algn="l"/>
                <a:tab pos="2998788" algn="l"/>
                <a:tab pos="3429000" algn="l"/>
                <a:tab pos="3851275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712913" algn="l" defTabSz="857250">
              <a:tabLst>
                <a:tab pos="428625" algn="l"/>
                <a:tab pos="857250" algn="l"/>
                <a:tab pos="1285875" algn="l"/>
                <a:tab pos="1712913" algn="l"/>
                <a:tab pos="2143125" algn="l"/>
                <a:tab pos="2571750" algn="l"/>
                <a:tab pos="2998788" algn="l"/>
                <a:tab pos="3429000" algn="l"/>
                <a:tab pos="3851275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170113" defTabSz="857250" fontAlgn="base">
              <a:spcBef>
                <a:spcPct val="0"/>
              </a:spcBef>
              <a:spcAft>
                <a:spcPct val="0"/>
              </a:spcAft>
              <a:tabLst>
                <a:tab pos="428625" algn="l"/>
                <a:tab pos="857250" algn="l"/>
                <a:tab pos="1285875" algn="l"/>
                <a:tab pos="1712913" algn="l"/>
                <a:tab pos="2143125" algn="l"/>
                <a:tab pos="2571750" algn="l"/>
                <a:tab pos="2998788" algn="l"/>
                <a:tab pos="3429000" algn="l"/>
                <a:tab pos="3851275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627313" defTabSz="857250" fontAlgn="base">
              <a:spcBef>
                <a:spcPct val="0"/>
              </a:spcBef>
              <a:spcAft>
                <a:spcPct val="0"/>
              </a:spcAft>
              <a:tabLst>
                <a:tab pos="428625" algn="l"/>
                <a:tab pos="857250" algn="l"/>
                <a:tab pos="1285875" algn="l"/>
                <a:tab pos="1712913" algn="l"/>
                <a:tab pos="2143125" algn="l"/>
                <a:tab pos="2571750" algn="l"/>
                <a:tab pos="2998788" algn="l"/>
                <a:tab pos="3429000" algn="l"/>
                <a:tab pos="3851275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84513" defTabSz="857250" fontAlgn="base">
              <a:spcBef>
                <a:spcPct val="0"/>
              </a:spcBef>
              <a:spcAft>
                <a:spcPct val="0"/>
              </a:spcAft>
              <a:tabLst>
                <a:tab pos="428625" algn="l"/>
                <a:tab pos="857250" algn="l"/>
                <a:tab pos="1285875" algn="l"/>
                <a:tab pos="1712913" algn="l"/>
                <a:tab pos="2143125" algn="l"/>
                <a:tab pos="2571750" algn="l"/>
                <a:tab pos="2998788" algn="l"/>
                <a:tab pos="3429000" algn="l"/>
                <a:tab pos="3851275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541713" defTabSz="857250" fontAlgn="base">
              <a:spcBef>
                <a:spcPct val="0"/>
              </a:spcBef>
              <a:spcAft>
                <a:spcPct val="0"/>
              </a:spcAft>
              <a:tabLst>
                <a:tab pos="428625" algn="l"/>
                <a:tab pos="857250" algn="l"/>
                <a:tab pos="1285875" algn="l"/>
                <a:tab pos="1712913" algn="l"/>
                <a:tab pos="2143125" algn="l"/>
                <a:tab pos="2571750" algn="l"/>
                <a:tab pos="2998788" algn="l"/>
                <a:tab pos="3429000" algn="l"/>
                <a:tab pos="3851275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0" hangingPunct="0">
              <a:lnSpc>
                <a:spcPct val="90000"/>
              </a:lnSpc>
              <a:defRPr/>
            </a:pPr>
            <a:r>
              <a:rPr lang="en-US" sz="1800" b="1" smtClean="0">
                <a:solidFill>
                  <a:srgbClr val="FF0000"/>
                </a:solidFill>
                <a:latin typeface="Courier New" charset="0"/>
                <a:cs typeface="Arial" charset="0"/>
              </a:rPr>
              <a:t>@Path(</a:t>
            </a:r>
            <a:r>
              <a:rPr lang="ja-JP" altLang="en-US" sz="1800" b="1" smtClean="0">
                <a:solidFill>
                  <a:srgbClr val="FF0000"/>
                </a:solidFill>
                <a:latin typeface="Courier New" charset="0"/>
                <a:cs typeface="Arial" charset="0"/>
              </a:rPr>
              <a:t>“</a:t>
            </a:r>
            <a:r>
              <a:rPr lang="en-US" sz="1800" b="1" smtClean="0">
                <a:solidFill>
                  <a:srgbClr val="FF0000"/>
                </a:solidFill>
                <a:latin typeface="Courier New" charset="0"/>
                <a:cs typeface="Arial" charset="0"/>
              </a:rPr>
              <a:t>/orders</a:t>
            </a:r>
            <a:r>
              <a:rPr lang="ja-JP" altLang="en-US" sz="1800" b="1" smtClean="0">
                <a:solidFill>
                  <a:srgbClr val="FF0000"/>
                </a:solidFill>
                <a:latin typeface="Courier New" charset="0"/>
                <a:cs typeface="Arial" charset="0"/>
              </a:rPr>
              <a:t>”</a:t>
            </a:r>
            <a:r>
              <a:rPr lang="en-US" sz="1800" b="1" smtClean="0">
                <a:solidFill>
                  <a:srgbClr val="FF0000"/>
                </a:solidFill>
                <a:latin typeface="Courier New" charset="0"/>
                <a:cs typeface="Arial" charset="0"/>
              </a:rPr>
              <a:t>)</a:t>
            </a:r>
            <a:endParaRPr lang="en-US" sz="1800" b="1" smtClean="0">
              <a:solidFill>
                <a:srgbClr val="000000"/>
              </a:solidFill>
              <a:latin typeface="Courier New" charset="0"/>
              <a:cs typeface="Arial" charset="0"/>
            </a:endParaRPr>
          </a:p>
          <a:p>
            <a:pPr eaLnBrk="0" hangingPunct="0">
              <a:lnSpc>
                <a:spcPct val="90000"/>
              </a:lnSpc>
              <a:defRPr/>
            </a:pPr>
            <a:r>
              <a:rPr lang="en-US" sz="1800" b="1" smtClean="0">
                <a:solidFill>
                  <a:srgbClr val="000000"/>
                </a:solidFill>
                <a:latin typeface="Courier New" charset="0"/>
                <a:cs typeface="Arial" charset="0"/>
              </a:rPr>
              <a:t>public class OrderService {</a:t>
            </a:r>
          </a:p>
          <a:p>
            <a:pPr eaLnBrk="0" hangingPunct="0">
              <a:lnSpc>
                <a:spcPct val="90000"/>
              </a:lnSpc>
              <a:defRPr/>
            </a:pPr>
            <a:endParaRPr lang="en-US" sz="1800" b="1" smtClean="0">
              <a:solidFill>
                <a:srgbClr val="000000"/>
              </a:solidFill>
              <a:latin typeface="Courier New" charset="0"/>
              <a:cs typeface="Arial" charset="0"/>
            </a:endParaRPr>
          </a:p>
          <a:p>
            <a:pPr eaLnBrk="0" hangingPunct="0">
              <a:lnSpc>
                <a:spcPct val="90000"/>
              </a:lnSpc>
              <a:defRPr/>
            </a:pPr>
            <a:r>
              <a:rPr lang="en-US" sz="1800" b="1" smtClean="0">
                <a:solidFill>
                  <a:srgbClr val="000000"/>
                </a:solidFill>
                <a:latin typeface="Courier New" charset="0"/>
                <a:cs typeface="Arial" charset="0"/>
              </a:rPr>
              <a:t>   @Path(</a:t>
            </a:r>
            <a:r>
              <a:rPr lang="ja-JP" altLang="en-US" sz="1800" b="1" smtClean="0">
                <a:solidFill>
                  <a:srgbClr val="000000"/>
                </a:solidFill>
                <a:latin typeface="Arial"/>
                <a:cs typeface="Arial" charset="0"/>
              </a:rPr>
              <a:t>“</a:t>
            </a:r>
            <a:r>
              <a:rPr lang="en-US" sz="1800" b="1" smtClean="0">
                <a:solidFill>
                  <a:srgbClr val="000000"/>
                </a:solidFill>
                <a:latin typeface="Courier New" charset="0"/>
                <a:cs typeface="Arial" charset="0"/>
              </a:rPr>
              <a:t>/{order-id}</a:t>
            </a:r>
            <a:r>
              <a:rPr lang="ja-JP" altLang="en-US" sz="1800" b="1" smtClean="0">
                <a:solidFill>
                  <a:srgbClr val="000000"/>
                </a:solidFill>
                <a:latin typeface="Arial"/>
                <a:cs typeface="Arial" charset="0"/>
              </a:rPr>
              <a:t>”</a:t>
            </a:r>
            <a:r>
              <a:rPr lang="en-US" sz="1800" b="1" smtClean="0">
                <a:solidFill>
                  <a:srgbClr val="000000"/>
                </a:solidFill>
                <a:latin typeface="Courier New" charset="0"/>
                <a:cs typeface="Arial" charset="0"/>
              </a:rPr>
              <a:t>)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en-US" sz="1800" b="1" smtClean="0">
                <a:solidFill>
                  <a:srgbClr val="000000"/>
                </a:solidFill>
                <a:latin typeface="Courier New" charset="0"/>
                <a:cs typeface="Arial" charset="0"/>
              </a:rPr>
              <a:t>   @GET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en-US" sz="1800" b="1" smtClean="0">
                <a:solidFill>
                  <a:srgbClr val="000000"/>
                </a:solidFill>
                <a:latin typeface="Courier New" charset="0"/>
                <a:cs typeface="Arial" charset="0"/>
              </a:rPr>
              <a:t>   @ProduceMime(</a:t>
            </a:r>
            <a:r>
              <a:rPr lang="ja-JP" altLang="en-US" sz="1800" b="1" smtClean="0">
                <a:solidFill>
                  <a:srgbClr val="000000"/>
                </a:solidFill>
                <a:latin typeface="Arial"/>
                <a:cs typeface="Arial" charset="0"/>
              </a:rPr>
              <a:t>“</a:t>
            </a:r>
            <a:r>
              <a:rPr lang="en-US" sz="1800" b="1" smtClean="0">
                <a:solidFill>
                  <a:srgbClr val="000000"/>
                </a:solidFill>
                <a:latin typeface="Courier New" charset="0"/>
                <a:cs typeface="Arial" charset="0"/>
              </a:rPr>
              <a:t>application/xml</a:t>
            </a:r>
            <a:r>
              <a:rPr lang="ja-JP" altLang="en-US" sz="1800" b="1" smtClean="0">
                <a:solidFill>
                  <a:srgbClr val="000000"/>
                </a:solidFill>
                <a:latin typeface="Arial"/>
                <a:cs typeface="Arial" charset="0"/>
              </a:rPr>
              <a:t>”</a:t>
            </a:r>
            <a:r>
              <a:rPr lang="en-US" sz="1800" b="1" smtClean="0">
                <a:solidFill>
                  <a:srgbClr val="000000"/>
                </a:solidFill>
                <a:latin typeface="Courier New" charset="0"/>
                <a:cs typeface="Arial" charset="0"/>
              </a:rPr>
              <a:t>)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en-US" sz="1800" b="1" smtClean="0">
                <a:solidFill>
                  <a:srgbClr val="000000"/>
                </a:solidFill>
                <a:latin typeface="Courier New" charset="0"/>
                <a:cs typeface="Arial" charset="0"/>
              </a:rPr>
              <a:t>   String getOrder(@PathParam(</a:t>
            </a:r>
            <a:r>
              <a:rPr lang="ja-JP" altLang="en-US" sz="1800" b="1" smtClean="0">
                <a:solidFill>
                  <a:srgbClr val="000000"/>
                </a:solidFill>
                <a:latin typeface="Arial"/>
                <a:cs typeface="Arial" charset="0"/>
              </a:rPr>
              <a:t>“</a:t>
            </a:r>
            <a:r>
              <a:rPr lang="en-US" sz="1800" b="1" smtClean="0">
                <a:solidFill>
                  <a:srgbClr val="000000"/>
                </a:solidFill>
                <a:latin typeface="Courier New" charset="0"/>
                <a:cs typeface="Arial" charset="0"/>
              </a:rPr>
              <a:t>order-id</a:t>
            </a:r>
            <a:r>
              <a:rPr lang="ja-JP" altLang="en-US" sz="1800" b="1" smtClean="0">
                <a:solidFill>
                  <a:srgbClr val="000000"/>
                </a:solidFill>
                <a:latin typeface="Arial"/>
                <a:cs typeface="Arial" charset="0"/>
              </a:rPr>
              <a:t>”</a:t>
            </a:r>
            <a:r>
              <a:rPr lang="en-US" sz="1800" b="1" smtClean="0">
                <a:solidFill>
                  <a:srgbClr val="000000"/>
                </a:solidFill>
                <a:latin typeface="Courier New" charset="0"/>
                <a:cs typeface="Arial" charset="0"/>
              </a:rPr>
              <a:t>) int id) {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en-US" sz="1800" b="1" smtClean="0">
                <a:solidFill>
                  <a:srgbClr val="000000"/>
                </a:solidFill>
                <a:latin typeface="Courier New" charset="0"/>
                <a:cs typeface="Arial" charset="0"/>
              </a:rPr>
              <a:t>    …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en-US" sz="1800" b="1" smtClean="0">
                <a:solidFill>
                  <a:srgbClr val="000000"/>
                </a:solidFill>
                <a:latin typeface="Courier New" charset="0"/>
                <a:cs typeface="Arial" charset="0"/>
              </a:rPr>
              <a:t>   }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en-US" sz="1800" b="1" smtClean="0">
                <a:solidFill>
                  <a:srgbClr val="000000"/>
                </a:solidFill>
                <a:latin typeface="Courier New" charset="0"/>
                <a:cs typeface="Arial" charset="0"/>
              </a:rPr>
              <a:t>}</a:t>
            </a:r>
          </a:p>
          <a:p>
            <a:pPr eaLnBrk="0" hangingPunct="0">
              <a:lnSpc>
                <a:spcPct val="90000"/>
              </a:lnSpc>
              <a:defRPr/>
            </a:pPr>
            <a:endParaRPr lang="en-US" sz="1800" b="1" smtClean="0">
              <a:solidFill>
                <a:srgbClr val="000000"/>
              </a:solidFill>
              <a:latin typeface="Courier New" charset="0"/>
              <a:cs typeface="Arial" charset="0"/>
            </a:endParaRPr>
          </a:p>
          <a:p>
            <a:pPr eaLnBrk="0" hangingPunct="0">
              <a:lnSpc>
                <a:spcPct val="90000"/>
              </a:lnSpc>
              <a:defRPr/>
            </a:pPr>
            <a:endParaRPr lang="en-US" sz="1800" b="1" smtClean="0">
              <a:solidFill>
                <a:srgbClr val="000000"/>
              </a:solidFill>
              <a:latin typeface="Courier New" charset="0"/>
              <a:cs typeface="Arial" charset="0"/>
            </a:endParaRPr>
          </a:p>
        </p:txBody>
      </p:sp>
      <p:sp>
        <p:nvSpPr>
          <p:cNvPr id="4705284" name="AutoShape 4"/>
          <p:cNvSpPr>
            <a:spLocks noChangeArrowheads="1"/>
          </p:cNvSpPr>
          <p:nvPr/>
        </p:nvSpPr>
        <p:spPr bwMode="auto">
          <a:xfrm>
            <a:off x="5257800" y="1295400"/>
            <a:ext cx="3106738" cy="323850"/>
          </a:xfrm>
          <a:prstGeom prst="wedgeRoundRectCallout">
            <a:avLst>
              <a:gd name="adj1" fmla="val -134264"/>
              <a:gd name="adj2" fmla="val -46569"/>
              <a:gd name="adj3" fmla="val 16667"/>
            </a:avLst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rgbClr val="150B71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Base URI path to resource</a:t>
            </a:r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0" y="0"/>
            <a:ext cx="9144000" cy="788737"/>
          </a:xfrm>
          <a:prstGeom prst="rect">
            <a:avLst/>
          </a:prstGeom>
          <a:solidFill>
            <a:srgbClr val="3366FF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smtClean="0">
                <a:solidFill>
                  <a:schemeClr val="bg1"/>
                </a:solidFill>
              </a:rPr>
              <a:t>JAX-RS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48321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6307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7772400" cy="305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85680" tIns="42840" rIns="85680" bIns="42840">
            <a:spAutoFit/>
          </a:bodyPr>
          <a:lstStyle>
            <a:lvl1pPr algn="l" defTabSz="857250">
              <a:tabLst>
                <a:tab pos="428625" algn="l"/>
                <a:tab pos="857250" algn="l"/>
                <a:tab pos="1285875" algn="l"/>
                <a:tab pos="1712913" algn="l"/>
                <a:tab pos="2143125" algn="l"/>
                <a:tab pos="2571750" algn="l"/>
                <a:tab pos="2998788" algn="l"/>
                <a:tab pos="3429000" algn="l"/>
                <a:tab pos="3851275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28625" algn="l" defTabSz="857250">
              <a:tabLst>
                <a:tab pos="428625" algn="l"/>
                <a:tab pos="857250" algn="l"/>
                <a:tab pos="1285875" algn="l"/>
                <a:tab pos="1712913" algn="l"/>
                <a:tab pos="2143125" algn="l"/>
                <a:tab pos="2571750" algn="l"/>
                <a:tab pos="2998788" algn="l"/>
                <a:tab pos="3429000" algn="l"/>
                <a:tab pos="3851275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57250" algn="l" defTabSz="857250">
              <a:tabLst>
                <a:tab pos="428625" algn="l"/>
                <a:tab pos="857250" algn="l"/>
                <a:tab pos="1285875" algn="l"/>
                <a:tab pos="1712913" algn="l"/>
                <a:tab pos="2143125" algn="l"/>
                <a:tab pos="2571750" algn="l"/>
                <a:tab pos="2998788" algn="l"/>
                <a:tab pos="3429000" algn="l"/>
                <a:tab pos="3851275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85875" algn="l" defTabSz="857250">
              <a:tabLst>
                <a:tab pos="428625" algn="l"/>
                <a:tab pos="857250" algn="l"/>
                <a:tab pos="1285875" algn="l"/>
                <a:tab pos="1712913" algn="l"/>
                <a:tab pos="2143125" algn="l"/>
                <a:tab pos="2571750" algn="l"/>
                <a:tab pos="2998788" algn="l"/>
                <a:tab pos="3429000" algn="l"/>
                <a:tab pos="3851275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712913" algn="l" defTabSz="857250">
              <a:tabLst>
                <a:tab pos="428625" algn="l"/>
                <a:tab pos="857250" algn="l"/>
                <a:tab pos="1285875" algn="l"/>
                <a:tab pos="1712913" algn="l"/>
                <a:tab pos="2143125" algn="l"/>
                <a:tab pos="2571750" algn="l"/>
                <a:tab pos="2998788" algn="l"/>
                <a:tab pos="3429000" algn="l"/>
                <a:tab pos="3851275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170113" defTabSz="857250" fontAlgn="base">
              <a:spcBef>
                <a:spcPct val="0"/>
              </a:spcBef>
              <a:spcAft>
                <a:spcPct val="0"/>
              </a:spcAft>
              <a:tabLst>
                <a:tab pos="428625" algn="l"/>
                <a:tab pos="857250" algn="l"/>
                <a:tab pos="1285875" algn="l"/>
                <a:tab pos="1712913" algn="l"/>
                <a:tab pos="2143125" algn="l"/>
                <a:tab pos="2571750" algn="l"/>
                <a:tab pos="2998788" algn="l"/>
                <a:tab pos="3429000" algn="l"/>
                <a:tab pos="3851275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627313" defTabSz="857250" fontAlgn="base">
              <a:spcBef>
                <a:spcPct val="0"/>
              </a:spcBef>
              <a:spcAft>
                <a:spcPct val="0"/>
              </a:spcAft>
              <a:tabLst>
                <a:tab pos="428625" algn="l"/>
                <a:tab pos="857250" algn="l"/>
                <a:tab pos="1285875" algn="l"/>
                <a:tab pos="1712913" algn="l"/>
                <a:tab pos="2143125" algn="l"/>
                <a:tab pos="2571750" algn="l"/>
                <a:tab pos="2998788" algn="l"/>
                <a:tab pos="3429000" algn="l"/>
                <a:tab pos="3851275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84513" defTabSz="857250" fontAlgn="base">
              <a:spcBef>
                <a:spcPct val="0"/>
              </a:spcBef>
              <a:spcAft>
                <a:spcPct val="0"/>
              </a:spcAft>
              <a:tabLst>
                <a:tab pos="428625" algn="l"/>
                <a:tab pos="857250" algn="l"/>
                <a:tab pos="1285875" algn="l"/>
                <a:tab pos="1712913" algn="l"/>
                <a:tab pos="2143125" algn="l"/>
                <a:tab pos="2571750" algn="l"/>
                <a:tab pos="2998788" algn="l"/>
                <a:tab pos="3429000" algn="l"/>
                <a:tab pos="3851275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541713" defTabSz="857250" fontAlgn="base">
              <a:spcBef>
                <a:spcPct val="0"/>
              </a:spcBef>
              <a:spcAft>
                <a:spcPct val="0"/>
              </a:spcAft>
              <a:tabLst>
                <a:tab pos="428625" algn="l"/>
                <a:tab pos="857250" algn="l"/>
                <a:tab pos="1285875" algn="l"/>
                <a:tab pos="1712913" algn="l"/>
                <a:tab pos="2143125" algn="l"/>
                <a:tab pos="2571750" algn="l"/>
                <a:tab pos="2998788" algn="l"/>
                <a:tab pos="3429000" algn="l"/>
                <a:tab pos="3851275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0" hangingPunct="0">
              <a:lnSpc>
                <a:spcPct val="90000"/>
              </a:lnSpc>
              <a:defRPr/>
            </a:pPr>
            <a:r>
              <a:rPr lang="en-US" sz="1800" b="1" smtClean="0">
                <a:solidFill>
                  <a:srgbClr val="000000"/>
                </a:solidFill>
                <a:latin typeface="Courier New" charset="0"/>
                <a:cs typeface="Arial" charset="0"/>
              </a:rPr>
              <a:t>@Path(</a:t>
            </a:r>
            <a:r>
              <a:rPr lang="ja-JP" altLang="en-US" sz="1800" b="1" smtClean="0">
                <a:solidFill>
                  <a:srgbClr val="000000"/>
                </a:solidFill>
                <a:latin typeface="Arial"/>
                <a:cs typeface="Arial" charset="0"/>
              </a:rPr>
              <a:t>“</a:t>
            </a:r>
            <a:r>
              <a:rPr lang="en-US" sz="1800" b="1" smtClean="0">
                <a:solidFill>
                  <a:srgbClr val="000000"/>
                </a:solidFill>
                <a:latin typeface="Courier New" charset="0"/>
                <a:cs typeface="Arial" charset="0"/>
              </a:rPr>
              <a:t>/orders</a:t>
            </a:r>
            <a:r>
              <a:rPr lang="ja-JP" altLang="en-US" sz="1800" b="1" smtClean="0">
                <a:solidFill>
                  <a:srgbClr val="000000"/>
                </a:solidFill>
                <a:latin typeface="Arial"/>
                <a:cs typeface="Arial" charset="0"/>
              </a:rPr>
              <a:t>”</a:t>
            </a:r>
            <a:r>
              <a:rPr lang="en-US" sz="1800" b="1" smtClean="0">
                <a:solidFill>
                  <a:srgbClr val="000000"/>
                </a:solidFill>
                <a:latin typeface="Courier New" charset="0"/>
                <a:cs typeface="Arial" charset="0"/>
              </a:rPr>
              <a:t>)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en-US" sz="1800" b="1" smtClean="0">
                <a:solidFill>
                  <a:srgbClr val="000000"/>
                </a:solidFill>
                <a:latin typeface="Courier New" charset="0"/>
                <a:cs typeface="Arial" charset="0"/>
              </a:rPr>
              <a:t>public class OrderService {</a:t>
            </a:r>
          </a:p>
          <a:p>
            <a:pPr eaLnBrk="0" hangingPunct="0">
              <a:lnSpc>
                <a:spcPct val="90000"/>
              </a:lnSpc>
              <a:defRPr/>
            </a:pPr>
            <a:endParaRPr lang="en-US" sz="1800" b="1" smtClean="0">
              <a:solidFill>
                <a:srgbClr val="000000"/>
              </a:solidFill>
              <a:latin typeface="Courier New" charset="0"/>
              <a:cs typeface="Arial" charset="0"/>
            </a:endParaRPr>
          </a:p>
          <a:p>
            <a:pPr eaLnBrk="0" hangingPunct="0">
              <a:lnSpc>
                <a:spcPct val="90000"/>
              </a:lnSpc>
              <a:defRPr/>
            </a:pPr>
            <a:r>
              <a:rPr lang="en-US" sz="1800" b="1" smtClean="0">
                <a:solidFill>
                  <a:srgbClr val="000000"/>
                </a:solidFill>
                <a:latin typeface="Courier New" charset="0"/>
                <a:cs typeface="Arial" charset="0"/>
              </a:rPr>
              <a:t>   </a:t>
            </a:r>
            <a:r>
              <a:rPr lang="en-US" sz="1800" b="1" smtClean="0">
                <a:solidFill>
                  <a:srgbClr val="FF0000"/>
                </a:solidFill>
                <a:latin typeface="Courier New" charset="0"/>
                <a:cs typeface="Arial" charset="0"/>
              </a:rPr>
              <a:t>@Path(</a:t>
            </a:r>
            <a:r>
              <a:rPr lang="ja-JP" altLang="en-US" sz="1800" b="1" smtClean="0">
                <a:solidFill>
                  <a:srgbClr val="FF0000"/>
                </a:solidFill>
                <a:latin typeface="Courier New" charset="0"/>
                <a:cs typeface="Arial" charset="0"/>
              </a:rPr>
              <a:t>“</a:t>
            </a:r>
            <a:r>
              <a:rPr lang="en-US" sz="1800" b="1" smtClean="0">
                <a:solidFill>
                  <a:srgbClr val="FF0000"/>
                </a:solidFill>
                <a:latin typeface="Courier New" charset="0"/>
                <a:cs typeface="Arial" charset="0"/>
              </a:rPr>
              <a:t>/{order-id}</a:t>
            </a:r>
            <a:r>
              <a:rPr lang="ja-JP" altLang="en-US" sz="1800" b="1" smtClean="0">
                <a:solidFill>
                  <a:srgbClr val="FF0000"/>
                </a:solidFill>
                <a:latin typeface="Courier New" charset="0"/>
                <a:cs typeface="Arial" charset="0"/>
              </a:rPr>
              <a:t>”</a:t>
            </a:r>
            <a:r>
              <a:rPr lang="en-US" sz="1800" b="1" smtClean="0">
                <a:solidFill>
                  <a:srgbClr val="FF0000"/>
                </a:solidFill>
                <a:latin typeface="Courier New" charset="0"/>
                <a:cs typeface="Arial" charset="0"/>
              </a:rPr>
              <a:t>)</a:t>
            </a:r>
            <a:endParaRPr lang="en-US" sz="1800" b="1" smtClean="0">
              <a:solidFill>
                <a:srgbClr val="000000"/>
              </a:solidFill>
              <a:latin typeface="Courier New" charset="0"/>
              <a:cs typeface="Arial" charset="0"/>
            </a:endParaRPr>
          </a:p>
          <a:p>
            <a:pPr eaLnBrk="0" hangingPunct="0">
              <a:lnSpc>
                <a:spcPct val="90000"/>
              </a:lnSpc>
              <a:defRPr/>
            </a:pPr>
            <a:r>
              <a:rPr lang="en-US" sz="1800" b="1" smtClean="0">
                <a:solidFill>
                  <a:srgbClr val="000000"/>
                </a:solidFill>
                <a:latin typeface="Courier New" charset="0"/>
                <a:cs typeface="Arial" charset="0"/>
              </a:rPr>
              <a:t>   @GET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en-US" sz="1800" b="1" smtClean="0">
                <a:solidFill>
                  <a:srgbClr val="000000"/>
                </a:solidFill>
                <a:latin typeface="Courier New" charset="0"/>
                <a:cs typeface="Arial" charset="0"/>
              </a:rPr>
              <a:t>   @ProduceMime(</a:t>
            </a:r>
            <a:r>
              <a:rPr lang="ja-JP" altLang="en-US" sz="1800" b="1" smtClean="0">
                <a:solidFill>
                  <a:srgbClr val="000000"/>
                </a:solidFill>
                <a:latin typeface="Arial"/>
                <a:cs typeface="Arial" charset="0"/>
              </a:rPr>
              <a:t>“</a:t>
            </a:r>
            <a:r>
              <a:rPr lang="en-US" sz="1800" b="1" smtClean="0">
                <a:solidFill>
                  <a:srgbClr val="000000"/>
                </a:solidFill>
                <a:latin typeface="Courier New" charset="0"/>
                <a:cs typeface="Arial" charset="0"/>
              </a:rPr>
              <a:t>application/xml</a:t>
            </a:r>
            <a:r>
              <a:rPr lang="ja-JP" altLang="en-US" sz="1800" b="1" smtClean="0">
                <a:solidFill>
                  <a:srgbClr val="000000"/>
                </a:solidFill>
                <a:latin typeface="Arial"/>
                <a:cs typeface="Arial" charset="0"/>
              </a:rPr>
              <a:t>”</a:t>
            </a:r>
            <a:r>
              <a:rPr lang="en-US" sz="1800" b="1" smtClean="0">
                <a:solidFill>
                  <a:srgbClr val="000000"/>
                </a:solidFill>
                <a:latin typeface="Courier New" charset="0"/>
                <a:cs typeface="Arial" charset="0"/>
              </a:rPr>
              <a:t>)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en-US" sz="1800" b="1" smtClean="0">
                <a:solidFill>
                  <a:srgbClr val="000000"/>
                </a:solidFill>
                <a:latin typeface="Courier New" charset="0"/>
                <a:cs typeface="Arial" charset="0"/>
              </a:rPr>
              <a:t>   String getOrder(@PathParam(</a:t>
            </a:r>
            <a:r>
              <a:rPr lang="ja-JP" altLang="en-US" sz="1800" b="1" smtClean="0">
                <a:solidFill>
                  <a:srgbClr val="000000"/>
                </a:solidFill>
                <a:latin typeface="Arial"/>
                <a:cs typeface="Arial" charset="0"/>
              </a:rPr>
              <a:t>“</a:t>
            </a:r>
            <a:r>
              <a:rPr lang="en-US" sz="1800" b="1" smtClean="0">
                <a:solidFill>
                  <a:srgbClr val="000000"/>
                </a:solidFill>
                <a:latin typeface="Courier New" charset="0"/>
                <a:cs typeface="Arial" charset="0"/>
              </a:rPr>
              <a:t>order-id</a:t>
            </a:r>
            <a:r>
              <a:rPr lang="ja-JP" altLang="en-US" sz="1800" b="1" smtClean="0">
                <a:solidFill>
                  <a:srgbClr val="000000"/>
                </a:solidFill>
                <a:latin typeface="Arial"/>
                <a:cs typeface="Arial" charset="0"/>
              </a:rPr>
              <a:t>”</a:t>
            </a:r>
            <a:r>
              <a:rPr lang="en-US" sz="1800" b="1" smtClean="0">
                <a:solidFill>
                  <a:srgbClr val="000000"/>
                </a:solidFill>
                <a:latin typeface="Courier New" charset="0"/>
                <a:cs typeface="Arial" charset="0"/>
              </a:rPr>
              <a:t>) int id) {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en-US" sz="1800" b="1" smtClean="0">
                <a:solidFill>
                  <a:srgbClr val="000000"/>
                </a:solidFill>
                <a:latin typeface="Courier New" charset="0"/>
                <a:cs typeface="Arial" charset="0"/>
              </a:rPr>
              <a:t>    …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en-US" sz="1800" b="1" smtClean="0">
                <a:solidFill>
                  <a:srgbClr val="000000"/>
                </a:solidFill>
                <a:latin typeface="Courier New" charset="0"/>
                <a:cs typeface="Arial" charset="0"/>
              </a:rPr>
              <a:t>   }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en-US" sz="1800" b="1" smtClean="0">
                <a:solidFill>
                  <a:srgbClr val="000000"/>
                </a:solidFill>
                <a:latin typeface="Courier New" charset="0"/>
                <a:cs typeface="Arial" charset="0"/>
              </a:rPr>
              <a:t>}</a:t>
            </a:r>
          </a:p>
          <a:p>
            <a:pPr eaLnBrk="0" hangingPunct="0">
              <a:lnSpc>
                <a:spcPct val="90000"/>
              </a:lnSpc>
              <a:defRPr/>
            </a:pPr>
            <a:endParaRPr lang="en-US" sz="1800" b="1" smtClean="0">
              <a:solidFill>
                <a:srgbClr val="000000"/>
              </a:solidFill>
              <a:latin typeface="Courier New" charset="0"/>
              <a:cs typeface="Arial" charset="0"/>
            </a:endParaRPr>
          </a:p>
          <a:p>
            <a:pPr eaLnBrk="0" hangingPunct="0">
              <a:lnSpc>
                <a:spcPct val="90000"/>
              </a:lnSpc>
              <a:defRPr/>
            </a:pPr>
            <a:endParaRPr lang="en-US" sz="1800" b="1" smtClean="0">
              <a:solidFill>
                <a:srgbClr val="000000"/>
              </a:solidFill>
              <a:latin typeface="Courier New" charset="0"/>
              <a:cs typeface="Arial" charset="0"/>
            </a:endParaRPr>
          </a:p>
        </p:txBody>
      </p:sp>
      <p:sp>
        <p:nvSpPr>
          <p:cNvPr id="4706308" name="AutoShape 4"/>
          <p:cNvSpPr>
            <a:spLocks noChangeArrowheads="1"/>
          </p:cNvSpPr>
          <p:nvPr/>
        </p:nvSpPr>
        <p:spPr bwMode="auto">
          <a:xfrm>
            <a:off x="4495800" y="1295400"/>
            <a:ext cx="3733800" cy="552450"/>
          </a:xfrm>
          <a:prstGeom prst="wedgeRoundRectCallout">
            <a:avLst>
              <a:gd name="adj1" fmla="val -75806"/>
              <a:gd name="adj2" fmla="val 90806"/>
              <a:gd name="adj3" fmla="val 16667"/>
            </a:avLst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rgbClr val="150B71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Extension to base URI </a:t>
            </a:r>
          </a:p>
          <a:p>
            <a:pPr>
              <a:defRPr/>
            </a:pPr>
            <a:r>
              <a:rPr lang="en-US">
                <a:cs typeface="+mn-cs"/>
              </a:rPr>
              <a:t>that getOrder() method maps to</a:t>
            </a:r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88737"/>
          </a:xfrm>
          <a:solidFill>
            <a:srgbClr val="3366FF"/>
          </a:solidFill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JAX-RS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22184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7331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7772400" cy="305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85680" tIns="42840" rIns="85680" bIns="42840">
            <a:spAutoFit/>
          </a:bodyPr>
          <a:lstStyle>
            <a:lvl1pPr algn="l" defTabSz="857250">
              <a:tabLst>
                <a:tab pos="428625" algn="l"/>
                <a:tab pos="857250" algn="l"/>
                <a:tab pos="1285875" algn="l"/>
                <a:tab pos="1712913" algn="l"/>
                <a:tab pos="2143125" algn="l"/>
                <a:tab pos="2571750" algn="l"/>
                <a:tab pos="2998788" algn="l"/>
                <a:tab pos="3429000" algn="l"/>
                <a:tab pos="3851275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28625" algn="l" defTabSz="857250">
              <a:tabLst>
                <a:tab pos="428625" algn="l"/>
                <a:tab pos="857250" algn="l"/>
                <a:tab pos="1285875" algn="l"/>
                <a:tab pos="1712913" algn="l"/>
                <a:tab pos="2143125" algn="l"/>
                <a:tab pos="2571750" algn="l"/>
                <a:tab pos="2998788" algn="l"/>
                <a:tab pos="3429000" algn="l"/>
                <a:tab pos="3851275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57250" algn="l" defTabSz="857250">
              <a:tabLst>
                <a:tab pos="428625" algn="l"/>
                <a:tab pos="857250" algn="l"/>
                <a:tab pos="1285875" algn="l"/>
                <a:tab pos="1712913" algn="l"/>
                <a:tab pos="2143125" algn="l"/>
                <a:tab pos="2571750" algn="l"/>
                <a:tab pos="2998788" algn="l"/>
                <a:tab pos="3429000" algn="l"/>
                <a:tab pos="3851275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85875" algn="l" defTabSz="857250">
              <a:tabLst>
                <a:tab pos="428625" algn="l"/>
                <a:tab pos="857250" algn="l"/>
                <a:tab pos="1285875" algn="l"/>
                <a:tab pos="1712913" algn="l"/>
                <a:tab pos="2143125" algn="l"/>
                <a:tab pos="2571750" algn="l"/>
                <a:tab pos="2998788" algn="l"/>
                <a:tab pos="3429000" algn="l"/>
                <a:tab pos="3851275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712913" algn="l" defTabSz="857250">
              <a:tabLst>
                <a:tab pos="428625" algn="l"/>
                <a:tab pos="857250" algn="l"/>
                <a:tab pos="1285875" algn="l"/>
                <a:tab pos="1712913" algn="l"/>
                <a:tab pos="2143125" algn="l"/>
                <a:tab pos="2571750" algn="l"/>
                <a:tab pos="2998788" algn="l"/>
                <a:tab pos="3429000" algn="l"/>
                <a:tab pos="3851275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170113" defTabSz="857250" fontAlgn="base">
              <a:spcBef>
                <a:spcPct val="0"/>
              </a:spcBef>
              <a:spcAft>
                <a:spcPct val="0"/>
              </a:spcAft>
              <a:tabLst>
                <a:tab pos="428625" algn="l"/>
                <a:tab pos="857250" algn="l"/>
                <a:tab pos="1285875" algn="l"/>
                <a:tab pos="1712913" algn="l"/>
                <a:tab pos="2143125" algn="l"/>
                <a:tab pos="2571750" algn="l"/>
                <a:tab pos="2998788" algn="l"/>
                <a:tab pos="3429000" algn="l"/>
                <a:tab pos="3851275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627313" defTabSz="857250" fontAlgn="base">
              <a:spcBef>
                <a:spcPct val="0"/>
              </a:spcBef>
              <a:spcAft>
                <a:spcPct val="0"/>
              </a:spcAft>
              <a:tabLst>
                <a:tab pos="428625" algn="l"/>
                <a:tab pos="857250" algn="l"/>
                <a:tab pos="1285875" algn="l"/>
                <a:tab pos="1712913" algn="l"/>
                <a:tab pos="2143125" algn="l"/>
                <a:tab pos="2571750" algn="l"/>
                <a:tab pos="2998788" algn="l"/>
                <a:tab pos="3429000" algn="l"/>
                <a:tab pos="3851275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84513" defTabSz="857250" fontAlgn="base">
              <a:spcBef>
                <a:spcPct val="0"/>
              </a:spcBef>
              <a:spcAft>
                <a:spcPct val="0"/>
              </a:spcAft>
              <a:tabLst>
                <a:tab pos="428625" algn="l"/>
                <a:tab pos="857250" algn="l"/>
                <a:tab pos="1285875" algn="l"/>
                <a:tab pos="1712913" algn="l"/>
                <a:tab pos="2143125" algn="l"/>
                <a:tab pos="2571750" algn="l"/>
                <a:tab pos="2998788" algn="l"/>
                <a:tab pos="3429000" algn="l"/>
                <a:tab pos="3851275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541713" defTabSz="857250" fontAlgn="base">
              <a:spcBef>
                <a:spcPct val="0"/>
              </a:spcBef>
              <a:spcAft>
                <a:spcPct val="0"/>
              </a:spcAft>
              <a:tabLst>
                <a:tab pos="428625" algn="l"/>
                <a:tab pos="857250" algn="l"/>
                <a:tab pos="1285875" algn="l"/>
                <a:tab pos="1712913" algn="l"/>
                <a:tab pos="2143125" algn="l"/>
                <a:tab pos="2571750" algn="l"/>
                <a:tab pos="2998788" algn="l"/>
                <a:tab pos="3429000" algn="l"/>
                <a:tab pos="3851275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0" hangingPunct="0">
              <a:lnSpc>
                <a:spcPct val="90000"/>
              </a:lnSpc>
              <a:defRPr/>
            </a:pPr>
            <a:r>
              <a:rPr lang="en-US" sz="1800" b="1" smtClean="0">
                <a:solidFill>
                  <a:srgbClr val="000000"/>
                </a:solidFill>
                <a:latin typeface="Courier New" charset="0"/>
                <a:cs typeface="Arial" charset="0"/>
              </a:rPr>
              <a:t>@Path(</a:t>
            </a:r>
            <a:r>
              <a:rPr lang="ja-JP" altLang="en-US" sz="1800" b="1" smtClean="0">
                <a:solidFill>
                  <a:srgbClr val="000000"/>
                </a:solidFill>
                <a:latin typeface="Arial"/>
                <a:cs typeface="Arial" charset="0"/>
              </a:rPr>
              <a:t>“</a:t>
            </a:r>
            <a:r>
              <a:rPr lang="en-US" sz="1800" b="1" smtClean="0">
                <a:solidFill>
                  <a:srgbClr val="000000"/>
                </a:solidFill>
                <a:latin typeface="Courier New" charset="0"/>
                <a:cs typeface="Arial" charset="0"/>
              </a:rPr>
              <a:t>/orders</a:t>
            </a:r>
            <a:r>
              <a:rPr lang="ja-JP" altLang="en-US" sz="1800" b="1" smtClean="0">
                <a:solidFill>
                  <a:srgbClr val="000000"/>
                </a:solidFill>
                <a:latin typeface="Arial"/>
                <a:cs typeface="Arial" charset="0"/>
              </a:rPr>
              <a:t>”</a:t>
            </a:r>
            <a:r>
              <a:rPr lang="en-US" sz="1800" b="1" smtClean="0">
                <a:solidFill>
                  <a:srgbClr val="000000"/>
                </a:solidFill>
                <a:latin typeface="Courier New" charset="0"/>
                <a:cs typeface="Arial" charset="0"/>
              </a:rPr>
              <a:t>)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en-US" sz="1800" b="1" smtClean="0">
                <a:solidFill>
                  <a:srgbClr val="000000"/>
                </a:solidFill>
                <a:latin typeface="Courier New" charset="0"/>
                <a:cs typeface="Arial" charset="0"/>
              </a:rPr>
              <a:t>public class OrderService {</a:t>
            </a:r>
          </a:p>
          <a:p>
            <a:pPr eaLnBrk="0" hangingPunct="0">
              <a:lnSpc>
                <a:spcPct val="90000"/>
              </a:lnSpc>
              <a:defRPr/>
            </a:pPr>
            <a:endParaRPr lang="en-US" sz="1800" b="1" smtClean="0">
              <a:solidFill>
                <a:srgbClr val="000000"/>
              </a:solidFill>
              <a:latin typeface="Courier New" charset="0"/>
              <a:cs typeface="Arial" charset="0"/>
            </a:endParaRPr>
          </a:p>
          <a:p>
            <a:pPr eaLnBrk="0" hangingPunct="0">
              <a:lnSpc>
                <a:spcPct val="90000"/>
              </a:lnSpc>
              <a:defRPr/>
            </a:pPr>
            <a:r>
              <a:rPr lang="en-US" sz="1800" b="1" smtClean="0">
                <a:solidFill>
                  <a:srgbClr val="000000"/>
                </a:solidFill>
                <a:latin typeface="Courier New" charset="0"/>
                <a:cs typeface="Arial" charset="0"/>
              </a:rPr>
              <a:t>   @Path(</a:t>
            </a:r>
            <a:r>
              <a:rPr lang="ja-JP" altLang="en-US" sz="1800" b="1" smtClean="0">
                <a:solidFill>
                  <a:srgbClr val="000000"/>
                </a:solidFill>
                <a:latin typeface="Arial"/>
                <a:cs typeface="Arial" charset="0"/>
              </a:rPr>
              <a:t>“</a:t>
            </a:r>
            <a:r>
              <a:rPr lang="en-US" sz="1800" b="1" smtClean="0">
                <a:solidFill>
                  <a:srgbClr val="000000"/>
                </a:solidFill>
                <a:latin typeface="Courier New" charset="0"/>
                <a:cs typeface="Arial" charset="0"/>
              </a:rPr>
              <a:t>/</a:t>
            </a:r>
            <a:r>
              <a:rPr lang="en-US" sz="1800" b="1" smtClean="0">
                <a:solidFill>
                  <a:srgbClr val="FF0000"/>
                </a:solidFill>
                <a:latin typeface="Courier New" charset="0"/>
                <a:cs typeface="Arial" charset="0"/>
              </a:rPr>
              <a:t>{order-id}</a:t>
            </a:r>
            <a:r>
              <a:rPr lang="ja-JP" altLang="en-US" sz="1800" b="1" smtClean="0">
                <a:solidFill>
                  <a:srgbClr val="000000"/>
                </a:solidFill>
                <a:latin typeface="Arial"/>
                <a:cs typeface="Arial" charset="0"/>
              </a:rPr>
              <a:t>”</a:t>
            </a:r>
            <a:r>
              <a:rPr lang="en-US" sz="1800" b="1" smtClean="0">
                <a:solidFill>
                  <a:srgbClr val="000000"/>
                </a:solidFill>
                <a:latin typeface="Courier New" charset="0"/>
                <a:cs typeface="Arial" charset="0"/>
              </a:rPr>
              <a:t>)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en-US" sz="1800" b="1" smtClean="0">
                <a:solidFill>
                  <a:srgbClr val="000000"/>
                </a:solidFill>
                <a:latin typeface="Courier New" charset="0"/>
                <a:cs typeface="Arial" charset="0"/>
              </a:rPr>
              <a:t>   @GET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en-US" sz="1800" b="1" smtClean="0">
                <a:solidFill>
                  <a:srgbClr val="000000"/>
                </a:solidFill>
                <a:latin typeface="Courier New" charset="0"/>
                <a:cs typeface="Arial" charset="0"/>
              </a:rPr>
              <a:t>   @ProduceMime(</a:t>
            </a:r>
            <a:r>
              <a:rPr lang="ja-JP" altLang="en-US" sz="1800" b="1" smtClean="0">
                <a:solidFill>
                  <a:srgbClr val="000000"/>
                </a:solidFill>
                <a:latin typeface="Arial"/>
                <a:cs typeface="Arial" charset="0"/>
              </a:rPr>
              <a:t>“</a:t>
            </a:r>
            <a:r>
              <a:rPr lang="en-US" sz="1800" b="1" smtClean="0">
                <a:solidFill>
                  <a:srgbClr val="000000"/>
                </a:solidFill>
                <a:latin typeface="Courier New" charset="0"/>
                <a:cs typeface="Arial" charset="0"/>
              </a:rPr>
              <a:t>application/xml</a:t>
            </a:r>
            <a:r>
              <a:rPr lang="ja-JP" altLang="en-US" sz="1800" b="1" smtClean="0">
                <a:solidFill>
                  <a:srgbClr val="000000"/>
                </a:solidFill>
                <a:latin typeface="Arial"/>
                <a:cs typeface="Arial" charset="0"/>
              </a:rPr>
              <a:t>”</a:t>
            </a:r>
            <a:r>
              <a:rPr lang="en-US" sz="1800" b="1" smtClean="0">
                <a:solidFill>
                  <a:srgbClr val="000000"/>
                </a:solidFill>
                <a:latin typeface="Courier New" charset="0"/>
                <a:cs typeface="Arial" charset="0"/>
              </a:rPr>
              <a:t>)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en-US" sz="1800" b="1" smtClean="0">
                <a:solidFill>
                  <a:srgbClr val="000000"/>
                </a:solidFill>
                <a:latin typeface="Courier New" charset="0"/>
                <a:cs typeface="Arial" charset="0"/>
              </a:rPr>
              <a:t>   String getOrder(@PathParam(</a:t>
            </a:r>
            <a:r>
              <a:rPr lang="ja-JP" altLang="en-US" sz="1800" b="1" smtClean="0">
                <a:solidFill>
                  <a:srgbClr val="000000"/>
                </a:solidFill>
                <a:latin typeface="Arial"/>
                <a:cs typeface="Arial" charset="0"/>
              </a:rPr>
              <a:t>“</a:t>
            </a:r>
            <a:r>
              <a:rPr lang="en-US" sz="1800" b="1" smtClean="0">
                <a:solidFill>
                  <a:srgbClr val="000000"/>
                </a:solidFill>
                <a:latin typeface="Courier New" charset="0"/>
                <a:cs typeface="Arial" charset="0"/>
              </a:rPr>
              <a:t>order-id</a:t>
            </a:r>
            <a:r>
              <a:rPr lang="ja-JP" altLang="en-US" sz="1800" b="1" smtClean="0">
                <a:solidFill>
                  <a:srgbClr val="000000"/>
                </a:solidFill>
                <a:latin typeface="Arial"/>
                <a:cs typeface="Arial" charset="0"/>
              </a:rPr>
              <a:t>”</a:t>
            </a:r>
            <a:r>
              <a:rPr lang="en-US" sz="1800" b="1" smtClean="0">
                <a:solidFill>
                  <a:srgbClr val="000000"/>
                </a:solidFill>
                <a:latin typeface="Courier New" charset="0"/>
                <a:cs typeface="Arial" charset="0"/>
              </a:rPr>
              <a:t>) int id) {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en-US" sz="1800" b="1" smtClean="0">
                <a:solidFill>
                  <a:srgbClr val="000000"/>
                </a:solidFill>
                <a:latin typeface="Courier New" charset="0"/>
                <a:cs typeface="Arial" charset="0"/>
              </a:rPr>
              <a:t>    …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en-US" sz="1800" b="1" smtClean="0">
                <a:solidFill>
                  <a:srgbClr val="000000"/>
                </a:solidFill>
                <a:latin typeface="Courier New" charset="0"/>
                <a:cs typeface="Arial" charset="0"/>
              </a:rPr>
              <a:t>   }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en-US" sz="1800" b="1" smtClean="0">
                <a:solidFill>
                  <a:srgbClr val="000000"/>
                </a:solidFill>
                <a:latin typeface="Courier New" charset="0"/>
                <a:cs typeface="Arial" charset="0"/>
              </a:rPr>
              <a:t>}</a:t>
            </a:r>
          </a:p>
          <a:p>
            <a:pPr eaLnBrk="0" hangingPunct="0">
              <a:lnSpc>
                <a:spcPct val="90000"/>
              </a:lnSpc>
              <a:defRPr/>
            </a:pPr>
            <a:endParaRPr lang="en-US" sz="1800" b="1" smtClean="0">
              <a:solidFill>
                <a:srgbClr val="000000"/>
              </a:solidFill>
              <a:latin typeface="Courier New" charset="0"/>
              <a:cs typeface="Arial" charset="0"/>
            </a:endParaRPr>
          </a:p>
          <a:p>
            <a:pPr eaLnBrk="0" hangingPunct="0">
              <a:lnSpc>
                <a:spcPct val="90000"/>
              </a:lnSpc>
              <a:defRPr/>
            </a:pPr>
            <a:endParaRPr lang="en-US" sz="1800" b="1" smtClean="0">
              <a:solidFill>
                <a:srgbClr val="000000"/>
              </a:solidFill>
              <a:latin typeface="Courier New" charset="0"/>
              <a:cs typeface="Arial" charset="0"/>
            </a:endParaRPr>
          </a:p>
        </p:txBody>
      </p:sp>
      <p:sp>
        <p:nvSpPr>
          <p:cNvPr id="4707332" name="AutoShape 4"/>
          <p:cNvSpPr>
            <a:spLocks noChangeArrowheads="1"/>
          </p:cNvSpPr>
          <p:nvPr/>
        </p:nvSpPr>
        <p:spPr bwMode="auto">
          <a:xfrm>
            <a:off x="4495800" y="1295400"/>
            <a:ext cx="3733800" cy="552450"/>
          </a:xfrm>
          <a:prstGeom prst="wedgeRoundRectCallout">
            <a:avLst>
              <a:gd name="adj1" fmla="val -75806"/>
              <a:gd name="adj2" fmla="val 90806"/>
              <a:gd name="adj3" fmla="val 16667"/>
            </a:avLst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rgbClr val="150B71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Defines a URI path segment parameter</a:t>
            </a:r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88737"/>
          </a:xfrm>
          <a:solidFill>
            <a:srgbClr val="3366FF"/>
          </a:solidFill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JAX-RS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16066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8355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7772400" cy="305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85680" tIns="42840" rIns="85680" bIns="42840">
            <a:spAutoFit/>
          </a:bodyPr>
          <a:lstStyle>
            <a:lvl1pPr algn="l" defTabSz="857250">
              <a:tabLst>
                <a:tab pos="428625" algn="l"/>
                <a:tab pos="857250" algn="l"/>
                <a:tab pos="1285875" algn="l"/>
                <a:tab pos="1712913" algn="l"/>
                <a:tab pos="2143125" algn="l"/>
                <a:tab pos="2571750" algn="l"/>
                <a:tab pos="2998788" algn="l"/>
                <a:tab pos="3429000" algn="l"/>
                <a:tab pos="3851275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28625" algn="l" defTabSz="857250">
              <a:tabLst>
                <a:tab pos="428625" algn="l"/>
                <a:tab pos="857250" algn="l"/>
                <a:tab pos="1285875" algn="l"/>
                <a:tab pos="1712913" algn="l"/>
                <a:tab pos="2143125" algn="l"/>
                <a:tab pos="2571750" algn="l"/>
                <a:tab pos="2998788" algn="l"/>
                <a:tab pos="3429000" algn="l"/>
                <a:tab pos="3851275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57250" algn="l" defTabSz="857250">
              <a:tabLst>
                <a:tab pos="428625" algn="l"/>
                <a:tab pos="857250" algn="l"/>
                <a:tab pos="1285875" algn="l"/>
                <a:tab pos="1712913" algn="l"/>
                <a:tab pos="2143125" algn="l"/>
                <a:tab pos="2571750" algn="l"/>
                <a:tab pos="2998788" algn="l"/>
                <a:tab pos="3429000" algn="l"/>
                <a:tab pos="3851275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85875" algn="l" defTabSz="857250">
              <a:tabLst>
                <a:tab pos="428625" algn="l"/>
                <a:tab pos="857250" algn="l"/>
                <a:tab pos="1285875" algn="l"/>
                <a:tab pos="1712913" algn="l"/>
                <a:tab pos="2143125" algn="l"/>
                <a:tab pos="2571750" algn="l"/>
                <a:tab pos="2998788" algn="l"/>
                <a:tab pos="3429000" algn="l"/>
                <a:tab pos="3851275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712913" algn="l" defTabSz="857250">
              <a:tabLst>
                <a:tab pos="428625" algn="l"/>
                <a:tab pos="857250" algn="l"/>
                <a:tab pos="1285875" algn="l"/>
                <a:tab pos="1712913" algn="l"/>
                <a:tab pos="2143125" algn="l"/>
                <a:tab pos="2571750" algn="l"/>
                <a:tab pos="2998788" algn="l"/>
                <a:tab pos="3429000" algn="l"/>
                <a:tab pos="3851275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170113" defTabSz="857250" fontAlgn="base">
              <a:spcBef>
                <a:spcPct val="0"/>
              </a:spcBef>
              <a:spcAft>
                <a:spcPct val="0"/>
              </a:spcAft>
              <a:tabLst>
                <a:tab pos="428625" algn="l"/>
                <a:tab pos="857250" algn="l"/>
                <a:tab pos="1285875" algn="l"/>
                <a:tab pos="1712913" algn="l"/>
                <a:tab pos="2143125" algn="l"/>
                <a:tab pos="2571750" algn="l"/>
                <a:tab pos="2998788" algn="l"/>
                <a:tab pos="3429000" algn="l"/>
                <a:tab pos="3851275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627313" defTabSz="857250" fontAlgn="base">
              <a:spcBef>
                <a:spcPct val="0"/>
              </a:spcBef>
              <a:spcAft>
                <a:spcPct val="0"/>
              </a:spcAft>
              <a:tabLst>
                <a:tab pos="428625" algn="l"/>
                <a:tab pos="857250" algn="l"/>
                <a:tab pos="1285875" algn="l"/>
                <a:tab pos="1712913" algn="l"/>
                <a:tab pos="2143125" algn="l"/>
                <a:tab pos="2571750" algn="l"/>
                <a:tab pos="2998788" algn="l"/>
                <a:tab pos="3429000" algn="l"/>
                <a:tab pos="3851275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84513" defTabSz="857250" fontAlgn="base">
              <a:spcBef>
                <a:spcPct val="0"/>
              </a:spcBef>
              <a:spcAft>
                <a:spcPct val="0"/>
              </a:spcAft>
              <a:tabLst>
                <a:tab pos="428625" algn="l"/>
                <a:tab pos="857250" algn="l"/>
                <a:tab pos="1285875" algn="l"/>
                <a:tab pos="1712913" algn="l"/>
                <a:tab pos="2143125" algn="l"/>
                <a:tab pos="2571750" algn="l"/>
                <a:tab pos="2998788" algn="l"/>
                <a:tab pos="3429000" algn="l"/>
                <a:tab pos="3851275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541713" defTabSz="857250" fontAlgn="base">
              <a:spcBef>
                <a:spcPct val="0"/>
              </a:spcBef>
              <a:spcAft>
                <a:spcPct val="0"/>
              </a:spcAft>
              <a:tabLst>
                <a:tab pos="428625" algn="l"/>
                <a:tab pos="857250" algn="l"/>
                <a:tab pos="1285875" algn="l"/>
                <a:tab pos="1712913" algn="l"/>
                <a:tab pos="2143125" algn="l"/>
                <a:tab pos="2571750" algn="l"/>
                <a:tab pos="2998788" algn="l"/>
                <a:tab pos="3429000" algn="l"/>
                <a:tab pos="3851275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0" hangingPunct="0">
              <a:lnSpc>
                <a:spcPct val="90000"/>
              </a:lnSpc>
              <a:defRPr/>
            </a:pPr>
            <a:r>
              <a:rPr lang="en-US" sz="1800" b="1" smtClean="0">
                <a:solidFill>
                  <a:srgbClr val="000000"/>
                </a:solidFill>
                <a:latin typeface="Courier New" charset="0"/>
                <a:cs typeface="Arial" charset="0"/>
              </a:rPr>
              <a:t>@Path(</a:t>
            </a:r>
            <a:r>
              <a:rPr lang="ja-JP" altLang="en-US" sz="1800" b="1" smtClean="0">
                <a:solidFill>
                  <a:srgbClr val="000000"/>
                </a:solidFill>
                <a:latin typeface="Arial"/>
                <a:cs typeface="Arial" charset="0"/>
              </a:rPr>
              <a:t>“</a:t>
            </a:r>
            <a:r>
              <a:rPr lang="en-US" sz="1800" b="1" smtClean="0">
                <a:solidFill>
                  <a:srgbClr val="000000"/>
                </a:solidFill>
                <a:latin typeface="Courier New" charset="0"/>
                <a:cs typeface="Arial" charset="0"/>
              </a:rPr>
              <a:t>/orders</a:t>
            </a:r>
            <a:r>
              <a:rPr lang="ja-JP" altLang="en-US" sz="1800" b="1" smtClean="0">
                <a:solidFill>
                  <a:srgbClr val="000000"/>
                </a:solidFill>
                <a:latin typeface="Arial"/>
                <a:cs typeface="Arial" charset="0"/>
              </a:rPr>
              <a:t>”</a:t>
            </a:r>
            <a:r>
              <a:rPr lang="en-US" sz="1800" b="1" smtClean="0">
                <a:solidFill>
                  <a:srgbClr val="000000"/>
                </a:solidFill>
                <a:latin typeface="Courier New" charset="0"/>
                <a:cs typeface="Arial" charset="0"/>
              </a:rPr>
              <a:t>)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en-US" sz="1800" b="1" smtClean="0">
                <a:solidFill>
                  <a:srgbClr val="000000"/>
                </a:solidFill>
                <a:latin typeface="Courier New" charset="0"/>
                <a:cs typeface="Arial" charset="0"/>
              </a:rPr>
              <a:t>public class OrderService {</a:t>
            </a:r>
          </a:p>
          <a:p>
            <a:pPr eaLnBrk="0" hangingPunct="0">
              <a:lnSpc>
                <a:spcPct val="90000"/>
              </a:lnSpc>
              <a:defRPr/>
            </a:pPr>
            <a:endParaRPr lang="en-US" sz="1800" b="1" smtClean="0">
              <a:solidFill>
                <a:srgbClr val="000000"/>
              </a:solidFill>
              <a:latin typeface="Courier New" charset="0"/>
              <a:cs typeface="Arial" charset="0"/>
            </a:endParaRPr>
          </a:p>
          <a:p>
            <a:pPr eaLnBrk="0" hangingPunct="0">
              <a:lnSpc>
                <a:spcPct val="90000"/>
              </a:lnSpc>
              <a:defRPr/>
            </a:pPr>
            <a:r>
              <a:rPr lang="en-US" sz="1800" b="1" smtClean="0">
                <a:solidFill>
                  <a:srgbClr val="000000"/>
                </a:solidFill>
                <a:latin typeface="Courier New" charset="0"/>
                <a:cs typeface="Arial" charset="0"/>
              </a:rPr>
              <a:t>   @Path(</a:t>
            </a:r>
            <a:r>
              <a:rPr lang="ja-JP" altLang="en-US" sz="1800" b="1" smtClean="0">
                <a:solidFill>
                  <a:srgbClr val="000000"/>
                </a:solidFill>
                <a:latin typeface="Arial"/>
                <a:cs typeface="Arial" charset="0"/>
              </a:rPr>
              <a:t>“</a:t>
            </a:r>
            <a:r>
              <a:rPr lang="en-US" sz="1800" b="1" smtClean="0">
                <a:solidFill>
                  <a:srgbClr val="000000"/>
                </a:solidFill>
                <a:latin typeface="Courier New" charset="0"/>
                <a:cs typeface="Arial" charset="0"/>
              </a:rPr>
              <a:t>/{order-id}</a:t>
            </a:r>
            <a:r>
              <a:rPr lang="ja-JP" altLang="en-US" sz="1800" b="1" smtClean="0">
                <a:solidFill>
                  <a:srgbClr val="000000"/>
                </a:solidFill>
                <a:latin typeface="Arial"/>
                <a:cs typeface="Arial" charset="0"/>
              </a:rPr>
              <a:t>”</a:t>
            </a:r>
            <a:r>
              <a:rPr lang="en-US" sz="1800" b="1" smtClean="0">
                <a:solidFill>
                  <a:srgbClr val="000000"/>
                </a:solidFill>
                <a:latin typeface="Courier New" charset="0"/>
                <a:cs typeface="Arial" charset="0"/>
              </a:rPr>
              <a:t>)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en-US" sz="1800" b="1" smtClean="0">
                <a:solidFill>
                  <a:srgbClr val="000000"/>
                </a:solidFill>
                <a:latin typeface="Courier New" charset="0"/>
                <a:cs typeface="Arial" charset="0"/>
              </a:rPr>
              <a:t>   </a:t>
            </a:r>
            <a:r>
              <a:rPr lang="en-US" sz="1800" b="1" smtClean="0">
                <a:solidFill>
                  <a:srgbClr val="FF0000"/>
                </a:solidFill>
                <a:latin typeface="Courier New" charset="0"/>
                <a:cs typeface="Arial" charset="0"/>
              </a:rPr>
              <a:t>@GET</a:t>
            </a:r>
            <a:endParaRPr lang="en-US" sz="1800" b="1" smtClean="0">
              <a:solidFill>
                <a:srgbClr val="000000"/>
              </a:solidFill>
              <a:latin typeface="Courier New" charset="0"/>
              <a:cs typeface="Arial" charset="0"/>
            </a:endParaRPr>
          </a:p>
          <a:p>
            <a:pPr eaLnBrk="0" hangingPunct="0">
              <a:lnSpc>
                <a:spcPct val="90000"/>
              </a:lnSpc>
              <a:defRPr/>
            </a:pPr>
            <a:r>
              <a:rPr lang="en-US" sz="1800" b="1" smtClean="0">
                <a:solidFill>
                  <a:srgbClr val="000000"/>
                </a:solidFill>
                <a:latin typeface="Courier New" charset="0"/>
                <a:cs typeface="Arial" charset="0"/>
              </a:rPr>
              <a:t>   @ProduceMime(</a:t>
            </a:r>
            <a:r>
              <a:rPr lang="ja-JP" altLang="en-US" sz="1800" b="1" smtClean="0">
                <a:solidFill>
                  <a:srgbClr val="000000"/>
                </a:solidFill>
                <a:latin typeface="Arial"/>
                <a:cs typeface="Arial" charset="0"/>
              </a:rPr>
              <a:t>“</a:t>
            </a:r>
            <a:r>
              <a:rPr lang="en-US" sz="1800" b="1" smtClean="0">
                <a:solidFill>
                  <a:srgbClr val="000000"/>
                </a:solidFill>
                <a:latin typeface="Courier New" charset="0"/>
                <a:cs typeface="Arial" charset="0"/>
              </a:rPr>
              <a:t>application/xml</a:t>
            </a:r>
            <a:r>
              <a:rPr lang="ja-JP" altLang="en-US" sz="1800" b="1" smtClean="0">
                <a:solidFill>
                  <a:srgbClr val="000000"/>
                </a:solidFill>
                <a:latin typeface="Arial"/>
                <a:cs typeface="Arial" charset="0"/>
              </a:rPr>
              <a:t>”</a:t>
            </a:r>
            <a:r>
              <a:rPr lang="en-US" sz="1800" b="1" smtClean="0">
                <a:solidFill>
                  <a:srgbClr val="000000"/>
                </a:solidFill>
                <a:latin typeface="Courier New" charset="0"/>
                <a:cs typeface="Arial" charset="0"/>
              </a:rPr>
              <a:t>)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en-US" sz="1800" b="1" smtClean="0">
                <a:solidFill>
                  <a:srgbClr val="000000"/>
                </a:solidFill>
                <a:latin typeface="Courier New" charset="0"/>
                <a:cs typeface="Arial" charset="0"/>
              </a:rPr>
              <a:t>   String getOrder(@PathParam(</a:t>
            </a:r>
            <a:r>
              <a:rPr lang="ja-JP" altLang="en-US" sz="1800" b="1" smtClean="0">
                <a:solidFill>
                  <a:srgbClr val="000000"/>
                </a:solidFill>
                <a:latin typeface="Arial"/>
                <a:cs typeface="Arial" charset="0"/>
              </a:rPr>
              <a:t>“</a:t>
            </a:r>
            <a:r>
              <a:rPr lang="en-US" sz="1800" b="1" smtClean="0">
                <a:solidFill>
                  <a:srgbClr val="000000"/>
                </a:solidFill>
                <a:latin typeface="Courier New" charset="0"/>
                <a:cs typeface="Arial" charset="0"/>
              </a:rPr>
              <a:t>order-id</a:t>
            </a:r>
            <a:r>
              <a:rPr lang="ja-JP" altLang="en-US" sz="1800" b="1" smtClean="0">
                <a:solidFill>
                  <a:srgbClr val="000000"/>
                </a:solidFill>
                <a:latin typeface="Arial"/>
                <a:cs typeface="Arial" charset="0"/>
              </a:rPr>
              <a:t>”</a:t>
            </a:r>
            <a:r>
              <a:rPr lang="en-US" sz="1800" b="1" smtClean="0">
                <a:solidFill>
                  <a:srgbClr val="000000"/>
                </a:solidFill>
                <a:latin typeface="Courier New" charset="0"/>
                <a:cs typeface="Arial" charset="0"/>
              </a:rPr>
              <a:t>) int id) {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en-US" sz="1800" b="1" smtClean="0">
                <a:solidFill>
                  <a:srgbClr val="000000"/>
                </a:solidFill>
                <a:latin typeface="Courier New" charset="0"/>
                <a:cs typeface="Arial" charset="0"/>
              </a:rPr>
              <a:t>    …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en-US" sz="1800" b="1" smtClean="0">
                <a:solidFill>
                  <a:srgbClr val="000000"/>
                </a:solidFill>
                <a:latin typeface="Courier New" charset="0"/>
                <a:cs typeface="Arial" charset="0"/>
              </a:rPr>
              <a:t>   }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en-US" sz="1800" b="1" smtClean="0">
                <a:solidFill>
                  <a:srgbClr val="000000"/>
                </a:solidFill>
                <a:latin typeface="Courier New" charset="0"/>
                <a:cs typeface="Arial" charset="0"/>
              </a:rPr>
              <a:t>}</a:t>
            </a:r>
          </a:p>
          <a:p>
            <a:pPr eaLnBrk="0" hangingPunct="0">
              <a:lnSpc>
                <a:spcPct val="90000"/>
              </a:lnSpc>
              <a:defRPr/>
            </a:pPr>
            <a:endParaRPr lang="en-US" sz="1800" b="1" smtClean="0">
              <a:solidFill>
                <a:srgbClr val="000000"/>
              </a:solidFill>
              <a:latin typeface="Courier New" charset="0"/>
              <a:cs typeface="Arial" charset="0"/>
            </a:endParaRPr>
          </a:p>
          <a:p>
            <a:pPr eaLnBrk="0" hangingPunct="0">
              <a:lnSpc>
                <a:spcPct val="90000"/>
              </a:lnSpc>
              <a:defRPr/>
            </a:pPr>
            <a:endParaRPr lang="en-US" sz="1800" b="1" smtClean="0">
              <a:solidFill>
                <a:srgbClr val="000000"/>
              </a:solidFill>
              <a:latin typeface="Courier New" charset="0"/>
              <a:cs typeface="Arial" charset="0"/>
            </a:endParaRPr>
          </a:p>
        </p:txBody>
      </p:sp>
      <p:sp>
        <p:nvSpPr>
          <p:cNvPr id="4708356" name="AutoShape 4"/>
          <p:cNvSpPr>
            <a:spLocks noChangeArrowheads="1"/>
          </p:cNvSpPr>
          <p:nvPr/>
        </p:nvSpPr>
        <p:spPr bwMode="auto">
          <a:xfrm>
            <a:off x="4648200" y="1828800"/>
            <a:ext cx="3733800" cy="552450"/>
          </a:xfrm>
          <a:prstGeom prst="wedgeRoundRectCallout">
            <a:avLst>
              <a:gd name="adj1" fmla="val -135671"/>
              <a:gd name="adj2" fmla="val 33333"/>
              <a:gd name="adj3" fmla="val 16667"/>
            </a:avLst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rgbClr val="150B71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HTTP method Java getOrder() maps to</a:t>
            </a:r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88737"/>
          </a:xfrm>
          <a:solidFill>
            <a:srgbClr val="3366FF"/>
          </a:solidFill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JAX-RS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71884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9379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7772400" cy="305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85680" tIns="42840" rIns="85680" bIns="42840">
            <a:spAutoFit/>
          </a:bodyPr>
          <a:lstStyle>
            <a:lvl1pPr algn="l" defTabSz="857250">
              <a:tabLst>
                <a:tab pos="428625" algn="l"/>
                <a:tab pos="857250" algn="l"/>
                <a:tab pos="1285875" algn="l"/>
                <a:tab pos="1712913" algn="l"/>
                <a:tab pos="2143125" algn="l"/>
                <a:tab pos="2571750" algn="l"/>
                <a:tab pos="2998788" algn="l"/>
                <a:tab pos="3429000" algn="l"/>
                <a:tab pos="3851275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28625" algn="l" defTabSz="857250">
              <a:tabLst>
                <a:tab pos="428625" algn="l"/>
                <a:tab pos="857250" algn="l"/>
                <a:tab pos="1285875" algn="l"/>
                <a:tab pos="1712913" algn="l"/>
                <a:tab pos="2143125" algn="l"/>
                <a:tab pos="2571750" algn="l"/>
                <a:tab pos="2998788" algn="l"/>
                <a:tab pos="3429000" algn="l"/>
                <a:tab pos="3851275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57250" algn="l" defTabSz="857250">
              <a:tabLst>
                <a:tab pos="428625" algn="l"/>
                <a:tab pos="857250" algn="l"/>
                <a:tab pos="1285875" algn="l"/>
                <a:tab pos="1712913" algn="l"/>
                <a:tab pos="2143125" algn="l"/>
                <a:tab pos="2571750" algn="l"/>
                <a:tab pos="2998788" algn="l"/>
                <a:tab pos="3429000" algn="l"/>
                <a:tab pos="3851275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85875" algn="l" defTabSz="857250">
              <a:tabLst>
                <a:tab pos="428625" algn="l"/>
                <a:tab pos="857250" algn="l"/>
                <a:tab pos="1285875" algn="l"/>
                <a:tab pos="1712913" algn="l"/>
                <a:tab pos="2143125" algn="l"/>
                <a:tab pos="2571750" algn="l"/>
                <a:tab pos="2998788" algn="l"/>
                <a:tab pos="3429000" algn="l"/>
                <a:tab pos="3851275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712913" algn="l" defTabSz="857250">
              <a:tabLst>
                <a:tab pos="428625" algn="l"/>
                <a:tab pos="857250" algn="l"/>
                <a:tab pos="1285875" algn="l"/>
                <a:tab pos="1712913" algn="l"/>
                <a:tab pos="2143125" algn="l"/>
                <a:tab pos="2571750" algn="l"/>
                <a:tab pos="2998788" algn="l"/>
                <a:tab pos="3429000" algn="l"/>
                <a:tab pos="3851275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170113" defTabSz="857250" fontAlgn="base">
              <a:spcBef>
                <a:spcPct val="0"/>
              </a:spcBef>
              <a:spcAft>
                <a:spcPct val="0"/>
              </a:spcAft>
              <a:tabLst>
                <a:tab pos="428625" algn="l"/>
                <a:tab pos="857250" algn="l"/>
                <a:tab pos="1285875" algn="l"/>
                <a:tab pos="1712913" algn="l"/>
                <a:tab pos="2143125" algn="l"/>
                <a:tab pos="2571750" algn="l"/>
                <a:tab pos="2998788" algn="l"/>
                <a:tab pos="3429000" algn="l"/>
                <a:tab pos="3851275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627313" defTabSz="857250" fontAlgn="base">
              <a:spcBef>
                <a:spcPct val="0"/>
              </a:spcBef>
              <a:spcAft>
                <a:spcPct val="0"/>
              </a:spcAft>
              <a:tabLst>
                <a:tab pos="428625" algn="l"/>
                <a:tab pos="857250" algn="l"/>
                <a:tab pos="1285875" algn="l"/>
                <a:tab pos="1712913" algn="l"/>
                <a:tab pos="2143125" algn="l"/>
                <a:tab pos="2571750" algn="l"/>
                <a:tab pos="2998788" algn="l"/>
                <a:tab pos="3429000" algn="l"/>
                <a:tab pos="3851275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84513" defTabSz="857250" fontAlgn="base">
              <a:spcBef>
                <a:spcPct val="0"/>
              </a:spcBef>
              <a:spcAft>
                <a:spcPct val="0"/>
              </a:spcAft>
              <a:tabLst>
                <a:tab pos="428625" algn="l"/>
                <a:tab pos="857250" algn="l"/>
                <a:tab pos="1285875" algn="l"/>
                <a:tab pos="1712913" algn="l"/>
                <a:tab pos="2143125" algn="l"/>
                <a:tab pos="2571750" algn="l"/>
                <a:tab pos="2998788" algn="l"/>
                <a:tab pos="3429000" algn="l"/>
                <a:tab pos="3851275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541713" defTabSz="857250" fontAlgn="base">
              <a:spcBef>
                <a:spcPct val="0"/>
              </a:spcBef>
              <a:spcAft>
                <a:spcPct val="0"/>
              </a:spcAft>
              <a:tabLst>
                <a:tab pos="428625" algn="l"/>
                <a:tab pos="857250" algn="l"/>
                <a:tab pos="1285875" algn="l"/>
                <a:tab pos="1712913" algn="l"/>
                <a:tab pos="2143125" algn="l"/>
                <a:tab pos="2571750" algn="l"/>
                <a:tab pos="2998788" algn="l"/>
                <a:tab pos="3429000" algn="l"/>
                <a:tab pos="3851275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0" hangingPunct="0">
              <a:lnSpc>
                <a:spcPct val="90000"/>
              </a:lnSpc>
              <a:defRPr/>
            </a:pPr>
            <a:r>
              <a:rPr lang="en-US" sz="1800" b="1" smtClean="0">
                <a:solidFill>
                  <a:srgbClr val="000000"/>
                </a:solidFill>
                <a:latin typeface="Courier New" charset="0"/>
                <a:cs typeface="Arial" charset="0"/>
              </a:rPr>
              <a:t>@Path(</a:t>
            </a:r>
            <a:r>
              <a:rPr lang="ja-JP" altLang="en-US" sz="1800" b="1" smtClean="0">
                <a:solidFill>
                  <a:srgbClr val="000000"/>
                </a:solidFill>
                <a:latin typeface="Arial"/>
                <a:cs typeface="Arial" charset="0"/>
              </a:rPr>
              <a:t>“</a:t>
            </a:r>
            <a:r>
              <a:rPr lang="en-US" sz="1800" b="1" smtClean="0">
                <a:solidFill>
                  <a:srgbClr val="000000"/>
                </a:solidFill>
                <a:latin typeface="Courier New" charset="0"/>
                <a:cs typeface="Arial" charset="0"/>
              </a:rPr>
              <a:t>/orders</a:t>
            </a:r>
            <a:r>
              <a:rPr lang="ja-JP" altLang="en-US" sz="1800" b="1" smtClean="0">
                <a:solidFill>
                  <a:srgbClr val="000000"/>
                </a:solidFill>
                <a:latin typeface="Arial"/>
                <a:cs typeface="Arial" charset="0"/>
              </a:rPr>
              <a:t>”</a:t>
            </a:r>
            <a:r>
              <a:rPr lang="en-US" sz="1800" b="1" smtClean="0">
                <a:solidFill>
                  <a:srgbClr val="000000"/>
                </a:solidFill>
                <a:latin typeface="Courier New" charset="0"/>
                <a:cs typeface="Arial" charset="0"/>
              </a:rPr>
              <a:t>)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en-US" sz="1800" b="1" smtClean="0">
                <a:solidFill>
                  <a:srgbClr val="000000"/>
                </a:solidFill>
                <a:latin typeface="Courier New" charset="0"/>
                <a:cs typeface="Arial" charset="0"/>
              </a:rPr>
              <a:t>public class OrderService {</a:t>
            </a:r>
          </a:p>
          <a:p>
            <a:pPr eaLnBrk="0" hangingPunct="0">
              <a:lnSpc>
                <a:spcPct val="90000"/>
              </a:lnSpc>
              <a:defRPr/>
            </a:pPr>
            <a:endParaRPr lang="en-US" sz="1800" b="1" smtClean="0">
              <a:solidFill>
                <a:srgbClr val="000000"/>
              </a:solidFill>
              <a:latin typeface="Courier New" charset="0"/>
              <a:cs typeface="Arial" charset="0"/>
            </a:endParaRPr>
          </a:p>
          <a:p>
            <a:pPr eaLnBrk="0" hangingPunct="0">
              <a:lnSpc>
                <a:spcPct val="90000"/>
              </a:lnSpc>
              <a:defRPr/>
            </a:pPr>
            <a:r>
              <a:rPr lang="en-US" sz="1800" b="1" smtClean="0">
                <a:solidFill>
                  <a:srgbClr val="000000"/>
                </a:solidFill>
                <a:latin typeface="Courier New" charset="0"/>
                <a:cs typeface="Arial" charset="0"/>
              </a:rPr>
              <a:t>   @Path(</a:t>
            </a:r>
            <a:r>
              <a:rPr lang="ja-JP" altLang="en-US" sz="1800" b="1" smtClean="0">
                <a:solidFill>
                  <a:srgbClr val="000000"/>
                </a:solidFill>
                <a:latin typeface="Arial"/>
                <a:cs typeface="Arial" charset="0"/>
              </a:rPr>
              <a:t>“</a:t>
            </a:r>
            <a:r>
              <a:rPr lang="en-US" sz="1800" b="1" smtClean="0">
                <a:solidFill>
                  <a:srgbClr val="000000"/>
                </a:solidFill>
                <a:latin typeface="Courier New" charset="0"/>
                <a:cs typeface="Arial" charset="0"/>
              </a:rPr>
              <a:t>/{order-id}</a:t>
            </a:r>
            <a:r>
              <a:rPr lang="ja-JP" altLang="en-US" sz="1800" b="1" smtClean="0">
                <a:solidFill>
                  <a:srgbClr val="000000"/>
                </a:solidFill>
                <a:latin typeface="Arial"/>
                <a:cs typeface="Arial" charset="0"/>
              </a:rPr>
              <a:t>”</a:t>
            </a:r>
            <a:r>
              <a:rPr lang="en-US" sz="1800" b="1" smtClean="0">
                <a:solidFill>
                  <a:srgbClr val="000000"/>
                </a:solidFill>
                <a:latin typeface="Courier New" charset="0"/>
                <a:cs typeface="Arial" charset="0"/>
              </a:rPr>
              <a:t>)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en-US" sz="1800" b="1" smtClean="0">
                <a:solidFill>
                  <a:srgbClr val="000000"/>
                </a:solidFill>
                <a:latin typeface="Courier New" charset="0"/>
                <a:cs typeface="Arial" charset="0"/>
              </a:rPr>
              <a:t>   @GET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en-US" sz="1800" b="1" smtClean="0">
                <a:solidFill>
                  <a:srgbClr val="000000"/>
                </a:solidFill>
                <a:latin typeface="Courier New" charset="0"/>
                <a:cs typeface="Arial" charset="0"/>
              </a:rPr>
              <a:t>   </a:t>
            </a:r>
            <a:r>
              <a:rPr lang="en-US" sz="1800" b="1" smtClean="0">
                <a:solidFill>
                  <a:srgbClr val="FF0000"/>
                </a:solidFill>
                <a:latin typeface="Courier New" charset="0"/>
                <a:cs typeface="Arial" charset="0"/>
              </a:rPr>
              <a:t>@ProduceMime(</a:t>
            </a:r>
            <a:r>
              <a:rPr lang="ja-JP" altLang="en-US" sz="1800" b="1" smtClean="0">
                <a:solidFill>
                  <a:srgbClr val="FF0000"/>
                </a:solidFill>
                <a:latin typeface="Courier New" charset="0"/>
                <a:cs typeface="Arial" charset="0"/>
              </a:rPr>
              <a:t>“</a:t>
            </a:r>
            <a:r>
              <a:rPr lang="en-US" sz="1800" b="1" smtClean="0">
                <a:solidFill>
                  <a:srgbClr val="FF0000"/>
                </a:solidFill>
                <a:latin typeface="Courier New" charset="0"/>
                <a:cs typeface="Arial" charset="0"/>
              </a:rPr>
              <a:t>application/xml</a:t>
            </a:r>
            <a:r>
              <a:rPr lang="ja-JP" altLang="en-US" sz="1800" b="1" smtClean="0">
                <a:solidFill>
                  <a:srgbClr val="FF0000"/>
                </a:solidFill>
                <a:latin typeface="Courier New" charset="0"/>
                <a:cs typeface="Arial" charset="0"/>
              </a:rPr>
              <a:t>”</a:t>
            </a:r>
            <a:r>
              <a:rPr lang="en-US" sz="1800" b="1" smtClean="0">
                <a:solidFill>
                  <a:srgbClr val="FF0000"/>
                </a:solidFill>
                <a:latin typeface="Courier New" charset="0"/>
                <a:cs typeface="Arial" charset="0"/>
              </a:rPr>
              <a:t>)</a:t>
            </a:r>
            <a:endParaRPr lang="en-US" sz="1800" b="1" smtClean="0">
              <a:solidFill>
                <a:srgbClr val="000000"/>
              </a:solidFill>
              <a:latin typeface="Courier New" charset="0"/>
              <a:cs typeface="Arial" charset="0"/>
            </a:endParaRPr>
          </a:p>
          <a:p>
            <a:pPr eaLnBrk="0" hangingPunct="0">
              <a:lnSpc>
                <a:spcPct val="90000"/>
              </a:lnSpc>
              <a:defRPr/>
            </a:pPr>
            <a:r>
              <a:rPr lang="en-US" sz="1800" b="1" smtClean="0">
                <a:solidFill>
                  <a:srgbClr val="000000"/>
                </a:solidFill>
                <a:latin typeface="Courier New" charset="0"/>
                <a:cs typeface="Arial" charset="0"/>
              </a:rPr>
              <a:t>   String getOrder(@PathParam(</a:t>
            </a:r>
            <a:r>
              <a:rPr lang="ja-JP" altLang="en-US" sz="1800" b="1" smtClean="0">
                <a:solidFill>
                  <a:srgbClr val="000000"/>
                </a:solidFill>
                <a:latin typeface="Arial"/>
                <a:cs typeface="Arial" charset="0"/>
              </a:rPr>
              <a:t>“</a:t>
            </a:r>
            <a:r>
              <a:rPr lang="en-US" sz="1800" b="1" smtClean="0">
                <a:solidFill>
                  <a:srgbClr val="000000"/>
                </a:solidFill>
                <a:latin typeface="Courier New" charset="0"/>
                <a:cs typeface="Arial" charset="0"/>
              </a:rPr>
              <a:t>order-id</a:t>
            </a:r>
            <a:r>
              <a:rPr lang="ja-JP" altLang="en-US" sz="1800" b="1" smtClean="0">
                <a:solidFill>
                  <a:srgbClr val="000000"/>
                </a:solidFill>
                <a:latin typeface="Arial"/>
                <a:cs typeface="Arial" charset="0"/>
              </a:rPr>
              <a:t>”</a:t>
            </a:r>
            <a:r>
              <a:rPr lang="en-US" sz="1800" b="1" smtClean="0">
                <a:solidFill>
                  <a:srgbClr val="000000"/>
                </a:solidFill>
                <a:latin typeface="Courier New" charset="0"/>
                <a:cs typeface="Arial" charset="0"/>
              </a:rPr>
              <a:t>) int id) {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en-US" sz="1800" b="1" smtClean="0">
                <a:solidFill>
                  <a:srgbClr val="000000"/>
                </a:solidFill>
                <a:latin typeface="Courier New" charset="0"/>
                <a:cs typeface="Arial" charset="0"/>
              </a:rPr>
              <a:t>    …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en-US" sz="1800" b="1" smtClean="0">
                <a:solidFill>
                  <a:srgbClr val="000000"/>
                </a:solidFill>
                <a:latin typeface="Courier New" charset="0"/>
                <a:cs typeface="Arial" charset="0"/>
              </a:rPr>
              <a:t>   }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en-US" sz="1800" b="1" smtClean="0">
                <a:solidFill>
                  <a:srgbClr val="000000"/>
                </a:solidFill>
                <a:latin typeface="Courier New" charset="0"/>
                <a:cs typeface="Arial" charset="0"/>
              </a:rPr>
              <a:t>}</a:t>
            </a:r>
          </a:p>
          <a:p>
            <a:pPr eaLnBrk="0" hangingPunct="0">
              <a:lnSpc>
                <a:spcPct val="90000"/>
              </a:lnSpc>
              <a:defRPr/>
            </a:pPr>
            <a:endParaRPr lang="en-US" sz="1800" b="1" smtClean="0">
              <a:solidFill>
                <a:srgbClr val="000000"/>
              </a:solidFill>
              <a:latin typeface="Courier New" charset="0"/>
              <a:cs typeface="Arial" charset="0"/>
            </a:endParaRPr>
          </a:p>
          <a:p>
            <a:pPr eaLnBrk="0" hangingPunct="0">
              <a:lnSpc>
                <a:spcPct val="90000"/>
              </a:lnSpc>
              <a:defRPr/>
            </a:pPr>
            <a:endParaRPr lang="en-US" sz="1800" b="1" smtClean="0">
              <a:solidFill>
                <a:srgbClr val="000000"/>
              </a:solidFill>
              <a:latin typeface="Courier New" charset="0"/>
              <a:cs typeface="Arial" charset="0"/>
            </a:endParaRPr>
          </a:p>
        </p:txBody>
      </p:sp>
      <p:sp>
        <p:nvSpPr>
          <p:cNvPr id="4709380" name="AutoShape 4"/>
          <p:cNvSpPr>
            <a:spLocks noChangeArrowheads="1"/>
          </p:cNvSpPr>
          <p:nvPr/>
        </p:nvSpPr>
        <p:spPr bwMode="auto">
          <a:xfrm>
            <a:off x="4648200" y="990600"/>
            <a:ext cx="3733800" cy="552450"/>
          </a:xfrm>
          <a:prstGeom prst="wedgeRoundRectCallout">
            <a:avLst>
              <a:gd name="adj1" fmla="val -74106"/>
              <a:gd name="adj2" fmla="val 210343"/>
              <a:gd name="adj3" fmla="val 16667"/>
            </a:avLst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rgbClr val="150B71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What</a:t>
            </a:r>
            <a:r>
              <a:rPr lang="ja-JP" altLang="en-US">
                <a:latin typeface="Arial"/>
                <a:cs typeface="+mn-cs"/>
              </a:rPr>
              <a:t>’</a:t>
            </a:r>
            <a:r>
              <a:rPr lang="en-US">
                <a:cs typeface="+mn-cs"/>
              </a:rPr>
              <a:t>s the CONTENT-TYPE returned?</a:t>
            </a:r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88737"/>
          </a:xfrm>
          <a:solidFill>
            <a:srgbClr val="3366FF"/>
          </a:solidFill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JAX-RS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40507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403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7772400" cy="305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85680" tIns="42840" rIns="85680" bIns="42840">
            <a:spAutoFit/>
          </a:bodyPr>
          <a:lstStyle>
            <a:lvl1pPr algn="l" defTabSz="857250">
              <a:tabLst>
                <a:tab pos="428625" algn="l"/>
                <a:tab pos="857250" algn="l"/>
                <a:tab pos="1285875" algn="l"/>
                <a:tab pos="1712913" algn="l"/>
                <a:tab pos="2143125" algn="l"/>
                <a:tab pos="2571750" algn="l"/>
                <a:tab pos="2998788" algn="l"/>
                <a:tab pos="3429000" algn="l"/>
                <a:tab pos="3851275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28625" algn="l" defTabSz="857250">
              <a:tabLst>
                <a:tab pos="428625" algn="l"/>
                <a:tab pos="857250" algn="l"/>
                <a:tab pos="1285875" algn="l"/>
                <a:tab pos="1712913" algn="l"/>
                <a:tab pos="2143125" algn="l"/>
                <a:tab pos="2571750" algn="l"/>
                <a:tab pos="2998788" algn="l"/>
                <a:tab pos="3429000" algn="l"/>
                <a:tab pos="3851275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57250" algn="l" defTabSz="857250">
              <a:tabLst>
                <a:tab pos="428625" algn="l"/>
                <a:tab pos="857250" algn="l"/>
                <a:tab pos="1285875" algn="l"/>
                <a:tab pos="1712913" algn="l"/>
                <a:tab pos="2143125" algn="l"/>
                <a:tab pos="2571750" algn="l"/>
                <a:tab pos="2998788" algn="l"/>
                <a:tab pos="3429000" algn="l"/>
                <a:tab pos="3851275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85875" algn="l" defTabSz="857250">
              <a:tabLst>
                <a:tab pos="428625" algn="l"/>
                <a:tab pos="857250" algn="l"/>
                <a:tab pos="1285875" algn="l"/>
                <a:tab pos="1712913" algn="l"/>
                <a:tab pos="2143125" algn="l"/>
                <a:tab pos="2571750" algn="l"/>
                <a:tab pos="2998788" algn="l"/>
                <a:tab pos="3429000" algn="l"/>
                <a:tab pos="3851275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712913" algn="l" defTabSz="857250">
              <a:tabLst>
                <a:tab pos="428625" algn="l"/>
                <a:tab pos="857250" algn="l"/>
                <a:tab pos="1285875" algn="l"/>
                <a:tab pos="1712913" algn="l"/>
                <a:tab pos="2143125" algn="l"/>
                <a:tab pos="2571750" algn="l"/>
                <a:tab pos="2998788" algn="l"/>
                <a:tab pos="3429000" algn="l"/>
                <a:tab pos="3851275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170113" defTabSz="857250" fontAlgn="base">
              <a:spcBef>
                <a:spcPct val="0"/>
              </a:spcBef>
              <a:spcAft>
                <a:spcPct val="0"/>
              </a:spcAft>
              <a:tabLst>
                <a:tab pos="428625" algn="l"/>
                <a:tab pos="857250" algn="l"/>
                <a:tab pos="1285875" algn="l"/>
                <a:tab pos="1712913" algn="l"/>
                <a:tab pos="2143125" algn="l"/>
                <a:tab pos="2571750" algn="l"/>
                <a:tab pos="2998788" algn="l"/>
                <a:tab pos="3429000" algn="l"/>
                <a:tab pos="3851275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627313" defTabSz="857250" fontAlgn="base">
              <a:spcBef>
                <a:spcPct val="0"/>
              </a:spcBef>
              <a:spcAft>
                <a:spcPct val="0"/>
              </a:spcAft>
              <a:tabLst>
                <a:tab pos="428625" algn="l"/>
                <a:tab pos="857250" algn="l"/>
                <a:tab pos="1285875" algn="l"/>
                <a:tab pos="1712913" algn="l"/>
                <a:tab pos="2143125" algn="l"/>
                <a:tab pos="2571750" algn="l"/>
                <a:tab pos="2998788" algn="l"/>
                <a:tab pos="3429000" algn="l"/>
                <a:tab pos="3851275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84513" defTabSz="857250" fontAlgn="base">
              <a:spcBef>
                <a:spcPct val="0"/>
              </a:spcBef>
              <a:spcAft>
                <a:spcPct val="0"/>
              </a:spcAft>
              <a:tabLst>
                <a:tab pos="428625" algn="l"/>
                <a:tab pos="857250" algn="l"/>
                <a:tab pos="1285875" algn="l"/>
                <a:tab pos="1712913" algn="l"/>
                <a:tab pos="2143125" algn="l"/>
                <a:tab pos="2571750" algn="l"/>
                <a:tab pos="2998788" algn="l"/>
                <a:tab pos="3429000" algn="l"/>
                <a:tab pos="3851275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541713" defTabSz="857250" fontAlgn="base">
              <a:spcBef>
                <a:spcPct val="0"/>
              </a:spcBef>
              <a:spcAft>
                <a:spcPct val="0"/>
              </a:spcAft>
              <a:tabLst>
                <a:tab pos="428625" algn="l"/>
                <a:tab pos="857250" algn="l"/>
                <a:tab pos="1285875" algn="l"/>
                <a:tab pos="1712913" algn="l"/>
                <a:tab pos="2143125" algn="l"/>
                <a:tab pos="2571750" algn="l"/>
                <a:tab pos="2998788" algn="l"/>
                <a:tab pos="3429000" algn="l"/>
                <a:tab pos="3851275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0" hangingPunct="0">
              <a:lnSpc>
                <a:spcPct val="90000"/>
              </a:lnSpc>
              <a:defRPr/>
            </a:pPr>
            <a:r>
              <a:rPr lang="en-US" sz="1800" b="1" smtClean="0">
                <a:solidFill>
                  <a:srgbClr val="000000"/>
                </a:solidFill>
                <a:latin typeface="Courier New" charset="0"/>
                <a:cs typeface="Arial" charset="0"/>
              </a:rPr>
              <a:t>@Path(</a:t>
            </a:r>
            <a:r>
              <a:rPr lang="ja-JP" altLang="en-US" sz="1800" b="1" smtClean="0">
                <a:solidFill>
                  <a:srgbClr val="000000"/>
                </a:solidFill>
                <a:latin typeface="Arial"/>
                <a:cs typeface="Arial" charset="0"/>
              </a:rPr>
              <a:t>“</a:t>
            </a:r>
            <a:r>
              <a:rPr lang="en-US" sz="1800" b="1" smtClean="0">
                <a:solidFill>
                  <a:srgbClr val="000000"/>
                </a:solidFill>
                <a:latin typeface="Courier New" charset="0"/>
                <a:cs typeface="Arial" charset="0"/>
              </a:rPr>
              <a:t>/orders</a:t>
            </a:r>
            <a:r>
              <a:rPr lang="ja-JP" altLang="en-US" sz="1800" b="1" smtClean="0">
                <a:solidFill>
                  <a:srgbClr val="000000"/>
                </a:solidFill>
                <a:latin typeface="Arial"/>
                <a:cs typeface="Arial" charset="0"/>
              </a:rPr>
              <a:t>”</a:t>
            </a:r>
            <a:r>
              <a:rPr lang="en-US" sz="1800" b="1" smtClean="0">
                <a:solidFill>
                  <a:srgbClr val="000000"/>
                </a:solidFill>
                <a:latin typeface="Courier New" charset="0"/>
                <a:cs typeface="Arial" charset="0"/>
              </a:rPr>
              <a:t>)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en-US" sz="1800" b="1" smtClean="0">
                <a:solidFill>
                  <a:srgbClr val="000000"/>
                </a:solidFill>
                <a:latin typeface="Courier New" charset="0"/>
                <a:cs typeface="Arial" charset="0"/>
              </a:rPr>
              <a:t>public class OrderService {</a:t>
            </a:r>
          </a:p>
          <a:p>
            <a:pPr eaLnBrk="0" hangingPunct="0">
              <a:lnSpc>
                <a:spcPct val="90000"/>
              </a:lnSpc>
              <a:defRPr/>
            </a:pPr>
            <a:endParaRPr lang="en-US" sz="1800" b="1" smtClean="0">
              <a:solidFill>
                <a:srgbClr val="000000"/>
              </a:solidFill>
              <a:latin typeface="Courier New" charset="0"/>
              <a:cs typeface="Arial" charset="0"/>
            </a:endParaRPr>
          </a:p>
          <a:p>
            <a:pPr eaLnBrk="0" hangingPunct="0">
              <a:lnSpc>
                <a:spcPct val="90000"/>
              </a:lnSpc>
              <a:defRPr/>
            </a:pPr>
            <a:r>
              <a:rPr lang="en-US" sz="1800" b="1" smtClean="0">
                <a:solidFill>
                  <a:srgbClr val="000000"/>
                </a:solidFill>
                <a:latin typeface="Courier New" charset="0"/>
                <a:cs typeface="Arial" charset="0"/>
              </a:rPr>
              <a:t>   @Path(</a:t>
            </a:r>
            <a:r>
              <a:rPr lang="ja-JP" altLang="en-US" sz="1800" b="1" smtClean="0">
                <a:solidFill>
                  <a:srgbClr val="000000"/>
                </a:solidFill>
                <a:latin typeface="Arial"/>
                <a:cs typeface="Arial" charset="0"/>
              </a:rPr>
              <a:t>“</a:t>
            </a:r>
            <a:r>
              <a:rPr lang="en-US" sz="1800" b="1" smtClean="0">
                <a:solidFill>
                  <a:srgbClr val="000000"/>
                </a:solidFill>
                <a:latin typeface="Courier New" charset="0"/>
                <a:cs typeface="Arial" charset="0"/>
              </a:rPr>
              <a:t>/{order-id}</a:t>
            </a:r>
            <a:r>
              <a:rPr lang="ja-JP" altLang="en-US" sz="1800" b="1" smtClean="0">
                <a:solidFill>
                  <a:srgbClr val="000000"/>
                </a:solidFill>
                <a:latin typeface="Arial"/>
                <a:cs typeface="Arial" charset="0"/>
              </a:rPr>
              <a:t>”</a:t>
            </a:r>
            <a:r>
              <a:rPr lang="en-US" sz="1800" b="1" smtClean="0">
                <a:solidFill>
                  <a:srgbClr val="000000"/>
                </a:solidFill>
                <a:latin typeface="Courier New" charset="0"/>
                <a:cs typeface="Arial" charset="0"/>
              </a:rPr>
              <a:t>)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en-US" sz="1800" b="1" smtClean="0">
                <a:solidFill>
                  <a:srgbClr val="000000"/>
                </a:solidFill>
                <a:latin typeface="Courier New" charset="0"/>
                <a:cs typeface="Arial" charset="0"/>
              </a:rPr>
              <a:t>   @GET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en-US" sz="1800" b="1" smtClean="0">
                <a:solidFill>
                  <a:srgbClr val="000000"/>
                </a:solidFill>
                <a:latin typeface="Courier New" charset="0"/>
                <a:cs typeface="Arial" charset="0"/>
              </a:rPr>
              <a:t>   @ProduceMime(</a:t>
            </a:r>
            <a:r>
              <a:rPr lang="ja-JP" altLang="en-US" sz="1800" b="1" smtClean="0">
                <a:solidFill>
                  <a:srgbClr val="000000"/>
                </a:solidFill>
                <a:latin typeface="Arial"/>
                <a:cs typeface="Arial" charset="0"/>
              </a:rPr>
              <a:t>“</a:t>
            </a:r>
            <a:r>
              <a:rPr lang="en-US" sz="1800" b="1" smtClean="0">
                <a:solidFill>
                  <a:srgbClr val="000000"/>
                </a:solidFill>
                <a:latin typeface="Courier New" charset="0"/>
                <a:cs typeface="Arial" charset="0"/>
              </a:rPr>
              <a:t>application/xml</a:t>
            </a:r>
            <a:r>
              <a:rPr lang="ja-JP" altLang="en-US" sz="1800" b="1" smtClean="0">
                <a:solidFill>
                  <a:srgbClr val="000000"/>
                </a:solidFill>
                <a:latin typeface="Arial"/>
                <a:cs typeface="Arial" charset="0"/>
              </a:rPr>
              <a:t>”</a:t>
            </a:r>
            <a:r>
              <a:rPr lang="en-US" sz="1800" b="1" smtClean="0">
                <a:solidFill>
                  <a:srgbClr val="000000"/>
                </a:solidFill>
                <a:latin typeface="Courier New" charset="0"/>
                <a:cs typeface="Arial" charset="0"/>
              </a:rPr>
              <a:t>)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en-US" sz="1800" b="1" smtClean="0">
                <a:solidFill>
                  <a:srgbClr val="000000"/>
                </a:solidFill>
                <a:latin typeface="Courier New" charset="0"/>
                <a:cs typeface="Arial" charset="0"/>
              </a:rPr>
              <a:t>   String getOrder(</a:t>
            </a:r>
            <a:r>
              <a:rPr lang="en-US" sz="1800" b="1" smtClean="0">
                <a:solidFill>
                  <a:srgbClr val="FF0000"/>
                </a:solidFill>
                <a:latin typeface="Courier New" charset="0"/>
                <a:cs typeface="Arial" charset="0"/>
              </a:rPr>
              <a:t>@PathParam(</a:t>
            </a:r>
            <a:r>
              <a:rPr lang="ja-JP" altLang="en-US" sz="1800" b="1" smtClean="0">
                <a:solidFill>
                  <a:srgbClr val="FF0000"/>
                </a:solidFill>
                <a:latin typeface="Courier New" charset="0"/>
                <a:cs typeface="Arial" charset="0"/>
              </a:rPr>
              <a:t>“</a:t>
            </a:r>
            <a:r>
              <a:rPr lang="en-US" sz="1800" b="1" smtClean="0">
                <a:solidFill>
                  <a:srgbClr val="FF0000"/>
                </a:solidFill>
                <a:latin typeface="Courier New" charset="0"/>
                <a:cs typeface="Arial" charset="0"/>
              </a:rPr>
              <a:t>order-id</a:t>
            </a:r>
            <a:r>
              <a:rPr lang="ja-JP" altLang="en-US" sz="1800" b="1" smtClean="0">
                <a:solidFill>
                  <a:srgbClr val="FF0000"/>
                </a:solidFill>
                <a:latin typeface="Courier New" charset="0"/>
                <a:cs typeface="Arial" charset="0"/>
              </a:rPr>
              <a:t>”</a:t>
            </a:r>
            <a:r>
              <a:rPr lang="en-US" sz="1800" b="1" smtClean="0">
                <a:solidFill>
                  <a:srgbClr val="FF0000"/>
                </a:solidFill>
                <a:latin typeface="Courier New" charset="0"/>
                <a:cs typeface="Arial" charset="0"/>
              </a:rPr>
              <a:t>) </a:t>
            </a:r>
            <a:r>
              <a:rPr lang="en-US" sz="1800" b="1" smtClean="0">
                <a:latin typeface="Courier New" charset="0"/>
                <a:cs typeface="Arial" charset="0"/>
              </a:rPr>
              <a:t>int id</a:t>
            </a:r>
            <a:r>
              <a:rPr lang="en-US" sz="1800" b="1" smtClean="0">
                <a:solidFill>
                  <a:srgbClr val="000000"/>
                </a:solidFill>
                <a:latin typeface="Courier New" charset="0"/>
                <a:cs typeface="Arial" charset="0"/>
              </a:rPr>
              <a:t>) {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en-US" sz="1800" b="1" smtClean="0">
                <a:solidFill>
                  <a:srgbClr val="000000"/>
                </a:solidFill>
                <a:latin typeface="Courier New" charset="0"/>
                <a:cs typeface="Arial" charset="0"/>
              </a:rPr>
              <a:t>    …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en-US" sz="1800" b="1" smtClean="0">
                <a:solidFill>
                  <a:srgbClr val="000000"/>
                </a:solidFill>
                <a:latin typeface="Courier New" charset="0"/>
                <a:cs typeface="Arial" charset="0"/>
              </a:rPr>
              <a:t>   }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en-US" sz="1800" b="1" smtClean="0">
                <a:solidFill>
                  <a:srgbClr val="000000"/>
                </a:solidFill>
                <a:latin typeface="Courier New" charset="0"/>
                <a:cs typeface="Arial" charset="0"/>
              </a:rPr>
              <a:t>}</a:t>
            </a:r>
          </a:p>
          <a:p>
            <a:pPr eaLnBrk="0" hangingPunct="0">
              <a:lnSpc>
                <a:spcPct val="90000"/>
              </a:lnSpc>
              <a:defRPr/>
            </a:pPr>
            <a:endParaRPr lang="en-US" sz="1800" b="1" smtClean="0">
              <a:solidFill>
                <a:srgbClr val="000000"/>
              </a:solidFill>
              <a:latin typeface="Courier New" charset="0"/>
              <a:cs typeface="Arial" charset="0"/>
            </a:endParaRPr>
          </a:p>
          <a:p>
            <a:pPr eaLnBrk="0" hangingPunct="0">
              <a:lnSpc>
                <a:spcPct val="90000"/>
              </a:lnSpc>
              <a:defRPr/>
            </a:pPr>
            <a:endParaRPr lang="en-US" sz="1800" b="1" smtClean="0">
              <a:solidFill>
                <a:srgbClr val="000000"/>
              </a:solidFill>
              <a:latin typeface="Courier New" charset="0"/>
              <a:cs typeface="Arial" charset="0"/>
            </a:endParaRPr>
          </a:p>
        </p:txBody>
      </p:sp>
      <p:sp>
        <p:nvSpPr>
          <p:cNvPr id="4710404" name="AutoShape 4"/>
          <p:cNvSpPr>
            <a:spLocks noChangeArrowheads="1"/>
          </p:cNvSpPr>
          <p:nvPr/>
        </p:nvSpPr>
        <p:spPr bwMode="auto">
          <a:xfrm>
            <a:off x="1143000" y="4495800"/>
            <a:ext cx="3733800" cy="552450"/>
          </a:xfrm>
          <a:prstGeom prst="wedgeRoundRectCallout">
            <a:avLst>
              <a:gd name="adj1" fmla="val 55486"/>
              <a:gd name="adj2" fmla="val -344255"/>
              <a:gd name="adj3" fmla="val 16667"/>
            </a:avLst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rgbClr val="150B71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Inject value of URI segment into the </a:t>
            </a:r>
            <a:r>
              <a:rPr lang="en-US" i="1">
                <a:cs typeface="+mn-cs"/>
              </a:rPr>
              <a:t>id</a:t>
            </a:r>
            <a:r>
              <a:rPr lang="en-US">
                <a:cs typeface="+mn-cs"/>
              </a:rPr>
              <a:t> Java parameter</a:t>
            </a:r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88737"/>
          </a:xfrm>
          <a:solidFill>
            <a:srgbClr val="3366FF"/>
          </a:solidFill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JAX-RS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87411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1427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7772400" cy="305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85680" tIns="42840" rIns="85680" bIns="42840">
            <a:spAutoFit/>
          </a:bodyPr>
          <a:lstStyle>
            <a:lvl1pPr algn="l" defTabSz="857250">
              <a:tabLst>
                <a:tab pos="428625" algn="l"/>
                <a:tab pos="857250" algn="l"/>
                <a:tab pos="1285875" algn="l"/>
                <a:tab pos="1712913" algn="l"/>
                <a:tab pos="2143125" algn="l"/>
                <a:tab pos="2571750" algn="l"/>
                <a:tab pos="2998788" algn="l"/>
                <a:tab pos="3429000" algn="l"/>
                <a:tab pos="3851275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28625" algn="l" defTabSz="857250">
              <a:tabLst>
                <a:tab pos="428625" algn="l"/>
                <a:tab pos="857250" algn="l"/>
                <a:tab pos="1285875" algn="l"/>
                <a:tab pos="1712913" algn="l"/>
                <a:tab pos="2143125" algn="l"/>
                <a:tab pos="2571750" algn="l"/>
                <a:tab pos="2998788" algn="l"/>
                <a:tab pos="3429000" algn="l"/>
                <a:tab pos="3851275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57250" algn="l" defTabSz="857250">
              <a:tabLst>
                <a:tab pos="428625" algn="l"/>
                <a:tab pos="857250" algn="l"/>
                <a:tab pos="1285875" algn="l"/>
                <a:tab pos="1712913" algn="l"/>
                <a:tab pos="2143125" algn="l"/>
                <a:tab pos="2571750" algn="l"/>
                <a:tab pos="2998788" algn="l"/>
                <a:tab pos="3429000" algn="l"/>
                <a:tab pos="3851275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85875" algn="l" defTabSz="857250">
              <a:tabLst>
                <a:tab pos="428625" algn="l"/>
                <a:tab pos="857250" algn="l"/>
                <a:tab pos="1285875" algn="l"/>
                <a:tab pos="1712913" algn="l"/>
                <a:tab pos="2143125" algn="l"/>
                <a:tab pos="2571750" algn="l"/>
                <a:tab pos="2998788" algn="l"/>
                <a:tab pos="3429000" algn="l"/>
                <a:tab pos="3851275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712913" algn="l" defTabSz="857250">
              <a:tabLst>
                <a:tab pos="428625" algn="l"/>
                <a:tab pos="857250" algn="l"/>
                <a:tab pos="1285875" algn="l"/>
                <a:tab pos="1712913" algn="l"/>
                <a:tab pos="2143125" algn="l"/>
                <a:tab pos="2571750" algn="l"/>
                <a:tab pos="2998788" algn="l"/>
                <a:tab pos="3429000" algn="l"/>
                <a:tab pos="3851275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170113" defTabSz="857250" fontAlgn="base">
              <a:spcBef>
                <a:spcPct val="0"/>
              </a:spcBef>
              <a:spcAft>
                <a:spcPct val="0"/>
              </a:spcAft>
              <a:tabLst>
                <a:tab pos="428625" algn="l"/>
                <a:tab pos="857250" algn="l"/>
                <a:tab pos="1285875" algn="l"/>
                <a:tab pos="1712913" algn="l"/>
                <a:tab pos="2143125" algn="l"/>
                <a:tab pos="2571750" algn="l"/>
                <a:tab pos="2998788" algn="l"/>
                <a:tab pos="3429000" algn="l"/>
                <a:tab pos="3851275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627313" defTabSz="857250" fontAlgn="base">
              <a:spcBef>
                <a:spcPct val="0"/>
              </a:spcBef>
              <a:spcAft>
                <a:spcPct val="0"/>
              </a:spcAft>
              <a:tabLst>
                <a:tab pos="428625" algn="l"/>
                <a:tab pos="857250" algn="l"/>
                <a:tab pos="1285875" algn="l"/>
                <a:tab pos="1712913" algn="l"/>
                <a:tab pos="2143125" algn="l"/>
                <a:tab pos="2571750" algn="l"/>
                <a:tab pos="2998788" algn="l"/>
                <a:tab pos="3429000" algn="l"/>
                <a:tab pos="3851275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84513" defTabSz="857250" fontAlgn="base">
              <a:spcBef>
                <a:spcPct val="0"/>
              </a:spcBef>
              <a:spcAft>
                <a:spcPct val="0"/>
              </a:spcAft>
              <a:tabLst>
                <a:tab pos="428625" algn="l"/>
                <a:tab pos="857250" algn="l"/>
                <a:tab pos="1285875" algn="l"/>
                <a:tab pos="1712913" algn="l"/>
                <a:tab pos="2143125" algn="l"/>
                <a:tab pos="2571750" algn="l"/>
                <a:tab pos="2998788" algn="l"/>
                <a:tab pos="3429000" algn="l"/>
                <a:tab pos="3851275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541713" defTabSz="857250" fontAlgn="base">
              <a:spcBef>
                <a:spcPct val="0"/>
              </a:spcBef>
              <a:spcAft>
                <a:spcPct val="0"/>
              </a:spcAft>
              <a:tabLst>
                <a:tab pos="428625" algn="l"/>
                <a:tab pos="857250" algn="l"/>
                <a:tab pos="1285875" algn="l"/>
                <a:tab pos="1712913" algn="l"/>
                <a:tab pos="2143125" algn="l"/>
                <a:tab pos="2571750" algn="l"/>
                <a:tab pos="2998788" algn="l"/>
                <a:tab pos="3429000" algn="l"/>
                <a:tab pos="3851275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0" hangingPunct="0">
              <a:lnSpc>
                <a:spcPct val="90000"/>
              </a:lnSpc>
              <a:defRPr/>
            </a:pPr>
            <a:r>
              <a:rPr lang="en-US" sz="1800" b="1" smtClean="0">
                <a:solidFill>
                  <a:srgbClr val="000000"/>
                </a:solidFill>
                <a:latin typeface="Courier New" charset="0"/>
                <a:cs typeface="Arial" charset="0"/>
              </a:rPr>
              <a:t>@Path(</a:t>
            </a:r>
            <a:r>
              <a:rPr lang="ja-JP" altLang="en-US" sz="1800" b="1" smtClean="0">
                <a:solidFill>
                  <a:srgbClr val="000000"/>
                </a:solidFill>
                <a:latin typeface="Arial"/>
                <a:cs typeface="Arial" charset="0"/>
              </a:rPr>
              <a:t>“</a:t>
            </a:r>
            <a:r>
              <a:rPr lang="en-US" sz="1800" b="1" smtClean="0">
                <a:solidFill>
                  <a:srgbClr val="000000"/>
                </a:solidFill>
                <a:latin typeface="Courier New" charset="0"/>
                <a:cs typeface="Arial" charset="0"/>
              </a:rPr>
              <a:t>/orders</a:t>
            </a:r>
            <a:r>
              <a:rPr lang="ja-JP" altLang="en-US" sz="1800" b="1" smtClean="0">
                <a:solidFill>
                  <a:srgbClr val="000000"/>
                </a:solidFill>
                <a:latin typeface="Arial"/>
                <a:cs typeface="Arial" charset="0"/>
              </a:rPr>
              <a:t>”</a:t>
            </a:r>
            <a:r>
              <a:rPr lang="en-US" sz="1800" b="1" smtClean="0">
                <a:solidFill>
                  <a:srgbClr val="000000"/>
                </a:solidFill>
                <a:latin typeface="Courier New" charset="0"/>
                <a:cs typeface="Arial" charset="0"/>
              </a:rPr>
              <a:t>)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en-US" sz="1800" b="1" smtClean="0">
                <a:solidFill>
                  <a:srgbClr val="000000"/>
                </a:solidFill>
                <a:latin typeface="Courier New" charset="0"/>
                <a:cs typeface="Arial" charset="0"/>
              </a:rPr>
              <a:t>public class OrderService {</a:t>
            </a:r>
          </a:p>
          <a:p>
            <a:pPr eaLnBrk="0" hangingPunct="0">
              <a:lnSpc>
                <a:spcPct val="90000"/>
              </a:lnSpc>
              <a:defRPr/>
            </a:pPr>
            <a:endParaRPr lang="en-US" sz="1800" b="1" smtClean="0">
              <a:solidFill>
                <a:srgbClr val="000000"/>
              </a:solidFill>
              <a:latin typeface="Courier New" charset="0"/>
              <a:cs typeface="Arial" charset="0"/>
            </a:endParaRPr>
          </a:p>
          <a:p>
            <a:pPr eaLnBrk="0" hangingPunct="0">
              <a:lnSpc>
                <a:spcPct val="90000"/>
              </a:lnSpc>
              <a:defRPr/>
            </a:pPr>
            <a:r>
              <a:rPr lang="en-US" sz="1800" b="1" smtClean="0">
                <a:solidFill>
                  <a:srgbClr val="000000"/>
                </a:solidFill>
                <a:latin typeface="Courier New" charset="0"/>
                <a:cs typeface="Arial" charset="0"/>
              </a:rPr>
              <a:t>   @Path(</a:t>
            </a:r>
            <a:r>
              <a:rPr lang="ja-JP" altLang="en-US" sz="1800" b="1" smtClean="0">
                <a:solidFill>
                  <a:srgbClr val="000000"/>
                </a:solidFill>
                <a:latin typeface="Arial"/>
                <a:cs typeface="Arial" charset="0"/>
              </a:rPr>
              <a:t>“</a:t>
            </a:r>
            <a:r>
              <a:rPr lang="en-US" sz="1800" b="1" smtClean="0">
                <a:solidFill>
                  <a:srgbClr val="000000"/>
                </a:solidFill>
                <a:latin typeface="Courier New" charset="0"/>
                <a:cs typeface="Arial" charset="0"/>
              </a:rPr>
              <a:t>/{order-id}</a:t>
            </a:r>
            <a:r>
              <a:rPr lang="ja-JP" altLang="en-US" sz="1800" b="1" smtClean="0">
                <a:solidFill>
                  <a:srgbClr val="000000"/>
                </a:solidFill>
                <a:latin typeface="Arial"/>
                <a:cs typeface="Arial" charset="0"/>
              </a:rPr>
              <a:t>”</a:t>
            </a:r>
            <a:r>
              <a:rPr lang="en-US" sz="1800" b="1" smtClean="0">
                <a:solidFill>
                  <a:srgbClr val="000000"/>
                </a:solidFill>
                <a:latin typeface="Courier New" charset="0"/>
                <a:cs typeface="Arial" charset="0"/>
              </a:rPr>
              <a:t>)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en-US" sz="1800" b="1" smtClean="0">
                <a:solidFill>
                  <a:srgbClr val="000000"/>
                </a:solidFill>
                <a:latin typeface="Courier New" charset="0"/>
                <a:cs typeface="Arial" charset="0"/>
              </a:rPr>
              <a:t>   @GET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en-US" sz="1800" b="1" smtClean="0">
                <a:solidFill>
                  <a:srgbClr val="000000"/>
                </a:solidFill>
                <a:latin typeface="Courier New" charset="0"/>
                <a:cs typeface="Arial" charset="0"/>
              </a:rPr>
              <a:t>   @ProduceMime(</a:t>
            </a:r>
            <a:r>
              <a:rPr lang="ja-JP" altLang="en-US" sz="1800" b="1" smtClean="0">
                <a:solidFill>
                  <a:srgbClr val="000000"/>
                </a:solidFill>
                <a:latin typeface="Arial"/>
                <a:cs typeface="Arial" charset="0"/>
              </a:rPr>
              <a:t>“</a:t>
            </a:r>
            <a:r>
              <a:rPr lang="en-US" sz="1800" b="1" smtClean="0">
                <a:solidFill>
                  <a:srgbClr val="000000"/>
                </a:solidFill>
                <a:latin typeface="Courier New" charset="0"/>
                <a:cs typeface="Arial" charset="0"/>
              </a:rPr>
              <a:t>application/xml</a:t>
            </a:r>
            <a:r>
              <a:rPr lang="ja-JP" altLang="en-US" sz="1800" b="1" smtClean="0">
                <a:solidFill>
                  <a:srgbClr val="000000"/>
                </a:solidFill>
                <a:latin typeface="Arial"/>
                <a:cs typeface="Arial" charset="0"/>
              </a:rPr>
              <a:t>”</a:t>
            </a:r>
            <a:r>
              <a:rPr lang="en-US" sz="1800" b="1" smtClean="0">
                <a:solidFill>
                  <a:srgbClr val="000000"/>
                </a:solidFill>
                <a:latin typeface="Courier New" charset="0"/>
                <a:cs typeface="Arial" charset="0"/>
              </a:rPr>
              <a:t>)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en-US" sz="1800" b="1" smtClean="0">
                <a:solidFill>
                  <a:srgbClr val="000000"/>
                </a:solidFill>
                <a:latin typeface="Courier New" charset="0"/>
                <a:cs typeface="Arial" charset="0"/>
              </a:rPr>
              <a:t>   String getOrder(</a:t>
            </a:r>
            <a:r>
              <a:rPr lang="en-US" sz="1800" b="1" smtClean="0">
                <a:latin typeface="Courier New" charset="0"/>
                <a:cs typeface="Arial" charset="0"/>
              </a:rPr>
              <a:t>@PathParam(</a:t>
            </a:r>
            <a:r>
              <a:rPr lang="ja-JP" altLang="en-US" sz="1800" b="1" smtClean="0">
                <a:latin typeface="Courier New" charset="0"/>
                <a:cs typeface="Arial" charset="0"/>
              </a:rPr>
              <a:t>“</a:t>
            </a:r>
            <a:r>
              <a:rPr lang="en-US" sz="1800" b="1" smtClean="0">
                <a:latin typeface="Courier New" charset="0"/>
                <a:cs typeface="Arial" charset="0"/>
              </a:rPr>
              <a:t>order-id</a:t>
            </a:r>
            <a:r>
              <a:rPr lang="ja-JP" altLang="en-US" sz="1800" b="1" smtClean="0">
                <a:latin typeface="Courier New" charset="0"/>
                <a:cs typeface="Arial" charset="0"/>
              </a:rPr>
              <a:t>”</a:t>
            </a:r>
            <a:r>
              <a:rPr lang="en-US" sz="1800" b="1" smtClean="0">
                <a:latin typeface="Courier New" charset="0"/>
                <a:cs typeface="Arial" charset="0"/>
              </a:rPr>
              <a:t>)</a:t>
            </a:r>
            <a:r>
              <a:rPr lang="en-US" sz="1800" b="1" smtClean="0">
                <a:solidFill>
                  <a:srgbClr val="FF0000"/>
                </a:solidFill>
                <a:latin typeface="Courier New" charset="0"/>
                <a:cs typeface="Arial" charset="0"/>
              </a:rPr>
              <a:t> int</a:t>
            </a:r>
            <a:r>
              <a:rPr lang="en-US" sz="1800" b="1" smtClean="0">
                <a:latin typeface="Courier New" charset="0"/>
                <a:cs typeface="Arial" charset="0"/>
              </a:rPr>
              <a:t> id</a:t>
            </a:r>
            <a:r>
              <a:rPr lang="en-US" sz="1800" b="1" smtClean="0">
                <a:solidFill>
                  <a:srgbClr val="000000"/>
                </a:solidFill>
                <a:latin typeface="Courier New" charset="0"/>
                <a:cs typeface="Arial" charset="0"/>
              </a:rPr>
              <a:t>) {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en-US" sz="1800" b="1" smtClean="0">
                <a:solidFill>
                  <a:srgbClr val="000000"/>
                </a:solidFill>
                <a:latin typeface="Courier New" charset="0"/>
                <a:cs typeface="Arial" charset="0"/>
              </a:rPr>
              <a:t>    …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en-US" sz="1800" b="1" smtClean="0">
                <a:solidFill>
                  <a:srgbClr val="000000"/>
                </a:solidFill>
                <a:latin typeface="Courier New" charset="0"/>
                <a:cs typeface="Arial" charset="0"/>
              </a:rPr>
              <a:t>   }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en-US" sz="1800" b="1" smtClean="0">
                <a:solidFill>
                  <a:srgbClr val="000000"/>
                </a:solidFill>
                <a:latin typeface="Courier New" charset="0"/>
                <a:cs typeface="Arial" charset="0"/>
              </a:rPr>
              <a:t>}</a:t>
            </a:r>
          </a:p>
          <a:p>
            <a:pPr eaLnBrk="0" hangingPunct="0">
              <a:lnSpc>
                <a:spcPct val="90000"/>
              </a:lnSpc>
              <a:defRPr/>
            </a:pPr>
            <a:endParaRPr lang="en-US" sz="1800" b="1" smtClean="0">
              <a:solidFill>
                <a:srgbClr val="000000"/>
              </a:solidFill>
              <a:latin typeface="Courier New" charset="0"/>
              <a:cs typeface="Arial" charset="0"/>
            </a:endParaRPr>
          </a:p>
          <a:p>
            <a:pPr eaLnBrk="0" hangingPunct="0">
              <a:lnSpc>
                <a:spcPct val="90000"/>
              </a:lnSpc>
              <a:defRPr/>
            </a:pPr>
            <a:endParaRPr lang="en-US" sz="1800" b="1" smtClean="0">
              <a:solidFill>
                <a:srgbClr val="000000"/>
              </a:solidFill>
              <a:latin typeface="Courier New" charset="0"/>
              <a:cs typeface="Arial" charset="0"/>
            </a:endParaRPr>
          </a:p>
        </p:txBody>
      </p:sp>
      <p:sp>
        <p:nvSpPr>
          <p:cNvPr id="4711428" name="AutoShape 4"/>
          <p:cNvSpPr>
            <a:spLocks noChangeArrowheads="1"/>
          </p:cNvSpPr>
          <p:nvPr/>
        </p:nvSpPr>
        <p:spPr bwMode="auto">
          <a:xfrm>
            <a:off x="4724400" y="4419600"/>
            <a:ext cx="3733800" cy="552450"/>
          </a:xfrm>
          <a:prstGeom prst="wedgeRoundRectCallout">
            <a:avLst>
              <a:gd name="adj1" fmla="val -8120"/>
              <a:gd name="adj2" fmla="val -330458"/>
              <a:gd name="adj3" fmla="val 16667"/>
            </a:avLst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rgbClr val="150B71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Automatically convert URI string segment into an integer</a:t>
            </a:r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88737"/>
          </a:xfrm>
          <a:solidFill>
            <a:srgbClr val="3366FF"/>
          </a:solidFill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JAX-RS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94207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88737"/>
          </a:xfrm>
          <a:solidFill>
            <a:srgbClr val="3366FF"/>
          </a:solidFill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What is REST?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80736" y="1109584"/>
            <a:ext cx="8676105" cy="10802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en-US" dirty="0" smtClean="0"/>
              <a:t>REST (</a:t>
            </a:r>
            <a:r>
              <a:rPr lang="en-US" dirty="0" err="1"/>
              <a:t>REpresentational</a:t>
            </a:r>
            <a:r>
              <a:rPr lang="en-US" dirty="0"/>
              <a:t> State </a:t>
            </a:r>
            <a:r>
              <a:rPr lang="en-US" dirty="0" smtClean="0"/>
              <a:t>Transfer)</a:t>
            </a:r>
            <a:r>
              <a:rPr lang="en-US" dirty="0" smtClean="0"/>
              <a:t> is an architectural style for designing systems</a:t>
            </a: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en-US" dirty="0" err="1" smtClean="0"/>
              <a:t>REpresentational</a:t>
            </a:r>
            <a:r>
              <a:rPr lang="en-US" dirty="0" smtClean="0"/>
              <a:t> </a:t>
            </a:r>
            <a:r>
              <a:rPr lang="en-US" dirty="0"/>
              <a:t>State </a:t>
            </a:r>
            <a:r>
              <a:rPr lang="en-US" dirty="0" smtClean="0"/>
              <a:t>Transfer was promoted in </a:t>
            </a:r>
            <a:r>
              <a:rPr lang="en-US" dirty="0"/>
              <a:t>PhD by Roy </a:t>
            </a:r>
            <a:r>
              <a:rPr lang="en-US" dirty="0" smtClean="0"/>
              <a:t>Fielding (2001)</a:t>
            </a:r>
            <a:endParaRPr lang="en-US" dirty="0"/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en-US" dirty="0" smtClean="0"/>
              <a:t>REST is not a protocol and is an alternative to WS-* and SOAP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702172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2451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7772400" cy="280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85680" tIns="42840" rIns="85680" bIns="42840">
            <a:spAutoFit/>
          </a:bodyPr>
          <a:lstStyle>
            <a:lvl1pPr algn="l" defTabSz="857250">
              <a:tabLst>
                <a:tab pos="428625" algn="l"/>
                <a:tab pos="857250" algn="l"/>
                <a:tab pos="1285875" algn="l"/>
                <a:tab pos="1712913" algn="l"/>
                <a:tab pos="2143125" algn="l"/>
                <a:tab pos="2571750" algn="l"/>
                <a:tab pos="2998788" algn="l"/>
                <a:tab pos="3429000" algn="l"/>
                <a:tab pos="3851275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28625" algn="l" defTabSz="857250">
              <a:tabLst>
                <a:tab pos="428625" algn="l"/>
                <a:tab pos="857250" algn="l"/>
                <a:tab pos="1285875" algn="l"/>
                <a:tab pos="1712913" algn="l"/>
                <a:tab pos="2143125" algn="l"/>
                <a:tab pos="2571750" algn="l"/>
                <a:tab pos="2998788" algn="l"/>
                <a:tab pos="3429000" algn="l"/>
                <a:tab pos="3851275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57250" algn="l" defTabSz="857250">
              <a:tabLst>
                <a:tab pos="428625" algn="l"/>
                <a:tab pos="857250" algn="l"/>
                <a:tab pos="1285875" algn="l"/>
                <a:tab pos="1712913" algn="l"/>
                <a:tab pos="2143125" algn="l"/>
                <a:tab pos="2571750" algn="l"/>
                <a:tab pos="2998788" algn="l"/>
                <a:tab pos="3429000" algn="l"/>
                <a:tab pos="3851275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85875" algn="l" defTabSz="857250">
              <a:tabLst>
                <a:tab pos="428625" algn="l"/>
                <a:tab pos="857250" algn="l"/>
                <a:tab pos="1285875" algn="l"/>
                <a:tab pos="1712913" algn="l"/>
                <a:tab pos="2143125" algn="l"/>
                <a:tab pos="2571750" algn="l"/>
                <a:tab pos="2998788" algn="l"/>
                <a:tab pos="3429000" algn="l"/>
                <a:tab pos="3851275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712913" algn="l" defTabSz="857250">
              <a:tabLst>
                <a:tab pos="428625" algn="l"/>
                <a:tab pos="857250" algn="l"/>
                <a:tab pos="1285875" algn="l"/>
                <a:tab pos="1712913" algn="l"/>
                <a:tab pos="2143125" algn="l"/>
                <a:tab pos="2571750" algn="l"/>
                <a:tab pos="2998788" algn="l"/>
                <a:tab pos="3429000" algn="l"/>
                <a:tab pos="3851275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170113" defTabSz="857250" fontAlgn="base">
              <a:spcBef>
                <a:spcPct val="0"/>
              </a:spcBef>
              <a:spcAft>
                <a:spcPct val="0"/>
              </a:spcAft>
              <a:tabLst>
                <a:tab pos="428625" algn="l"/>
                <a:tab pos="857250" algn="l"/>
                <a:tab pos="1285875" algn="l"/>
                <a:tab pos="1712913" algn="l"/>
                <a:tab pos="2143125" algn="l"/>
                <a:tab pos="2571750" algn="l"/>
                <a:tab pos="2998788" algn="l"/>
                <a:tab pos="3429000" algn="l"/>
                <a:tab pos="3851275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627313" defTabSz="857250" fontAlgn="base">
              <a:spcBef>
                <a:spcPct val="0"/>
              </a:spcBef>
              <a:spcAft>
                <a:spcPct val="0"/>
              </a:spcAft>
              <a:tabLst>
                <a:tab pos="428625" algn="l"/>
                <a:tab pos="857250" algn="l"/>
                <a:tab pos="1285875" algn="l"/>
                <a:tab pos="1712913" algn="l"/>
                <a:tab pos="2143125" algn="l"/>
                <a:tab pos="2571750" algn="l"/>
                <a:tab pos="2998788" algn="l"/>
                <a:tab pos="3429000" algn="l"/>
                <a:tab pos="3851275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84513" defTabSz="857250" fontAlgn="base">
              <a:spcBef>
                <a:spcPct val="0"/>
              </a:spcBef>
              <a:spcAft>
                <a:spcPct val="0"/>
              </a:spcAft>
              <a:tabLst>
                <a:tab pos="428625" algn="l"/>
                <a:tab pos="857250" algn="l"/>
                <a:tab pos="1285875" algn="l"/>
                <a:tab pos="1712913" algn="l"/>
                <a:tab pos="2143125" algn="l"/>
                <a:tab pos="2571750" algn="l"/>
                <a:tab pos="2998788" algn="l"/>
                <a:tab pos="3429000" algn="l"/>
                <a:tab pos="3851275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541713" defTabSz="857250" fontAlgn="base">
              <a:spcBef>
                <a:spcPct val="0"/>
              </a:spcBef>
              <a:spcAft>
                <a:spcPct val="0"/>
              </a:spcAft>
              <a:tabLst>
                <a:tab pos="428625" algn="l"/>
                <a:tab pos="857250" algn="l"/>
                <a:tab pos="1285875" algn="l"/>
                <a:tab pos="1712913" algn="l"/>
                <a:tab pos="2143125" algn="l"/>
                <a:tab pos="2571750" algn="l"/>
                <a:tab pos="2998788" algn="l"/>
                <a:tab pos="3429000" algn="l"/>
                <a:tab pos="3851275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0" hangingPunct="0">
              <a:lnSpc>
                <a:spcPct val="90000"/>
              </a:lnSpc>
              <a:defRPr/>
            </a:pPr>
            <a:r>
              <a:rPr lang="en-US" sz="1800" b="1" smtClean="0">
                <a:solidFill>
                  <a:srgbClr val="000000"/>
                </a:solidFill>
                <a:latin typeface="Courier New" charset="0"/>
                <a:cs typeface="Arial" charset="0"/>
              </a:rPr>
              <a:t>@Path(</a:t>
            </a:r>
            <a:r>
              <a:rPr lang="ja-JP" altLang="en-US" sz="1800" b="1" smtClean="0">
                <a:solidFill>
                  <a:srgbClr val="000000"/>
                </a:solidFill>
                <a:latin typeface="Arial"/>
                <a:cs typeface="Arial" charset="0"/>
              </a:rPr>
              <a:t>“</a:t>
            </a:r>
            <a:r>
              <a:rPr lang="en-US" sz="1800" b="1" smtClean="0">
                <a:solidFill>
                  <a:srgbClr val="000000"/>
                </a:solidFill>
                <a:latin typeface="Courier New" charset="0"/>
                <a:cs typeface="Arial" charset="0"/>
              </a:rPr>
              <a:t>/orders</a:t>
            </a:r>
            <a:r>
              <a:rPr lang="ja-JP" altLang="en-US" sz="1800" b="1" smtClean="0">
                <a:solidFill>
                  <a:srgbClr val="000000"/>
                </a:solidFill>
                <a:latin typeface="Arial"/>
                <a:cs typeface="Arial" charset="0"/>
              </a:rPr>
              <a:t>”</a:t>
            </a:r>
            <a:r>
              <a:rPr lang="en-US" sz="1800" b="1" smtClean="0">
                <a:solidFill>
                  <a:srgbClr val="000000"/>
                </a:solidFill>
                <a:latin typeface="Courier New" charset="0"/>
                <a:cs typeface="Arial" charset="0"/>
              </a:rPr>
              <a:t>)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en-US" sz="1800" b="1" smtClean="0">
                <a:solidFill>
                  <a:srgbClr val="000000"/>
                </a:solidFill>
                <a:latin typeface="Courier New" charset="0"/>
                <a:cs typeface="Arial" charset="0"/>
              </a:rPr>
              <a:t>public class OrderService {</a:t>
            </a:r>
          </a:p>
          <a:p>
            <a:pPr eaLnBrk="0" hangingPunct="0">
              <a:lnSpc>
                <a:spcPct val="90000"/>
              </a:lnSpc>
              <a:defRPr/>
            </a:pPr>
            <a:endParaRPr lang="en-US" sz="1800" b="1" smtClean="0">
              <a:solidFill>
                <a:srgbClr val="000000"/>
              </a:solidFill>
              <a:latin typeface="Courier New" charset="0"/>
              <a:cs typeface="Arial" charset="0"/>
            </a:endParaRPr>
          </a:p>
          <a:p>
            <a:pPr eaLnBrk="0" hangingPunct="0">
              <a:lnSpc>
                <a:spcPct val="90000"/>
              </a:lnSpc>
              <a:defRPr/>
            </a:pPr>
            <a:r>
              <a:rPr lang="en-US" sz="1800" b="1" smtClean="0">
                <a:solidFill>
                  <a:srgbClr val="000000"/>
                </a:solidFill>
                <a:latin typeface="Courier New" charset="0"/>
                <a:cs typeface="Arial" charset="0"/>
              </a:rPr>
              <a:t>   @POST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en-US" sz="1800" b="1" smtClean="0">
                <a:solidFill>
                  <a:srgbClr val="000000"/>
                </a:solidFill>
                <a:latin typeface="Courier New" charset="0"/>
                <a:cs typeface="Arial" charset="0"/>
              </a:rPr>
              <a:t>   </a:t>
            </a:r>
            <a:r>
              <a:rPr lang="en-US" sz="1800" b="1" smtClean="0">
                <a:solidFill>
                  <a:srgbClr val="FF0000"/>
                </a:solidFill>
                <a:latin typeface="Courier New" charset="0"/>
                <a:cs typeface="Arial" charset="0"/>
              </a:rPr>
              <a:t>@ConsumeMime(</a:t>
            </a:r>
            <a:r>
              <a:rPr lang="ja-JP" altLang="en-US" sz="1800" b="1" smtClean="0">
                <a:solidFill>
                  <a:srgbClr val="FF0000"/>
                </a:solidFill>
                <a:latin typeface="Courier New" charset="0"/>
                <a:cs typeface="Arial" charset="0"/>
              </a:rPr>
              <a:t>“</a:t>
            </a:r>
            <a:r>
              <a:rPr lang="en-US" sz="1800" b="1" smtClean="0">
                <a:solidFill>
                  <a:srgbClr val="FF0000"/>
                </a:solidFill>
                <a:latin typeface="Courier New" charset="0"/>
                <a:cs typeface="Arial" charset="0"/>
              </a:rPr>
              <a:t>application/xml</a:t>
            </a:r>
            <a:r>
              <a:rPr lang="ja-JP" altLang="en-US" sz="1800" b="1" smtClean="0">
                <a:solidFill>
                  <a:srgbClr val="FF0000"/>
                </a:solidFill>
                <a:latin typeface="Courier New" charset="0"/>
                <a:cs typeface="Arial" charset="0"/>
              </a:rPr>
              <a:t>”</a:t>
            </a:r>
            <a:r>
              <a:rPr lang="en-US" sz="1800" b="1" smtClean="0">
                <a:solidFill>
                  <a:srgbClr val="FF0000"/>
                </a:solidFill>
                <a:latin typeface="Courier New" charset="0"/>
                <a:cs typeface="Arial" charset="0"/>
              </a:rPr>
              <a:t>)</a:t>
            </a:r>
            <a:endParaRPr lang="en-US" sz="1800" b="1" smtClean="0">
              <a:solidFill>
                <a:srgbClr val="000000"/>
              </a:solidFill>
              <a:latin typeface="Courier New" charset="0"/>
              <a:cs typeface="Arial" charset="0"/>
            </a:endParaRPr>
          </a:p>
          <a:p>
            <a:pPr eaLnBrk="0" hangingPunct="0">
              <a:lnSpc>
                <a:spcPct val="90000"/>
              </a:lnSpc>
              <a:defRPr/>
            </a:pPr>
            <a:r>
              <a:rPr lang="en-US" sz="1800" b="1" smtClean="0">
                <a:solidFill>
                  <a:srgbClr val="000000"/>
                </a:solidFill>
                <a:latin typeface="Courier New" charset="0"/>
                <a:cs typeface="Arial" charset="0"/>
              </a:rPr>
              <a:t>   void submitOrder(String orderXml) {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en-US" sz="1800" b="1" smtClean="0">
                <a:solidFill>
                  <a:srgbClr val="000000"/>
                </a:solidFill>
                <a:latin typeface="Courier New" charset="0"/>
                <a:cs typeface="Arial" charset="0"/>
              </a:rPr>
              <a:t>    …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en-US" sz="1800" b="1" smtClean="0">
                <a:solidFill>
                  <a:srgbClr val="000000"/>
                </a:solidFill>
                <a:latin typeface="Courier New" charset="0"/>
                <a:cs typeface="Arial" charset="0"/>
              </a:rPr>
              <a:t>   }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en-US" sz="1800" b="1" smtClean="0">
                <a:solidFill>
                  <a:srgbClr val="000000"/>
                </a:solidFill>
                <a:latin typeface="Courier New" charset="0"/>
                <a:cs typeface="Arial" charset="0"/>
              </a:rPr>
              <a:t>}</a:t>
            </a:r>
          </a:p>
          <a:p>
            <a:pPr eaLnBrk="0" hangingPunct="0">
              <a:lnSpc>
                <a:spcPct val="90000"/>
              </a:lnSpc>
              <a:defRPr/>
            </a:pPr>
            <a:endParaRPr lang="en-US" sz="1800" b="1" smtClean="0">
              <a:solidFill>
                <a:srgbClr val="000000"/>
              </a:solidFill>
              <a:latin typeface="Courier New" charset="0"/>
              <a:cs typeface="Arial" charset="0"/>
            </a:endParaRPr>
          </a:p>
          <a:p>
            <a:pPr eaLnBrk="0" hangingPunct="0">
              <a:lnSpc>
                <a:spcPct val="90000"/>
              </a:lnSpc>
              <a:defRPr/>
            </a:pPr>
            <a:endParaRPr lang="en-US" sz="1800" b="1" smtClean="0">
              <a:solidFill>
                <a:srgbClr val="000000"/>
              </a:solidFill>
              <a:latin typeface="Courier New" charset="0"/>
              <a:cs typeface="Arial" charset="0"/>
            </a:endParaRPr>
          </a:p>
        </p:txBody>
      </p:sp>
      <p:sp>
        <p:nvSpPr>
          <p:cNvPr id="4712452" name="AutoShape 4"/>
          <p:cNvSpPr>
            <a:spLocks noChangeArrowheads="1"/>
          </p:cNvSpPr>
          <p:nvPr/>
        </p:nvSpPr>
        <p:spPr bwMode="auto">
          <a:xfrm>
            <a:off x="4648200" y="1143000"/>
            <a:ext cx="3733800" cy="552450"/>
          </a:xfrm>
          <a:prstGeom prst="wedgeRoundRectCallout">
            <a:avLst>
              <a:gd name="adj1" fmla="val -78190"/>
              <a:gd name="adj2" fmla="val 138505"/>
              <a:gd name="adj3" fmla="val 16667"/>
            </a:avLst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rgbClr val="150B71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What CONTENT-TYPE is this method expecting from client?</a:t>
            </a:r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88737"/>
          </a:xfrm>
          <a:solidFill>
            <a:srgbClr val="3366FF"/>
          </a:solidFill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JAX-RS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19314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3475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7772400" cy="280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85680" tIns="42840" rIns="85680" bIns="42840">
            <a:spAutoFit/>
          </a:bodyPr>
          <a:lstStyle>
            <a:lvl1pPr algn="l" defTabSz="857250">
              <a:tabLst>
                <a:tab pos="428625" algn="l"/>
                <a:tab pos="857250" algn="l"/>
                <a:tab pos="1285875" algn="l"/>
                <a:tab pos="1712913" algn="l"/>
                <a:tab pos="2143125" algn="l"/>
                <a:tab pos="2571750" algn="l"/>
                <a:tab pos="2998788" algn="l"/>
                <a:tab pos="3429000" algn="l"/>
                <a:tab pos="3851275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28625" algn="l" defTabSz="857250">
              <a:tabLst>
                <a:tab pos="428625" algn="l"/>
                <a:tab pos="857250" algn="l"/>
                <a:tab pos="1285875" algn="l"/>
                <a:tab pos="1712913" algn="l"/>
                <a:tab pos="2143125" algn="l"/>
                <a:tab pos="2571750" algn="l"/>
                <a:tab pos="2998788" algn="l"/>
                <a:tab pos="3429000" algn="l"/>
                <a:tab pos="3851275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57250" algn="l" defTabSz="857250">
              <a:tabLst>
                <a:tab pos="428625" algn="l"/>
                <a:tab pos="857250" algn="l"/>
                <a:tab pos="1285875" algn="l"/>
                <a:tab pos="1712913" algn="l"/>
                <a:tab pos="2143125" algn="l"/>
                <a:tab pos="2571750" algn="l"/>
                <a:tab pos="2998788" algn="l"/>
                <a:tab pos="3429000" algn="l"/>
                <a:tab pos="3851275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85875" algn="l" defTabSz="857250">
              <a:tabLst>
                <a:tab pos="428625" algn="l"/>
                <a:tab pos="857250" algn="l"/>
                <a:tab pos="1285875" algn="l"/>
                <a:tab pos="1712913" algn="l"/>
                <a:tab pos="2143125" algn="l"/>
                <a:tab pos="2571750" algn="l"/>
                <a:tab pos="2998788" algn="l"/>
                <a:tab pos="3429000" algn="l"/>
                <a:tab pos="3851275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712913" algn="l" defTabSz="857250">
              <a:tabLst>
                <a:tab pos="428625" algn="l"/>
                <a:tab pos="857250" algn="l"/>
                <a:tab pos="1285875" algn="l"/>
                <a:tab pos="1712913" algn="l"/>
                <a:tab pos="2143125" algn="l"/>
                <a:tab pos="2571750" algn="l"/>
                <a:tab pos="2998788" algn="l"/>
                <a:tab pos="3429000" algn="l"/>
                <a:tab pos="3851275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170113" defTabSz="857250" fontAlgn="base">
              <a:spcBef>
                <a:spcPct val="0"/>
              </a:spcBef>
              <a:spcAft>
                <a:spcPct val="0"/>
              </a:spcAft>
              <a:tabLst>
                <a:tab pos="428625" algn="l"/>
                <a:tab pos="857250" algn="l"/>
                <a:tab pos="1285875" algn="l"/>
                <a:tab pos="1712913" algn="l"/>
                <a:tab pos="2143125" algn="l"/>
                <a:tab pos="2571750" algn="l"/>
                <a:tab pos="2998788" algn="l"/>
                <a:tab pos="3429000" algn="l"/>
                <a:tab pos="3851275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627313" defTabSz="857250" fontAlgn="base">
              <a:spcBef>
                <a:spcPct val="0"/>
              </a:spcBef>
              <a:spcAft>
                <a:spcPct val="0"/>
              </a:spcAft>
              <a:tabLst>
                <a:tab pos="428625" algn="l"/>
                <a:tab pos="857250" algn="l"/>
                <a:tab pos="1285875" algn="l"/>
                <a:tab pos="1712913" algn="l"/>
                <a:tab pos="2143125" algn="l"/>
                <a:tab pos="2571750" algn="l"/>
                <a:tab pos="2998788" algn="l"/>
                <a:tab pos="3429000" algn="l"/>
                <a:tab pos="3851275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84513" defTabSz="857250" fontAlgn="base">
              <a:spcBef>
                <a:spcPct val="0"/>
              </a:spcBef>
              <a:spcAft>
                <a:spcPct val="0"/>
              </a:spcAft>
              <a:tabLst>
                <a:tab pos="428625" algn="l"/>
                <a:tab pos="857250" algn="l"/>
                <a:tab pos="1285875" algn="l"/>
                <a:tab pos="1712913" algn="l"/>
                <a:tab pos="2143125" algn="l"/>
                <a:tab pos="2571750" algn="l"/>
                <a:tab pos="2998788" algn="l"/>
                <a:tab pos="3429000" algn="l"/>
                <a:tab pos="3851275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541713" defTabSz="857250" fontAlgn="base">
              <a:spcBef>
                <a:spcPct val="0"/>
              </a:spcBef>
              <a:spcAft>
                <a:spcPct val="0"/>
              </a:spcAft>
              <a:tabLst>
                <a:tab pos="428625" algn="l"/>
                <a:tab pos="857250" algn="l"/>
                <a:tab pos="1285875" algn="l"/>
                <a:tab pos="1712913" algn="l"/>
                <a:tab pos="2143125" algn="l"/>
                <a:tab pos="2571750" algn="l"/>
                <a:tab pos="2998788" algn="l"/>
                <a:tab pos="3429000" algn="l"/>
                <a:tab pos="3851275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0" hangingPunct="0">
              <a:lnSpc>
                <a:spcPct val="90000"/>
              </a:lnSpc>
              <a:defRPr/>
            </a:pPr>
            <a:r>
              <a:rPr lang="en-US" sz="1800" b="1" smtClean="0">
                <a:solidFill>
                  <a:srgbClr val="000000"/>
                </a:solidFill>
                <a:latin typeface="Courier New" charset="0"/>
                <a:cs typeface="Arial" charset="0"/>
              </a:rPr>
              <a:t>@Path(</a:t>
            </a:r>
            <a:r>
              <a:rPr lang="ja-JP" altLang="en-US" sz="1800" b="1" smtClean="0">
                <a:solidFill>
                  <a:srgbClr val="000000"/>
                </a:solidFill>
                <a:latin typeface="Arial"/>
                <a:cs typeface="Arial" charset="0"/>
              </a:rPr>
              <a:t>“</a:t>
            </a:r>
            <a:r>
              <a:rPr lang="en-US" sz="1800" b="1" smtClean="0">
                <a:solidFill>
                  <a:srgbClr val="000000"/>
                </a:solidFill>
                <a:latin typeface="Courier New" charset="0"/>
                <a:cs typeface="Arial" charset="0"/>
              </a:rPr>
              <a:t>/orders</a:t>
            </a:r>
            <a:r>
              <a:rPr lang="ja-JP" altLang="en-US" sz="1800" b="1" smtClean="0">
                <a:solidFill>
                  <a:srgbClr val="000000"/>
                </a:solidFill>
                <a:latin typeface="Arial"/>
                <a:cs typeface="Arial" charset="0"/>
              </a:rPr>
              <a:t>”</a:t>
            </a:r>
            <a:r>
              <a:rPr lang="en-US" sz="1800" b="1" smtClean="0">
                <a:solidFill>
                  <a:srgbClr val="000000"/>
                </a:solidFill>
                <a:latin typeface="Courier New" charset="0"/>
                <a:cs typeface="Arial" charset="0"/>
              </a:rPr>
              <a:t>)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en-US" sz="1800" b="1" smtClean="0">
                <a:solidFill>
                  <a:srgbClr val="000000"/>
                </a:solidFill>
                <a:latin typeface="Courier New" charset="0"/>
                <a:cs typeface="Arial" charset="0"/>
              </a:rPr>
              <a:t>public class OrderService {</a:t>
            </a:r>
          </a:p>
          <a:p>
            <a:pPr eaLnBrk="0" hangingPunct="0">
              <a:lnSpc>
                <a:spcPct val="90000"/>
              </a:lnSpc>
              <a:defRPr/>
            </a:pPr>
            <a:endParaRPr lang="en-US" sz="1800" b="1" smtClean="0">
              <a:solidFill>
                <a:srgbClr val="000000"/>
              </a:solidFill>
              <a:latin typeface="Courier New" charset="0"/>
              <a:cs typeface="Arial" charset="0"/>
            </a:endParaRPr>
          </a:p>
          <a:p>
            <a:pPr eaLnBrk="0" hangingPunct="0">
              <a:lnSpc>
                <a:spcPct val="90000"/>
              </a:lnSpc>
              <a:defRPr/>
            </a:pPr>
            <a:r>
              <a:rPr lang="en-US" sz="1800" b="1" smtClean="0">
                <a:solidFill>
                  <a:srgbClr val="000000"/>
                </a:solidFill>
                <a:latin typeface="Courier New" charset="0"/>
                <a:cs typeface="Arial" charset="0"/>
              </a:rPr>
              <a:t>   @POST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en-US" sz="1800" b="1" smtClean="0">
                <a:latin typeface="Courier New" charset="0"/>
                <a:cs typeface="Arial" charset="0"/>
              </a:rPr>
              <a:t>   @ConsumeMime(</a:t>
            </a:r>
            <a:r>
              <a:rPr lang="ja-JP" altLang="en-US" sz="1800" b="1" smtClean="0">
                <a:latin typeface="Courier New" charset="0"/>
                <a:cs typeface="Arial" charset="0"/>
              </a:rPr>
              <a:t>“</a:t>
            </a:r>
            <a:r>
              <a:rPr lang="en-US" sz="1800" b="1" smtClean="0">
                <a:latin typeface="Courier New" charset="0"/>
                <a:cs typeface="Arial" charset="0"/>
              </a:rPr>
              <a:t>application/xml</a:t>
            </a:r>
            <a:r>
              <a:rPr lang="ja-JP" altLang="en-US" sz="1800" b="1" smtClean="0">
                <a:latin typeface="Courier New" charset="0"/>
                <a:cs typeface="Arial" charset="0"/>
              </a:rPr>
              <a:t>”</a:t>
            </a:r>
            <a:r>
              <a:rPr lang="en-US" sz="1800" b="1" smtClean="0">
                <a:latin typeface="Courier New" charset="0"/>
                <a:cs typeface="Arial" charset="0"/>
              </a:rPr>
              <a:t>)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en-US" sz="1800" b="1" smtClean="0">
                <a:solidFill>
                  <a:srgbClr val="000000"/>
                </a:solidFill>
                <a:latin typeface="Courier New" charset="0"/>
                <a:cs typeface="Arial" charset="0"/>
              </a:rPr>
              <a:t>   void submitOrder(</a:t>
            </a:r>
            <a:r>
              <a:rPr lang="en-US" sz="1800" b="1" smtClean="0">
                <a:solidFill>
                  <a:srgbClr val="FF0000"/>
                </a:solidFill>
                <a:latin typeface="Courier New" charset="0"/>
                <a:cs typeface="Arial" charset="0"/>
              </a:rPr>
              <a:t>String orderXml</a:t>
            </a:r>
            <a:r>
              <a:rPr lang="en-US" sz="1800" b="1" smtClean="0">
                <a:solidFill>
                  <a:srgbClr val="000000"/>
                </a:solidFill>
                <a:latin typeface="Courier New" charset="0"/>
                <a:cs typeface="Arial" charset="0"/>
              </a:rPr>
              <a:t>) {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en-US" sz="1800" b="1" smtClean="0">
                <a:solidFill>
                  <a:srgbClr val="000000"/>
                </a:solidFill>
                <a:latin typeface="Courier New" charset="0"/>
                <a:cs typeface="Arial" charset="0"/>
              </a:rPr>
              <a:t>    …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en-US" sz="1800" b="1" smtClean="0">
                <a:solidFill>
                  <a:srgbClr val="000000"/>
                </a:solidFill>
                <a:latin typeface="Courier New" charset="0"/>
                <a:cs typeface="Arial" charset="0"/>
              </a:rPr>
              <a:t>   }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en-US" sz="1800" b="1" smtClean="0">
                <a:solidFill>
                  <a:srgbClr val="000000"/>
                </a:solidFill>
                <a:latin typeface="Courier New" charset="0"/>
                <a:cs typeface="Arial" charset="0"/>
              </a:rPr>
              <a:t>}</a:t>
            </a:r>
          </a:p>
          <a:p>
            <a:pPr eaLnBrk="0" hangingPunct="0">
              <a:lnSpc>
                <a:spcPct val="90000"/>
              </a:lnSpc>
              <a:defRPr/>
            </a:pPr>
            <a:endParaRPr lang="en-US" sz="1800" b="1" smtClean="0">
              <a:solidFill>
                <a:srgbClr val="000000"/>
              </a:solidFill>
              <a:latin typeface="Courier New" charset="0"/>
              <a:cs typeface="Arial" charset="0"/>
            </a:endParaRPr>
          </a:p>
          <a:p>
            <a:pPr eaLnBrk="0" hangingPunct="0">
              <a:lnSpc>
                <a:spcPct val="90000"/>
              </a:lnSpc>
              <a:defRPr/>
            </a:pPr>
            <a:endParaRPr lang="en-US" sz="1800" b="1" smtClean="0">
              <a:solidFill>
                <a:srgbClr val="000000"/>
              </a:solidFill>
              <a:latin typeface="Courier New" charset="0"/>
              <a:cs typeface="Arial" charset="0"/>
            </a:endParaRPr>
          </a:p>
        </p:txBody>
      </p:sp>
      <p:sp>
        <p:nvSpPr>
          <p:cNvPr id="4713476" name="AutoShape 4"/>
          <p:cNvSpPr>
            <a:spLocks noChangeArrowheads="1"/>
          </p:cNvSpPr>
          <p:nvPr/>
        </p:nvSpPr>
        <p:spPr bwMode="auto">
          <a:xfrm>
            <a:off x="3657600" y="4113213"/>
            <a:ext cx="3733800" cy="1012825"/>
          </a:xfrm>
          <a:prstGeom prst="wedgeRoundRectCallout">
            <a:avLst>
              <a:gd name="adj1" fmla="val -32269"/>
              <a:gd name="adj2" fmla="val -192319"/>
              <a:gd name="adj3" fmla="val 16667"/>
            </a:avLst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rgbClr val="150B71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Un-annotated parameters assumed to be incoming message body.  There can be only one!</a:t>
            </a:r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88737"/>
          </a:xfrm>
          <a:solidFill>
            <a:srgbClr val="3366FF"/>
          </a:solidFill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JAX-RS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99727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88737"/>
          </a:xfrm>
          <a:solidFill>
            <a:srgbClr val="3366FF"/>
          </a:solidFill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References: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36531" y="966879"/>
            <a:ext cx="6845944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Book:</a:t>
            </a:r>
          </a:p>
          <a:p>
            <a:r>
              <a:rPr lang="en-US" sz="3200" dirty="0"/>
              <a:t>RESTFUL Java with JAX-RS 2.0, Bill </a:t>
            </a:r>
            <a:r>
              <a:rPr lang="en-US" sz="3200" dirty="0" err="1"/>
              <a:t>Bruke</a:t>
            </a:r>
            <a:endParaRPr lang="en-US" sz="3200" dirty="0"/>
          </a:p>
          <a:p>
            <a:r>
              <a:rPr lang="en-US" dirty="0" smtClean="0"/>
              <a:t>Special Thanks to Bill </a:t>
            </a:r>
            <a:r>
              <a:rPr lang="en-US" dirty="0" err="1" smtClean="0"/>
              <a:t>Bruke’s</a:t>
            </a:r>
            <a:r>
              <a:rPr lang="en-US" dirty="0" smtClean="0"/>
              <a:t>  for the JAX-RS examples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1730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88737"/>
          </a:xfrm>
          <a:solidFill>
            <a:srgbClr val="3366FF"/>
          </a:solidFill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Properties of </a:t>
            </a:r>
            <a:r>
              <a:rPr lang="en-US" sz="2800" dirty="0" err="1" smtClean="0">
                <a:solidFill>
                  <a:schemeClr val="bg1"/>
                </a:solidFill>
              </a:rPr>
              <a:t>RESTful</a:t>
            </a:r>
            <a:r>
              <a:rPr lang="en-US" sz="2800" dirty="0" smtClean="0">
                <a:solidFill>
                  <a:schemeClr val="bg1"/>
                </a:solidFill>
              </a:rPr>
              <a:t> Systems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80736" y="1109584"/>
            <a:ext cx="8676105" cy="3407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en-US" dirty="0" smtClean="0"/>
              <a:t>Stateless</a:t>
            </a:r>
          </a:p>
          <a:p>
            <a:pPr marL="800100" lvl="1" indent="-342900">
              <a:lnSpc>
                <a:spcPct val="120000"/>
              </a:lnSpc>
              <a:buFont typeface="Arial"/>
              <a:buChar char="•"/>
            </a:pPr>
            <a:r>
              <a:rPr lang="en-US" dirty="0" err="1" smtClean="0"/>
              <a:t>RESTful</a:t>
            </a:r>
            <a:r>
              <a:rPr lang="en-US" dirty="0" smtClean="0"/>
              <a:t> Systems communicate using stateless information</a:t>
            </a: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en-US" dirty="0" smtClean="0"/>
              <a:t>Addressable</a:t>
            </a:r>
          </a:p>
          <a:p>
            <a:pPr marL="800100" lvl="1" indent="-342900">
              <a:lnSpc>
                <a:spcPct val="120000"/>
              </a:lnSpc>
              <a:buFont typeface="Arial"/>
              <a:buChar char="•"/>
            </a:pPr>
            <a:r>
              <a:rPr lang="en-US" dirty="0" smtClean="0"/>
              <a:t>Everything is a resource and is uniquely identifiable (URI)</a:t>
            </a:r>
          </a:p>
          <a:p>
            <a:pPr marL="800100" lvl="1" indent="-342900">
              <a:lnSpc>
                <a:spcPct val="120000"/>
              </a:lnSpc>
              <a:buFont typeface="Arial"/>
              <a:buChar char="•"/>
            </a:pPr>
            <a:r>
              <a:rPr lang="en-US" dirty="0" smtClean="0"/>
              <a:t>Everything </a:t>
            </a:r>
            <a:r>
              <a:rPr lang="en-US" dirty="0" smtClean="0"/>
              <a:t>can be</a:t>
            </a:r>
            <a:r>
              <a:rPr lang="en-US" dirty="0" smtClean="0"/>
              <a:t> referenced</a:t>
            </a: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en-US" dirty="0" smtClean="0"/>
              <a:t>Limited action set</a:t>
            </a:r>
          </a:p>
          <a:p>
            <a:pPr marL="800100" lvl="1" indent="-342900">
              <a:lnSpc>
                <a:spcPct val="120000"/>
              </a:lnSpc>
              <a:buFont typeface="Arial"/>
              <a:buChar char="•"/>
            </a:pPr>
            <a:r>
              <a:rPr lang="en-US" dirty="0" smtClean="0"/>
              <a:t>Every operation on URI can be accomplished by 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	</a:t>
            </a:r>
            <a:r>
              <a:rPr lang="en-US" dirty="0" smtClean="0"/>
              <a:t>HTTP</a:t>
            </a:r>
            <a:r>
              <a:rPr lang="en-US" dirty="0"/>
              <a:t>: GET, POST, PUT, DELETE, </a:t>
            </a:r>
            <a:r>
              <a:rPr lang="en-US" dirty="0" err="1" smtClean="0"/>
              <a:t>etc</a:t>
            </a:r>
            <a:endParaRPr lang="en-US" dirty="0" smtClean="0"/>
          </a:p>
          <a:p>
            <a:pPr marL="742950" lvl="1" indent="-285750">
              <a:lnSpc>
                <a:spcPct val="120000"/>
              </a:lnSpc>
              <a:buFont typeface="Arial"/>
              <a:buChar char="•"/>
            </a:pPr>
            <a:r>
              <a:rPr lang="en-US" dirty="0" smtClean="0"/>
              <a:t>Actions on the URI are idempotent</a:t>
            </a:r>
          </a:p>
          <a:p>
            <a:pPr marL="800100" lvl="1" indent="-342900">
              <a:lnSpc>
                <a:spcPct val="120000"/>
              </a:lnSpc>
              <a:buFont typeface="Arial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61292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88737"/>
          </a:xfrm>
          <a:solidFill>
            <a:srgbClr val="3366FF"/>
          </a:solidFill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URI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80736" y="1109584"/>
            <a:ext cx="867610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dirty="0" smtClean="0"/>
              <a:t>Collections and operations can be represented as URI</a:t>
            </a: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From a URI we know</a:t>
            </a:r>
          </a:p>
          <a:p>
            <a:pPr lvl="1">
              <a:defRPr/>
            </a:pPr>
            <a:r>
              <a:rPr lang="en-US" dirty="0"/>
              <a:t>The protocol (How do we </a:t>
            </a:r>
            <a:r>
              <a:rPr lang="en-US" dirty="0" smtClean="0"/>
              <a:t>communicate - http, https, ftp, </a:t>
            </a:r>
            <a:r>
              <a:rPr lang="en-US" dirty="0" err="1" smtClean="0"/>
              <a:t>smtp</a:t>
            </a:r>
            <a:r>
              <a:rPr lang="en-US" dirty="0" smtClean="0"/>
              <a:t>?)</a:t>
            </a:r>
            <a:endParaRPr lang="en-US" dirty="0"/>
          </a:p>
          <a:p>
            <a:pPr lvl="1">
              <a:defRPr/>
            </a:pPr>
            <a:r>
              <a:rPr lang="en-US" dirty="0"/>
              <a:t>The </a:t>
            </a:r>
            <a:r>
              <a:rPr lang="en-US" dirty="0" smtClean="0"/>
              <a:t>host and the port number </a:t>
            </a:r>
            <a:r>
              <a:rPr lang="en-US" dirty="0"/>
              <a:t>(Where it is on network)</a:t>
            </a:r>
          </a:p>
          <a:p>
            <a:pPr lvl="1">
              <a:defRPr/>
            </a:pPr>
            <a:r>
              <a:rPr lang="en-US" dirty="0"/>
              <a:t>The resource path(What </a:t>
            </a:r>
            <a:r>
              <a:rPr lang="en-US" dirty="0" smtClean="0"/>
              <a:t>resources and operations are being supported?)</a:t>
            </a:r>
            <a:endParaRPr lang="en-US" dirty="0"/>
          </a:p>
          <a:p>
            <a:pPr lvl="1">
              <a:defRPr/>
            </a:pPr>
            <a:endParaRPr lang="en-US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457200" y="1524000"/>
            <a:ext cx="7772400" cy="8390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85680" tIns="42840" rIns="85680" bIns="42840">
            <a:spAutoFit/>
          </a:bodyPr>
          <a:lstStyle>
            <a:lvl1pPr algn="l" defTabSz="857250">
              <a:tabLst>
                <a:tab pos="428625" algn="l"/>
                <a:tab pos="857250" algn="l"/>
                <a:tab pos="1285875" algn="l"/>
                <a:tab pos="1712913" algn="l"/>
                <a:tab pos="2143125" algn="l"/>
                <a:tab pos="2571750" algn="l"/>
                <a:tab pos="2998788" algn="l"/>
                <a:tab pos="3429000" algn="l"/>
                <a:tab pos="3851275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28625" algn="l" defTabSz="857250">
              <a:tabLst>
                <a:tab pos="428625" algn="l"/>
                <a:tab pos="857250" algn="l"/>
                <a:tab pos="1285875" algn="l"/>
                <a:tab pos="1712913" algn="l"/>
                <a:tab pos="2143125" algn="l"/>
                <a:tab pos="2571750" algn="l"/>
                <a:tab pos="2998788" algn="l"/>
                <a:tab pos="3429000" algn="l"/>
                <a:tab pos="3851275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57250" algn="l" defTabSz="857250">
              <a:tabLst>
                <a:tab pos="428625" algn="l"/>
                <a:tab pos="857250" algn="l"/>
                <a:tab pos="1285875" algn="l"/>
                <a:tab pos="1712913" algn="l"/>
                <a:tab pos="2143125" algn="l"/>
                <a:tab pos="2571750" algn="l"/>
                <a:tab pos="2998788" algn="l"/>
                <a:tab pos="3429000" algn="l"/>
                <a:tab pos="3851275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85875" algn="l" defTabSz="857250">
              <a:tabLst>
                <a:tab pos="428625" algn="l"/>
                <a:tab pos="857250" algn="l"/>
                <a:tab pos="1285875" algn="l"/>
                <a:tab pos="1712913" algn="l"/>
                <a:tab pos="2143125" algn="l"/>
                <a:tab pos="2571750" algn="l"/>
                <a:tab pos="2998788" algn="l"/>
                <a:tab pos="3429000" algn="l"/>
                <a:tab pos="3851275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712913" algn="l" defTabSz="857250">
              <a:tabLst>
                <a:tab pos="428625" algn="l"/>
                <a:tab pos="857250" algn="l"/>
                <a:tab pos="1285875" algn="l"/>
                <a:tab pos="1712913" algn="l"/>
                <a:tab pos="2143125" algn="l"/>
                <a:tab pos="2571750" algn="l"/>
                <a:tab pos="2998788" algn="l"/>
                <a:tab pos="3429000" algn="l"/>
                <a:tab pos="3851275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170113" defTabSz="857250" fontAlgn="base">
              <a:spcBef>
                <a:spcPct val="0"/>
              </a:spcBef>
              <a:spcAft>
                <a:spcPct val="0"/>
              </a:spcAft>
              <a:tabLst>
                <a:tab pos="428625" algn="l"/>
                <a:tab pos="857250" algn="l"/>
                <a:tab pos="1285875" algn="l"/>
                <a:tab pos="1712913" algn="l"/>
                <a:tab pos="2143125" algn="l"/>
                <a:tab pos="2571750" algn="l"/>
                <a:tab pos="2998788" algn="l"/>
                <a:tab pos="3429000" algn="l"/>
                <a:tab pos="3851275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627313" defTabSz="857250" fontAlgn="base">
              <a:spcBef>
                <a:spcPct val="0"/>
              </a:spcBef>
              <a:spcAft>
                <a:spcPct val="0"/>
              </a:spcAft>
              <a:tabLst>
                <a:tab pos="428625" algn="l"/>
                <a:tab pos="857250" algn="l"/>
                <a:tab pos="1285875" algn="l"/>
                <a:tab pos="1712913" algn="l"/>
                <a:tab pos="2143125" algn="l"/>
                <a:tab pos="2571750" algn="l"/>
                <a:tab pos="2998788" algn="l"/>
                <a:tab pos="3429000" algn="l"/>
                <a:tab pos="3851275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84513" defTabSz="857250" fontAlgn="base">
              <a:spcBef>
                <a:spcPct val="0"/>
              </a:spcBef>
              <a:spcAft>
                <a:spcPct val="0"/>
              </a:spcAft>
              <a:tabLst>
                <a:tab pos="428625" algn="l"/>
                <a:tab pos="857250" algn="l"/>
                <a:tab pos="1285875" algn="l"/>
                <a:tab pos="1712913" algn="l"/>
                <a:tab pos="2143125" algn="l"/>
                <a:tab pos="2571750" algn="l"/>
                <a:tab pos="2998788" algn="l"/>
                <a:tab pos="3429000" algn="l"/>
                <a:tab pos="3851275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541713" defTabSz="857250" fontAlgn="base">
              <a:spcBef>
                <a:spcPct val="0"/>
              </a:spcBef>
              <a:spcAft>
                <a:spcPct val="0"/>
              </a:spcAft>
              <a:tabLst>
                <a:tab pos="428625" algn="l"/>
                <a:tab pos="857250" algn="l"/>
                <a:tab pos="1285875" algn="l"/>
                <a:tab pos="1712913" algn="l"/>
                <a:tab pos="2143125" algn="l"/>
                <a:tab pos="2571750" algn="l"/>
                <a:tab pos="2998788" algn="l"/>
                <a:tab pos="3429000" algn="l"/>
                <a:tab pos="3851275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0" hangingPunct="0">
              <a:lnSpc>
                <a:spcPct val="90000"/>
              </a:lnSpc>
              <a:defRPr/>
            </a:pPr>
            <a:r>
              <a:rPr lang="en-US" sz="1800" b="1" dirty="0" smtClean="0">
                <a:solidFill>
                  <a:srgbClr val="000000"/>
                </a:solidFill>
                <a:latin typeface="Courier New" charset="0"/>
                <a:cs typeface="Arial" charset="0"/>
                <a:hlinkClick r:id="rId2"/>
              </a:rPr>
              <a:t>http:/</a:t>
            </a:r>
            <a:r>
              <a:rPr lang="en-US" sz="1800" b="1" dirty="0" smtClean="0">
                <a:solidFill>
                  <a:srgbClr val="000000"/>
                </a:solidFill>
                <a:latin typeface="Courier New" charset="0"/>
                <a:cs typeface="Arial" charset="0"/>
                <a:hlinkClick r:id="rId2"/>
              </a:rPr>
              <a:t>/estore.com/orders/all</a:t>
            </a:r>
            <a:endParaRPr lang="en-US" sz="1800" b="1" dirty="0" smtClean="0">
              <a:solidFill>
                <a:srgbClr val="000000"/>
              </a:solidFill>
              <a:latin typeface="Courier New" charset="0"/>
              <a:cs typeface="Arial" charset="0"/>
            </a:endParaRPr>
          </a:p>
          <a:p>
            <a:pPr eaLnBrk="0" hangingPunct="0">
              <a:lnSpc>
                <a:spcPct val="90000"/>
              </a:lnSpc>
              <a:defRPr/>
            </a:pPr>
            <a:r>
              <a:rPr lang="en-US" sz="1800" b="1" dirty="0" smtClean="0">
                <a:solidFill>
                  <a:srgbClr val="000000"/>
                </a:solidFill>
                <a:latin typeface="Courier New" charset="0"/>
                <a:cs typeface="Arial" charset="0"/>
                <a:hlinkClick r:id="rId3"/>
              </a:rPr>
              <a:t>http:/</a:t>
            </a:r>
            <a:r>
              <a:rPr lang="en-US" sz="1800" b="1" dirty="0" smtClean="0">
                <a:solidFill>
                  <a:srgbClr val="000000"/>
                </a:solidFill>
                <a:latin typeface="Courier New" charset="0"/>
                <a:cs typeface="Arial" charset="0"/>
                <a:hlinkClick r:id="rId3"/>
              </a:rPr>
              <a:t>/estore.com:8080/orders?custId=8977</a:t>
            </a:r>
            <a:endParaRPr lang="en-US" sz="1800" b="1" dirty="0" smtClean="0">
              <a:solidFill>
                <a:srgbClr val="000000"/>
              </a:solidFill>
              <a:latin typeface="Courier New" charset="0"/>
              <a:cs typeface="Arial" charset="0"/>
            </a:endParaRPr>
          </a:p>
          <a:p>
            <a:pPr eaLnBrk="0" hangingPunct="0">
              <a:lnSpc>
                <a:spcPct val="90000"/>
              </a:lnSpc>
              <a:defRPr/>
            </a:pPr>
            <a:endParaRPr lang="en-US" sz="1800" b="1" dirty="0" smtClean="0">
              <a:solidFill>
                <a:srgbClr val="000000"/>
              </a:solidFill>
              <a:latin typeface="Courier New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52143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88737"/>
          </a:xfrm>
          <a:solidFill>
            <a:srgbClr val="3366FF"/>
          </a:solidFill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Type System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80736" y="1109584"/>
            <a:ext cx="8676105" cy="7478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dirty="0" err="1" smtClean="0"/>
              <a:t>RESTful</a:t>
            </a:r>
            <a:r>
              <a:rPr lang="en-US" dirty="0" smtClean="0"/>
              <a:t> services do not explicitly define a type system, but use MIME types and XML to</a:t>
            </a:r>
            <a:br>
              <a:rPr lang="en-US" dirty="0" smtClean="0"/>
            </a:br>
            <a:r>
              <a:rPr lang="en-US" dirty="0" smtClean="0"/>
              <a:t>specify the structure of the object.</a:t>
            </a:r>
          </a:p>
        </p:txBody>
      </p:sp>
      <p:sp>
        <p:nvSpPr>
          <p:cNvPr id="3" name="Rectangle 2"/>
          <p:cNvSpPr/>
          <p:nvPr/>
        </p:nvSpPr>
        <p:spPr>
          <a:xfrm>
            <a:off x="462988" y="2024160"/>
            <a:ext cx="7473938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latin typeface="Courier New"/>
                <a:cs typeface="Courier New"/>
              </a:rPr>
              <a:t>&lt;?xml version=</a:t>
            </a:r>
            <a:r>
              <a:rPr lang="en-US" sz="1400" b="1" i="1" dirty="0">
                <a:latin typeface="Courier New"/>
                <a:cs typeface="Courier New"/>
              </a:rPr>
              <a:t>"1.0" encoding="utf-8"?&gt;</a:t>
            </a:r>
            <a:endParaRPr lang="en-US" sz="1400" b="1" dirty="0" smtClean="0">
              <a:latin typeface="Courier New"/>
              <a:cs typeface="Courier New"/>
            </a:endParaRPr>
          </a:p>
          <a:p>
            <a:r>
              <a:rPr lang="en-US" sz="1400" b="1" dirty="0" smtClean="0">
                <a:latin typeface="Courier New"/>
                <a:cs typeface="Courier New"/>
              </a:rPr>
              <a:t>&lt;</a:t>
            </a:r>
            <a:r>
              <a:rPr lang="en-US" sz="1400" b="1" dirty="0">
                <a:latin typeface="Courier New"/>
                <a:cs typeface="Courier New"/>
              </a:rPr>
              <a:t>Customer </a:t>
            </a:r>
            <a:r>
              <a:rPr lang="en-US" sz="1400" b="1" dirty="0" err="1">
                <a:latin typeface="Courier New"/>
                <a:cs typeface="Courier New"/>
              </a:rPr>
              <a:t>CustomerID</a:t>
            </a:r>
            <a:r>
              <a:rPr lang="en-US" sz="1400" b="1" dirty="0">
                <a:latin typeface="Courier New"/>
                <a:cs typeface="Courier New"/>
              </a:rPr>
              <a:t>=</a:t>
            </a:r>
            <a:r>
              <a:rPr lang="en-US" sz="1400" b="1" i="1" dirty="0">
                <a:latin typeface="Courier New"/>
                <a:cs typeface="Courier New"/>
              </a:rPr>
              <a:t>"GREAL"&gt;</a:t>
            </a:r>
          </a:p>
          <a:p>
            <a:r>
              <a:rPr lang="en-US" sz="1400" b="1" dirty="0">
                <a:latin typeface="Courier New"/>
                <a:cs typeface="Courier New"/>
              </a:rPr>
              <a:t>		&lt;</a:t>
            </a:r>
            <a:r>
              <a:rPr lang="en-US" sz="1400" b="1" dirty="0" err="1">
                <a:latin typeface="Courier New"/>
                <a:cs typeface="Courier New"/>
              </a:rPr>
              <a:t>CompanyName</a:t>
            </a:r>
            <a:r>
              <a:rPr lang="en-US" sz="1400" b="1" dirty="0">
                <a:latin typeface="Courier New"/>
                <a:cs typeface="Courier New"/>
              </a:rPr>
              <a:t>&gt;Great Lakes Food Market&lt;/</a:t>
            </a:r>
            <a:r>
              <a:rPr lang="en-US" sz="1400" b="1" dirty="0" err="1">
                <a:latin typeface="Courier New"/>
                <a:cs typeface="Courier New"/>
              </a:rPr>
              <a:t>CompanyName</a:t>
            </a:r>
            <a:r>
              <a:rPr lang="en-US" sz="1400" b="1" dirty="0">
                <a:latin typeface="Courier New"/>
                <a:cs typeface="Courier New"/>
              </a:rPr>
              <a:t>&gt;</a:t>
            </a:r>
          </a:p>
          <a:p>
            <a:r>
              <a:rPr lang="en-US" sz="1400" b="1" dirty="0">
                <a:latin typeface="Courier New"/>
                <a:cs typeface="Courier New"/>
              </a:rPr>
              <a:t>		&lt;</a:t>
            </a:r>
            <a:r>
              <a:rPr lang="en-US" sz="1400" b="1" dirty="0" err="1">
                <a:latin typeface="Courier New"/>
                <a:cs typeface="Courier New"/>
              </a:rPr>
              <a:t>ContactName</a:t>
            </a:r>
            <a:r>
              <a:rPr lang="en-US" sz="1400" b="1" dirty="0">
                <a:latin typeface="Courier New"/>
                <a:cs typeface="Courier New"/>
              </a:rPr>
              <a:t>&gt;</a:t>
            </a:r>
            <a:r>
              <a:rPr lang="en-US" sz="1400" b="1" u="sng" dirty="0">
                <a:latin typeface="Courier New"/>
                <a:cs typeface="Courier New"/>
              </a:rPr>
              <a:t>Howard Snyder&lt;/</a:t>
            </a:r>
            <a:r>
              <a:rPr lang="en-US" sz="1400" b="1" u="sng" dirty="0" err="1">
                <a:latin typeface="Courier New"/>
                <a:cs typeface="Courier New"/>
              </a:rPr>
              <a:t>ContactName</a:t>
            </a:r>
            <a:r>
              <a:rPr lang="en-US" sz="1400" b="1" u="sng" dirty="0">
                <a:latin typeface="Courier New"/>
                <a:cs typeface="Courier New"/>
              </a:rPr>
              <a:t>&gt;</a:t>
            </a:r>
          </a:p>
          <a:p>
            <a:r>
              <a:rPr lang="en-US" sz="1400" b="1" dirty="0">
                <a:latin typeface="Courier New"/>
                <a:cs typeface="Courier New"/>
              </a:rPr>
              <a:t>		&lt;</a:t>
            </a:r>
            <a:r>
              <a:rPr lang="en-US" sz="1400" b="1" dirty="0" err="1">
                <a:latin typeface="Courier New"/>
                <a:cs typeface="Courier New"/>
              </a:rPr>
              <a:t>ContactTitle</a:t>
            </a:r>
            <a:r>
              <a:rPr lang="en-US" sz="1400" b="1" dirty="0">
                <a:latin typeface="Courier New"/>
                <a:cs typeface="Courier New"/>
              </a:rPr>
              <a:t>&gt;Marketing Manager&lt;/</a:t>
            </a:r>
            <a:r>
              <a:rPr lang="en-US" sz="1400" b="1" dirty="0" err="1">
                <a:latin typeface="Courier New"/>
                <a:cs typeface="Courier New"/>
              </a:rPr>
              <a:t>ContactTitle</a:t>
            </a:r>
            <a:r>
              <a:rPr lang="en-US" sz="1400" b="1" dirty="0">
                <a:latin typeface="Courier New"/>
                <a:cs typeface="Courier New"/>
              </a:rPr>
              <a:t>&gt;</a:t>
            </a:r>
          </a:p>
          <a:p>
            <a:r>
              <a:rPr lang="en-US" sz="1400" b="1" dirty="0">
                <a:latin typeface="Courier New"/>
                <a:cs typeface="Courier New"/>
              </a:rPr>
              <a:t>		&lt;Phone&gt;503-555-7555&lt;/Phone&gt;</a:t>
            </a:r>
          </a:p>
          <a:p>
            <a:r>
              <a:rPr lang="en-US" sz="1400" b="1" dirty="0">
                <a:latin typeface="Courier New"/>
                <a:cs typeface="Courier New"/>
              </a:rPr>
              <a:t>		&lt;</a:t>
            </a:r>
            <a:r>
              <a:rPr lang="en-US" sz="1400" b="1" dirty="0" err="1">
                <a:latin typeface="Courier New"/>
                <a:cs typeface="Courier New"/>
              </a:rPr>
              <a:t>FullAddress</a:t>
            </a:r>
            <a:r>
              <a:rPr lang="en-US" sz="1400" b="1" dirty="0">
                <a:latin typeface="Courier New"/>
                <a:cs typeface="Courier New"/>
              </a:rPr>
              <a:t>&gt;</a:t>
            </a:r>
          </a:p>
          <a:p>
            <a:r>
              <a:rPr lang="en-US" sz="1400" b="1" dirty="0">
                <a:latin typeface="Courier New"/>
                <a:cs typeface="Courier New"/>
              </a:rPr>
              <a:t>			&lt;Address&gt;2732 Baker </a:t>
            </a:r>
            <a:r>
              <a:rPr lang="en-US" sz="1400" b="1" u="sng" dirty="0">
                <a:latin typeface="Courier New"/>
                <a:cs typeface="Courier New"/>
              </a:rPr>
              <a:t>Blvd.&lt;/Address&gt;</a:t>
            </a:r>
          </a:p>
          <a:p>
            <a:r>
              <a:rPr lang="en-US" sz="1400" b="1" dirty="0">
                <a:latin typeface="Courier New"/>
                <a:cs typeface="Courier New"/>
              </a:rPr>
              <a:t>			&lt;City&gt;</a:t>
            </a:r>
            <a:r>
              <a:rPr lang="en-US" sz="1400" b="1" u="sng" dirty="0">
                <a:latin typeface="Courier New"/>
                <a:cs typeface="Courier New"/>
              </a:rPr>
              <a:t>Eugene&lt;/City&gt;</a:t>
            </a:r>
          </a:p>
          <a:p>
            <a:r>
              <a:rPr lang="en-US" sz="1400" b="1" dirty="0">
                <a:latin typeface="Courier New"/>
                <a:cs typeface="Courier New"/>
              </a:rPr>
              <a:t>			&lt;Region&gt;OR&lt;/Region&gt;</a:t>
            </a:r>
          </a:p>
          <a:p>
            <a:r>
              <a:rPr lang="en-US" sz="1400" b="1" dirty="0">
                <a:latin typeface="Courier New"/>
                <a:cs typeface="Courier New"/>
              </a:rPr>
              <a:t>			&lt;</a:t>
            </a:r>
            <a:r>
              <a:rPr lang="en-US" sz="1400" b="1" dirty="0" err="1">
                <a:latin typeface="Courier New"/>
                <a:cs typeface="Courier New"/>
              </a:rPr>
              <a:t>PostalCode</a:t>
            </a:r>
            <a:r>
              <a:rPr lang="en-US" sz="1400" b="1" dirty="0">
                <a:latin typeface="Courier New"/>
                <a:cs typeface="Courier New"/>
              </a:rPr>
              <a:t>&gt;97403&lt;/</a:t>
            </a:r>
            <a:r>
              <a:rPr lang="en-US" sz="1400" b="1" dirty="0" err="1">
                <a:latin typeface="Courier New"/>
                <a:cs typeface="Courier New"/>
              </a:rPr>
              <a:t>PostalCode</a:t>
            </a:r>
            <a:r>
              <a:rPr lang="en-US" sz="1400" b="1" dirty="0">
                <a:latin typeface="Courier New"/>
                <a:cs typeface="Courier New"/>
              </a:rPr>
              <a:t>&gt;</a:t>
            </a:r>
          </a:p>
          <a:p>
            <a:r>
              <a:rPr lang="en-US" sz="1400" b="1" dirty="0">
                <a:latin typeface="Courier New"/>
                <a:cs typeface="Courier New"/>
              </a:rPr>
              <a:t>			&lt;Country&gt;USA&lt;/Country&gt;</a:t>
            </a:r>
          </a:p>
          <a:p>
            <a:r>
              <a:rPr lang="en-US" sz="1400" b="1" dirty="0">
                <a:latin typeface="Courier New"/>
                <a:cs typeface="Courier New"/>
              </a:rPr>
              <a:t>		&lt;/</a:t>
            </a:r>
            <a:r>
              <a:rPr lang="en-US" sz="1400" b="1" dirty="0" err="1">
                <a:latin typeface="Courier New"/>
                <a:cs typeface="Courier New"/>
              </a:rPr>
              <a:t>FullAddress</a:t>
            </a:r>
            <a:r>
              <a:rPr lang="en-US" sz="1400" b="1" dirty="0">
                <a:latin typeface="Courier New"/>
                <a:cs typeface="Courier New"/>
              </a:rPr>
              <a:t>&gt;</a:t>
            </a:r>
          </a:p>
          <a:p>
            <a:r>
              <a:rPr lang="en-US" sz="1400" b="1" dirty="0" smtClean="0">
                <a:latin typeface="Courier New"/>
                <a:cs typeface="Courier New"/>
              </a:rPr>
              <a:t>&lt;</a:t>
            </a:r>
            <a:r>
              <a:rPr lang="en-US" sz="1400" b="1" dirty="0">
                <a:latin typeface="Courier New"/>
                <a:cs typeface="Courier New"/>
              </a:rPr>
              <a:t>/Customer&gt;</a:t>
            </a:r>
            <a:endParaRPr lang="en-US" sz="1400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9852143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88737"/>
          </a:xfrm>
          <a:solidFill>
            <a:srgbClr val="3366FF"/>
          </a:solidFill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Limited Actions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69863" y="1039813"/>
            <a:ext cx="8226425" cy="506095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2000" dirty="0"/>
              <a:t>How can we build applications with only 4+ methods?</a:t>
            </a:r>
          </a:p>
          <a:p>
            <a:pPr lvl="1">
              <a:defRPr/>
            </a:pPr>
            <a:r>
              <a:rPr lang="en-US" sz="1800" dirty="0"/>
              <a:t>SQL only has 4 operations: INSERT, UPDATE, SELECT, </a:t>
            </a:r>
            <a:r>
              <a:rPr lang="en-US" sz="1800" dirty="0" smtClean="0"/>
              <a:t>DELETE</a:t>
            </a:r>
          </a:p>
          <a:p>
            <a:pPr lvl="1">
              <a:defRPr/>
            </a:pPr>
            <a:r>
              <a:rPr lang="en-US" sz="1800" dirty="0" smtClean="0"/>
              <a:t>Look at it, if you have a BLOB of data all you could do is:</a:t>
            </a:r>
          </a:p>
          <a:p>
            <a:pPr lvl="2">
              <a:defRPr/>
            </a:pPr>
            <a:r>
              <a:rPr lang="en-US" sz="1800" dirty="0" smtClean="0"/>
              <a:t>Create a new BLOB</a:t>
            </a:r>
          </a:p>
          <a:p>
            <a:pPr lvl="2">
              <a:defRPr/>
            </a:pPr>
            <a:r>
              <a:rPr lang="en-US" sz="1800" dirty="0" smtClean="0"/>
              <a:t>Add to an existing BLOB</a:t>
            </a:r>
          </a:p>
          <a:p>
            <a:pPr lvl="2">
              <a:defRPr/>
            </a:pPr>
            <a:r>
              <a:rPr lang="en-US" sz="1800" dirty="0" smtClean="0"/>
              <a:t>Update a BLOB</a:t>
            </a:r>
          </a:p>
          <a:p>
            <a:pPr lvl="2">
              <a:defRPr/>
            </a:pPr>
            <a:r>
              <a:rPr lang="en-US" sz="1800" dirty="0" smtClean="0"/>
              <a:t>Delete a BLOB</a:t>
            </a:r>
          </a:p>
          <a:p>
            <a:pPr lvl="2">
              <a:defRPr/>
            </a:pPr>
            <a:r>
              <a:rPr lang="en-US" sz="1800" dirty="0" smtClean="0"/>
              <a:t>Search a BLOB</a:t>
            </a:r>
          </a:p>
          <a:p>
            <a:pPr>
              <a:defRPr/>
            </a:pPr>
            <a:r>
              <a:rPr lang="en-US" sz="2000" dirty="0" smtClean="0"/>
              <a:t>A well-defined fixed and finite set of operations</a:t>
            </a:r>
          </a:p>
          <a:p>
            <a:pPr lvl="1">
              <a:defRPr/>
            </a:pPr>
            <a:r>
              <a:rPr lang="en-US" sz="1800" dirty="0" smtClean="0"/>
              <a:t>Resources can only use these operations</a:t>
            </a:r>
          </a:p>
          <a:p>
            <a:pPr lvl="1">
              <a:defRPr/>
            </a:pPr>
            <a:r>
              <a:rPr lang="en-US" sz="1800" dirty="0" smtClean="0"/>
              <a:t>Each operation has well-defined, explicit behavior</a:t>
            </a:r>
          </a:p>
          <a:p>
            <a:pPr lvl="1">
              <a:defRPr/>
            </a:pPr>
            <a:r>
              <a:rPr lang="en-US" sz="1800" dirty="0" smtClean="0"/>
              <a:t>In HTTP land, these methods are GET, POST, PUT, DELETE</a:t>
            </a:r>
          </a:p>
          <a:p>
            <a:pPr marL="457200" lvl="1" indent="0">
              <a:buNone/>
              <a:defRPr/>
            </a:pPr>
            <a:endParaRPr lang="en-US" sz="1800" dirty="0" smtClean="0"/>
          </a:p>
          <a:p>
            <a:pPr>
              <a:defRPr/>
            </a:pPr>
            <a:r>
              <a:rPr lang="en-US" sz="2000" dirty="0" smtClean="0"/>
              <a:t>TAKE THIS SOAP and WS-* !!! Scripting people love US not you “Type System People”</a:t>
            </a:r>
          </a:p>
          <a:p>
            <a:pPr marL="0" indent="0">
              <a:buNone/>
              <a:defRPr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9852143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88737"/>
          </a:xfrm>
          <a:solidFill>
            <a:srgbClr val="3366FF"/>
          </a:solidFill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Implications of limited Action set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69863" y="1039813"/>
            <a:ext cx="8226425" cy="506095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2400" dirty="0" smtClean="0"/>
              <a:t>Uniform and Predictable behavior across all resources</a:t>
            </a:r>
          </a:p>
          <a:p>
            <a:pPr lvl="1">
              <a:defRPr/>
            </a:pPr>
            <a:r>
              <a:rPr lang="en-US" sz="2000" dirty="0" smtClean="0"/>
              <a:t>GET - </a:t>
            </a:r>
            <a:r>
              <a:rPr lang="en-US" sz="2000" dirty="0" err="1" smtClean="0"/>
              <a:t>readonly</a:t>
            </a:r>
            <a:r>
              <a:rPr lang="en-US" sz="2000" dirty="0" smtClean="0"/>
              <a:t> and idempotent.  </a:t>
            </a:r>
          </a:p>
          <a:p>
            <a:pPr lvl="1">
              <a:defRPr/>
            </a:pPr>
            <a:r>
              <a:rPr lang="en-US" sz="2000" dirty="0" smtClean="0"/>
              <a:t>PUT - an idempotent insert or update of a resource. </a:t>
            </a:r>
          </a:p>
          <a:p>
            <a:pPr lvl="1">
              <a:defRPr/>
            </a:pPr>
            <a:r>
              <a:rPr lang="en-US" sz="2000" dirty="0" smtClean="0"/>
              <a:t>DELETE - resource removal and idempotent.</a:t>
            </a:r>
          </a:p>
          <a:p>
            <a:pPr lvl="1">
              <a:defRPr/>
            </a:pPr>
            <a:r>
              <a:rPr lang="en-US" sz="2000" dirty="0" smtClean="0"/>
              <a:t>POST - non-idempotent, </a:t>
            </a:r>
            <a:r>
              <a:rPr lang="ja-JP" altLang="en-US" sz="2000" dirty="0" smtClean="0">
                <a:latin typeface="Arial"/>
              </a:rPr>
              <a:t>“</a:t>
            </a:r>
            <a:r>
              <a:rPr lang="en-US" sz="2000" dirty="0" smtClean="0"/>
              <a:t>anything goes</a:t>
            </a:r>
            <a:r>
              <a:rPr lang="ja-JP" altLang="en-US" sz="2000" dirty="0" smtClean="0">
                <a:latin typeface="Arial"/>
              </a:rPr>
              <a:t>”</a:t>
            </a:r>
            <a:r>
              <a:rPr lang="en-US" sz="2000" dirty="0" smtClean="0"/>
              <a:t> operation</a:t>
            </a:r>
          </a:p>
          <a:p>
            <a:pPr marL="457200" lvl="1" indent="0">
              <a:buNone/>
              <a:defRPr/>
            </a:pPr>
            <a:r>
              <a:rPr lang="en-US" sz="2000" dirty="0" smtClean="0"/>
              <a:t>Key/Value store community loves this!!! </a:t>
            </a:r>
          </a:p>
          <a:p>
            <a:pPr marL="457200" lvl="1" indent="0">
              <a:buNone/>
              <a:defRPr/>
            </a:pPr>
            <a:endParaRPr lang="en-US" sz="2000" dirty="0" smtClean="0"/>
          </a:p>
          <a:p>
            <a:pPr>
              <a:defRPr/>
            </a:pPr>
            <a:r>
              <a:rPr lang="en-US" sz="2400" dirty="0" smtClean="0"/>
              <a:t>Roll based Access Control is easily applicable</a:t>
            </a:r>
            <a:r>
              <a:rPr lang="en-US" sz="2000" dirty="0" smtClean="0"/>
              <a:t>  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9852143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88737"/>
          </a:xfrm>
          <a:solidFill>
            <a:srgbClr val="3366FF"/>
          </a:solidFill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Designing in REST is Easy … Step 1: Define an Interface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457200" y="1116540"/>
            <a:ext cx="7772400" cy="48278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85680" tIns="42840" rIns="85680" bIns="42840">
            <a:spAutoFit/>
          </a:bodyPr>
          <a:lstStyle>
            <a:lvl1pPr algn="l" defTabSz="857250">
              <a:tabLst>
                <a:tab pos="428625" algn="l"/>
                <a:tab pos="857250" algn="l"/>
                <a:tab pos="1285875" algn="l"/>
                <a:tab pos="1712913" algn="l"/>
                <a:tab pos="2143125" algn="l"/>
                <a:tab pos="2571750" algn="l"/>
                <a:tab pos="2998788" algn="l"/>
                <a:tab pos="3429000" algn="l"/>
                <a:tab pos="3851275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28625" algn="l" defTabSz="857250">
              <a:tabLst>
                <a:tab pos="428625" algn="l"/>
                <a:tab pos="857250" algn="l"/>
                <a:tab pos="1285875" algn="l"/>
                <a:tab pos="1712913" algn="l"/>
                <a:tab pos="2143125" algn="l"/>
                <a:tab pos="2571750" algn="l"/>
                <a:tab pos="2998788" algn="l"/>
                <a:tab pos="3429000" algn="l"/>
                <a:tab pos="3851275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57250" algn="l" defTabSz="857250">
              <a:tabLst>
                <a:tab pos="428625" algn="l"/>
                <a:tab pos="857250" algn="l"/>
                <a:tab pos="1285875" algn="l"/>
                <a:tab pos="1712913" algn="l"/>
                <a:tab pos="2143125" algn="l"/>
                <a:tab pos="2571750" algn="l"/>
                <a:tab pos="2998788" algn="l"/>
                <a:tab pos="3429000" algn="l"/>
                <a:tab pos="3851275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85875" algn="l" defTabSz="857250">
              <a:tabLst>
                <a:tab pos="428625" algn="l"/>
                <a:tab pos="857250" algn="l"/>
                <a:tab pos="1285875" algn="l"/>
                <a:tab pos="1712913" algn="l"/>
                <a:tab pos="2143125" algn="l"/>
                <a:tab pos="2571750" algn="l"/>
                <a:tab pos="2998788" algn="l"/>
                <a:tab pos="3429000" algn="l"/>
                <a:tab pos="3851275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712913" algn="l" defTabSz="857250">
              <a:tabLst>
                <a:tab pos="428625" algn="l"/>
                <a:tab pos="857250" algn="l"/>
                <a:tab pos="1285875" algn="l"/>
                <a:tab pos="1712913" algn="l"/>
                <a:tab pos="2143125" algn="l"/>
                <a:tab pos="2571750" algn="l"/>
                <a:tab pos="2998788" algn="l"/>
                <a:tab pos="3429000" algn="l"/>
                <a:tab pos="3851275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170113" defTabSz="857250" fontAlgn="base">
              <a:spcBef>
                <a:spcPct val="0"/>
              </a:spcBef>
              <a:spcAft>
                <a:spcPct val="0"/>
              </a:spcAft>
              <a:tabLst>
                <a:tab pos="428625" algn="l"/>
                <a:tab pos="857250" algn="l"/>
                <a:tab pos="1285875" algn="l"/>
                <a:tab pos="1712913" algn="l"/>
                <a:tab pos="2143125" algn="l"/>
                <a:tab pos="2571750" algn="l"/>
                <a:tab pos="2998788" algn="l"/>
                <a:tab pos="3429000" algn="l"/>
                <a:tab pos="3851275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627313" defTabSz="857250" fontAlgn="base">
              <a:spcBef>
                <a:spcPct val="0"/>
              </a:spcBef>
              <a:spcAft>
                <a:spcPct val="0"/>
              </a:spcAft>
              <a:tabLst>
                <a:tab pos="428625" algn="l"/>
                <a:tab pos="857250" algn="l"/>
                <a:tab pos="1285875" algn="l"/>
                <a:tab pos="1712913" algn="l"/>
                <a:tab pos="2143125" algn="l"/>
                <a:tab pos="2571750" algn="l"/>
                <a:tab pos="2998788" algn="l"/>
                <a:tab pos="3429000" algn="l"/>
                <a:tab pos="3851275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84513" defTabSz="857250" fontAlgn="base">
              <a:spcBef>
                <a:spcPct val="0"/>
              </a:spcBef>
              <a:spcAft>
                <a:spcPct val="0"/>
              </a:spcAft>
              <a:tabLst>
                <a:tab pos="428625" algn="l"/>
                <a:tab pos="857250" algn="l"/>
                <a:tab pos="1285875" algn="l"/>
                <a:tab pos="1712913" algn="l"/>
                <a:tab pos="2143125" algn="l"/>
                <a:tab pos="2571750" algn="l"/>
                <a:tab pos="2998788" algn="l"/>
                <a:tab pos="3429000" algn="l"/>
                <a:tab pos="3851275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541713" defTabSz="857250" fontAlgn="base">
              <a:spcBef>
                <a:spcPct val="0"/>
              </a:spcBef>
              <a:spcAft>
                <a:spcPct val="0"/>
              </a:spcAft>
              <a:tabLst>
                <a:tab pos="428625" algn="l"/>
                <a:tab pos="857250" algn="l"/>
                <a:tab pos="1285875" algn="l"/>
                <a:tab pos="1712913" algn="l"/>
                <a:tab pos="2143125" algn="l"/>
                <a:tab pos="2571750" algn="l"/>
                <a:tab pos="2998788" algn="l"/>
                <a:tab pos="3429000" algn="l"/>
                <a:tab pos="3851275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0" hangingPunct="0">
              <a:lnSpc>
                <a:spcPct val="90000"/>
              </a:lnSpc>
              <a:defRPr/>
            </a:pPr>
            <a:r>
              <a:rPr lang="en-US" sz="1800" b="1" dirty="0">
                <a:solidFill>
                  <a:srgbClr val="000000"/>
                </a:solidFill>
                <a:latin typeface="Courier New" charset="0"/>
                <a:cs typeface="Arial" charset="0"/>
              </a:rPr>
              <a:t>public interface </a:t>
            </a:r>
            <a:r>
              <a:rPr lang="en-US" sz="1800" b="1" dirty="0" err="1">
                <a:solidFill>
                  <a:srgbClr val="000000"/>
                </a:solidFill>
                <a:latin typeface="Courier New" charset="0"/>
                <a:cs typeface="Arial" charset="0"/>
              </a:rPr>
              <a:t>CustomerService</a:t>
            </a:r>
            <a:r>
              <a:rPr lang="en-US" sz="1800" b="1" dirty="0">
                <a:solidFill>
                  <a:srgbClr val="000000"/>
                </a:solidFill>
                <a:latin typeface="Courier New" charset="0"/>
                <a:cs typeface="Arial" charset="0"/>
              </a:rPr>
              <a:t> {</a:t>
            </a:r>
          </a:p>
          <a:p>
            <a:pPr eaLnBrk="0" hangingPunct="0">
              <a:lnSpc>
                <a:spcPct val="90000"/>
              </a:lnSpc>
              <a:defRPr/>
            </a:pPr>
            <a:endParaRPr lang="en-US" sz="1800" b="1" dirty="0">
              <a:solidFill>
                <a:srgbClr val="000000"/>
              </a:solidFill>
              <a:latin typeface="Courier New" charset="0"/>
              <a:cs typeface="Arial" charset="0"/>
            </a:endParaRPr>
          </a:p>
          <a:p>
            <a:pPr eaLnBrk="0" hangingPunct="0">
              <a:lnSpc>
                <a:spcPct val="90000"/>
              </a:lnSpc>
              <a:defRPr/>
            </a:pPr>
            <a:r>
              <a:rPr lang="en-US" sz="1800" b="1" dirty="0">
                <a:solidFill>
                  <a:srgbClr val="000000"/>
                </a:solidFill>
                <a:latin typeface="Courier New" charset="0"/>
                <a:cs typeface="Arial" charset="0"/>
              </a:rPr>
              <a:t>   void </a:t>
            </a:r>
            <a:r>
              <a:rPr lang="en-US" sz="1800" b="1" dirty="0" err="1">
                <a:solidFill>
                  <a:srgbClr val="000000"/>
                </a:solidFill>
                <a:latin typeface="Courier New" charset="0"/>
                <a:cs typeface="Arial" charset="0"/>
              </a:rPr>
              <a:t>createCustomer</a:t>
            </a:r>
            <a:r>
              <a:rPr lang="en-US" sz="1800" b="1" dirty="0">
                <a:solidFill>
                  <a:srgbClr val="000000"/>
                </a:solidFill>
                <a:latin typeface="Courier New" charset="0"/>
                <a:cs typeface="Arial" charset="0"/>
              </a:rPr>
              <a:t>(Customer </a:t>
            </a:r>
            <a:r>
              <a:rPr lang="en-US" sz="1800" b="1" dirty="0" err="1">
                <a:solidFill>
                  <a:srgbClr val="000000"/>
                </a:solidFill>
                <a:latin typeface="Courier New" charset="0"/>
                <a:cs typeface="Arial" charset="0"/>
              </a:rPr>
              <a:t>cust</a:t>
            </a:r>
            <a:r>
              <a:rPr lang="en-US" sz="1800" b="1" dirty="0">
                <a:solidFill>
                  <a:srgbClr val="000000"/>
                </a:solidFill>
                <a:latin typeface="Courier New" charset="0"/>
                <a:cs typeface="Arial" charset="0"/>
              </a:rPr>
              <a:t>);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en-US" sz="1800" b="1" dirty="0">
                <a:solidFill>
                  <a:srgbClr val="000000"/>
                </a:solidFill>
                <a:latin typeface="Courier New" charset="0"/>
                <a:cs typeface="Arial" charset="0"/>
              </a:rPr>
              <a:t>   void </a:t>
            </a:r>
            <a:r>
              <a:rPr lang="en-US" sz="1800" b="1" dirty="0" err="1">
                <a:solidFill>
                  <a:srgbClr val="000000"/>
                </a:solidFill>
                <a:latin typeface="Courier New" charset="0"/>
                <a:cs typeface="Arial" charset="0"/>
              </a:rPr>
              <a:t>deleteCustomer</a:t>
            </a:r>
            <a:r>
              <a:rPr lang="en-US" sz="1800" b="1" dirty="0">
                <a:solidFill>
                  <a:srgbClr val="000000"/>
                </a:solidFill>
                <a:latin typeface="Courier New" charset="0"/>
                <a:cs typeface="Arial" charset="0"/>
              </a:rPr>
              <a:t>(</a:t>
            </a:r>
            <a:r>
              <a:rPr lang="en-US" sz="1800" b="1" dirty="0" err="1">
                <a:solidFill>
                  <a:srgbClr val="000000"/>
                </a:solidFill>
                <a:latin typeface="Courier New" charset="0"/>
                <a:cs typeface="Arial" charset="0"/>
              </a:rPr>
              <a:t>int</a:t>
            </a:r>
            <a:r>
              <a:rPr lang="en-US" sz="1800" b="1" dirty="0">
                <a:solidFill>
                  <a:srgbClr val="000000"/>
                </a:solidFill>
                <a:latin typeface="Courier New" charset="0"/>
                <a:cs typeface="Arial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urier New" charset="0"/>
                <a:cs typeface="Arial" charset="0"/>
              </a:rPr>
              <a:t>custId</a:t>
            </a:r>
            <a:r>
              <a:rPr lang="en-US" sz="1800" b="1" dirty="0">
                <a:solidFill>
                  <a:srgbClr val="000000"/>
                </a:solidFill>
                <a:latin typeface="Courier New" charset="0"/>
                <a:cs typeface="Arial" charset="0"/>
              </a:rPr>
              <a:t>);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en-US" sz="1800" b="1" dirty="0">
                <a:solidFill>
                  <a:srgbClr val="000000"/>
                </a:solidFill>
                <a:latin typeface="Courier New" charset="0"/>
                <a:cs typeface="Arial" charset="0"/>
              </a:rPr>
              <a:t>   Customer[] </a:t>
            </a:r>
            <a:r>
              <a:rPr lang="en-US" sz="1800" b="1" dirty="0" err="1">
                <a:solidFill>
                  <a:srgbClr val="000000"/>
                </a:solidFill>
                <a:latin typeface="Courier New" charset="0"/>
                <a:cs typeface="Arial" charset="0"/>
              </a:rPr>
              <a:t>getCustomers</a:t>
            </a:r>
            <a:r>
              <a:rPr lang="en-US" sz="1800" b="1" dirty="0">
                <a:solidFill>
                  <a:srgbClr val="000000"/>
                </a:solidFill>
                <a:latin typeface="Courier New" charset="0"/>
                <a:cs typeface="Arial" charset="0"/>
              </a:rPr>
              <a:t>();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en-US" sz="1800" b="1" dirty="0">
                <a:solidFill>
                  <a:srgbClr val="000000"/>
                </a:solidFill>
                <a:latin typeface="Courier New" charset="0"/>
                <a:cs typeface="Arial" charset="0"/>
              </a:rPr>
              <a:t>   Customer </a:t>
            </a:r>
            <a:r>
              <a:rPr lang="en-US" sz="1800" b="1" dirty="0" err="1">
                <a:solidFill>
                  <a:srgbClr val="000000"/>
                </a:solidFill>
                <a:latin typeface="Courier New" charset="0"/>
                <a:cs typeface="Arial" charset="0"/>
              </a:rPr>
              <a:t>findCustomer</a:t>
            </a:r>
            <a:r>
              <a:rPr lang="en-US" sz="1800" b="1" dirty="0">
                <a:solidFill>
                  <a:srgbClr val="000000"/>
                </a:solidFill>
                <a:latin typeface="Courier New" charset="0"/>
                <a:cs typeface="Arial" charset="0"/>
              </a:rPr>
              <a:t>(String </a:t>
            </a:r>
            <a:r>
              <a:rPr lang="en-US" sz="1800" b="1" dirty="0" smtClean="0">
                <a:solidFill>
                  <a:srgbClr val="000000"/>
                </a:solidFill>
                <a:latin typeface="Courier New" charset="0"/>
                <a:cs typeface="Arial" charset="0"/>
              </a:rPr>
              <a:t>phone)</a:t>
            </a:r>
            <a:r>
              <a:rPr lang="en-US" sz="1800" b="1" dirty="0">
                <a:solidFill>
                  <a:srgbClr val="000000"/>
                </a:solidFill>
                <a:latin typeface="Courier New" charset="0"/>
                <a:cs typeface="Arial" charset="0"/>
              </a:rPr>
              <a:t>;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en-US" sz="1800" b="1" dirty="0">
                <a:solidFill>
                  <a:srgbClr val="000000"/>
                </a:solidFill>
                <a:latin typeface="Courier New" charset="0"/>
                <a:cs typeface="Arial" charset="0"/>
              </a:rPr>
              <a:t>}</a:t>
            </a:r>
          </a:p>
          <a:p>
            <a:pPr eaLnBrk="0" hangingPunct="0">
              <a:lnSpc>
                <a:spcPct val="90000"/>
              </a:lnSpc>
              <a:defRPr/>
            </a:pPr>
            <a:endParaRPr lang="en-US" sz="1800" b="1" dirty="0" smtClean="0">
              <a:solidFill>
                <a:srgbClr val="000000"/>
              </a:solidFill>
              <a:latin typeface="Courier New" charset="0"/>
              <a:cs typeface="Arial" charset="0"/>
            </a:endParaRPr>
          </a:p>
          <a:p>
            <a:pPr eaLnBrk="0" hangingPunct="0">
              <a:lnSpc>
                <a:spcPct val="90000"/>
              </a:lnSpc>
              <a:defRPr/>
            </a:pPr>
            <a:r>
              <a:rPr lang="en-US" sz="1800" b="1" dirty="0" smtClean="0">
                <a:solidFill>
                  <a:srgbClr val="000000"/>
                </a:solidFill>
                <a:latin typeface="Courier New" charset="0"/>
                <a:cs typeface="Arial" charset="0"/>
              </a:rPr>
              <a:t>public </a:t>
            </a:r>
            <a:r>
              <a:rPr lang="en-US" sz="1800" b="1" dirty="0" smtClean="0">
                <a:solidFill>
                  <a:srgbClr val="000000"/>
                </a:solidFill>
                <a:latin typeface="Courier New" charset="0"/>
                <a:cs typeface="Arial" charset="0"/>
              </a:rPr>
              <a:t>interface </a:t>
            </a:r>
            <a:r>
              <a:rPr lang="en-US" sz="1800" b="1" dirty="0" err="1" smtClean="0">
                <a:solidFill>
                  <a:srgbClr val="000000"/>
                </a:solidFill>
                <a:latin typeface="Courier New" charset="0"/>
                <a:cs typeface="Arial" charset="0"/>
              </a:rPr>
              <a:t>OrderService</a:t>
            </a:r>
            <a:r>
              <a:rPr lang="en-US" sz="1800" b="1" dirty="0" smtClean="0">
                <a:solidFill>
                  <a:srgbClr val="000000"/>
                </a:solidFill>
                <a:latin typeface="Courier New" charset="0"/>
                <a:cs typeface="Arial" charset="0"/>
              </a:rPr>
              <a:t> </a:t>
            </a:r>
            <a:r>
              <a:rPr lang="en-US" sz="1800" b="1" dirty="0" smtClean="0">
                <a:solidFill>
                  <a:srgbClr val="000000"/>
                </a:solidFill>
                <a:latin typeface="Courier New" charset="0"/>
                <a:cs typeface="Arial" charset="0"/>
              </a:rPr>
              <a:t>{</a:t>
            </a:r>
          </a:p>
          <a:p>
            <a:pPr eaLnBrk="0" hangingPunct="0">
              <a:lnSpc>
                <a:spcPct val="90000"/>
              </a:lnSpc>
              <a:defRPr/>
            </a:pPr>
            <a:endParaRPr lang="en-US" sz="1800" b="1" dirty="0" smtClean="0">
              <a:solidFill>
                <a:srgbClr val="000000"/>
              </a:solidFill>
              <a:latin typeface="Courier New" charset="0"/>
              <a:cs typeface="Arial" charset="0"/>
            </a:endParaRPr>
          </a:p>
          <a:p>
            <a:pPr eaLnBrk="0" hangingPunct="0">
              <a:lnSpc>
                <a:spcPct val="90000"/>
              </a:lnSpc>
              <a:defRPr/>
            </a:pPr>
            <a:r>
              <a:rPr lang="en-US" sz="1800" b="1" dirty="0" smtClean="0">
                <a:solidFill>
                  <a:srgbClr val="000000"/>
                </a:solidFill>
                <a:latin typeface="Courier New" charset="0"/>
                <a:cs typeface="Arial" charset="0"/>
              </a:rPr>
              <a:t>   void </a:t>
            </a:r>
            <a:r>
              <a:rPr lang="en-US" sz="1800" b="1" dirty="0" err="1" smtClean="0">
                <a:solidFill>
                  <a:srgbClr val="000000"/>
                </a:solidFill>
                <a:latin typeface="Courier New" charset="0"/>
                <a:cs typeface="Arial" charset="0"/>
              </a:rPr>
              <a:t>placeOrder</a:t>
            </a:r>
            <a:r>
              <a:rPr lang="en-US" sz="1800" b="1" dirty="0" smtClean="0">
                <a:solidFill>
                  <a:srgbClr val="000000"/>
                </a:solidFill>
                <a:latin typeface="Courier New" charset="0"/>
                <a:cs typeface="Arial" charset="0"/>
              </a:rPr>
              <a:t>(</a:t>
            </a:r>
            <a:r>
              <a:rPr lang="en-US" sz="1800" b="1" dirty="0" smtClean="0">
                <a:solidFill>
                  <a:srgbClr val="000000"/>
                </a:solidFill>
                <a:latin typeface="Courier New" charset="0"/>
                <a:cs typeface="Arial" charset="0"/>
              </a:rPr>
              <a:t>Order order);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en-US" sz="1800" b="1" dirty="0" smtClean="0">
                <a:solidFill>
                  <a:srgbClr val="000000"/>
                </a:solidFill>
                <a:latin typeface="Courier New" charset="0"/>
                <a:cs typeface="Arial" charset="0"/>
              </a:rPr>
              <a:t>   Order[] </a:t>
            </a:r>
            <a:r>
              <a:rPr lang="en-US" sz="1800" b="1" dirty="0" err="1" smtClean="0">
                <a:solidFill>
                  <a:srgbClr val="000000"/>
                </a:solidFill>
                <a:latin typeface="Courier New" charset="0"/>
                <a:cs typeface="Arial" charset="0"/>
              </a:rPr>
              <a:t>getAllOrders</a:t>
            </a:r>
            <a:r>
              <a:rPr lang="en-US" sz="1800" b="1" dirty="0" smtClean="0">
                <a:solidFill>
                  <a:srgbClr val="000000"/>
                </a:solidFill>
                <a:latin typeface="Courier New" charset="0"/>
                <a:cs typeface="Arial" charset="0"/>
              </a:rPr>
              <a:t>();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en-US" sz="1800" b="1" dirty="0" smtClean="0">
                <a:solidFill>
                  <a:srgbClr val="000000"/>
                </a:solidFill>
                <a:latin typeface="Courier New" charset="0"/>
                <a:cs typeface="Arial" charset="0"/>
              </a:rPr>
              <a:t>   void </a:t>
            </a:r>
            <a:r>
              <a:rPr lang="en-US" sz="1800" b="1" dirty="0" err="1" smtClean="0">
                <a:solidFill>
                  <a:srgbClr val="000000"/>
                </a:solidFill>
                <a:latin typeface="Courier New" charset="0"/>
                <a:cs typeface="Arial" charset="0"/>
              </a:rPr>
              <a:t>updateAnOrder</a:t>
            </a:r>
            <a:r>
              <a:rPr lang="en-US" sz="1800" b="1" dirty="0" smtClean="0">
                <a:solidFill>
                  <a:srgbClr val="000000"/>
                </a:solidFill>
                <a:latin typeface="Courier New" charset="0"/>
                <a:cs typeface="Arial" charset="0"/>
              </a:rPr>
              <a:t>(Order order);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en-US" sz="1800" b="1" dirty="0" smtClean="0">
                <a:solidFill>
                  <a:srgbClr val="000000"/>
                </a:solidFill>
                <a:latin typeface="Courier New" charset="0"/>
                <a:cs typeface="Arial" charset="0"/>
              </a:rPr>
              <a:t>   void </a:t>
            </a:r>
            <a:r>
              <a:rPr lang="en-US" sz="1800" b="1" dirty="0" err="1" smtClean="0">
                <a:solidFill>
                  <a:srgbClr val="000000"/>
                </a:solidFill>
                <a:latin typeface="Courier New" charset="0"/>
                <a:cs typeface="Arial" charset="0"/>
              </a:rPr>
              <a:t>cancelAnOrder</a:t>
            </a:r>
            <a:r>
              <a:rPr lang="en-US" sz="1800" b="1" dirty="0" smtClean="0">
                <a:solidFill>
                  <a:srgbClr val="000000"/>
                </a:solidFill>
                <a:latin typeface="Courier New" charset="0"/>
                <a:cs typeface="Arial" charset="0"/>
              </a:rPr>
              <a:t>(</a:t>
            </a:r>
            <a:r>
              <a:rPr lang="en-US" sz="1800" b="1" dirty="0" err="1" smtClean="0">
                <a:solidFill>
                  <a:srgbClr val="000000"/>
                </a:solidFill>
                <a:latin typeface="Courier New" charset="0"/>
                <a:cs typeface="Arial" charset="0"/>
              </a:rPr>
              <a:t>int</a:t>
            </a:r>
            <a:r>
              <a:rPr lang="en-US" sz="1800" b="1" dirty="0" smtClean="0">
                <a:solidFill>
                  <a:srgbClr val="000000"/>
                </a:solidFill>
                <a:latin typeface="Courier New" charset="0"/>
                <a:cs typeface="Arial" charset="0"/>
              </a:rPr>
              <a:t> </a:t>
            </a:r>
            <a:r>
              <a:rPr lang="en-US" sz="1800" b="1" dirty="0" err="1" smtClean="0">
                <a:solidFill>
                  <a:srgbClr val="000000"/>
                </a:solidFill>
                <a:latin typeface="Courier New" charset="0"/>
                <a:cs typeface="Arial" charset="0"/>
              </a:rPr>
              <a:t>orderId</a:t>
            </a:r>
            <a:r>
              <a:rPr lang="en-US" sz="1800" b="1" dirty="0" smtClean="0">
                <a:solidFill>
                  <a:srgbClr val="000000"/>
                </a:solidFill>
                <a:latin typeface="Courier New" charset="0"/>
                <a:cs typeface="Arial" charset="0"/>
              </a:rPr>
              <a:t>);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en-US" sz="1800" b="1" dirty="0" smtClean="0">
                <a:solidFill>
                  <a:srgbClr val="000000"/>
                </a:solidFill>
                <a:latin typeface="Courier New" charset="0"/>
                <a:cs typeface="Arial" charset="0"/>
              </a:rPr>
              <a:t>   Order[] </a:t>
            </a:r>
            <a:r>
              <a:rPr lang="en-US" sz="1800" b="1" dirty="0" err="1" smtClean="0">
                <a:solidFill>
                  <a:srgbClr val="000000"/>
                </a:solidFill>
                <a:latin typeface="Courier New" charset="0"/>
                <a:cs typeface="Arial" charset="0"/>
              </a:rPr>
              <a:t>getOrdersForCustomer</a:t>
            </a:r>
            <a:r>
              <a:rPr lang="en-US" sz="1800" b="1" dirty="0" smtClean="0">
                <a:solidFill>
                  <a:srgbClr val="000000"/>
                </a:solidFill>
                <a:latin typeface="Courier New" charset="0"/>
                <a:cs typeface="Arial" charset="0"/>
              </a:rPr>
              <a:t>(</a:t>
            </a:r>
            <a:r>
              <a:rPr lang="en-US" sz="1800" b="1" dirty="0" smtClean="0">
                <a:solidFill>
                  <a:srgbClr val="000000"/>
                </a:solidFill>
                <a:latin typeface="Courier New" charset="0"/>
                <a:cs typeface="Arial" charset="0"/>
              </a:rPr>
              <a:t>Customer customer);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en-US" sz="1800" b="1" dirty="0" smtClean="0">
                <a:solidFill>
                  <a:srgbClr val="000000"/>
                </a:solidFill>
                <a:latin typeface="Courier New" charset="0"/>
                <a:cs typeface="Arial" charset="0"/>
              </a:rPr>
              <a:t>}</a:t>
            </a:r>
            <a:endParaRPr lang="en-US" sz="1800" b="1" dirty="0" smtClean="0">
              <a:solidFill>
                <a:srgbClr val="000000"/>
              </a:solidFill>
              <a:latin typeface="Courier New" charset="0"/>
              <a:cs typeface="Arial" charset="0"/>
            </a:endParaRPr>
          </a:p>
          <a:p>
            <a:pPr eaLnBrk="0" hangingPunct="0">
              <a:lnSpc>
                <a:spcPct val="90000"/>
              </a:lnSpc>
              <a:defRPr/>
            </a:pPr>
            <a:endParaRPr lang="en-US" sz="1800" b="1" dirty="0" smtClean="0">
              <a:solidFill>
                <a:srgbClr val="000000"/>
              </a:solidFill>
              <a:latin typeface="Courier New" charset="0"/>
              <a:cs typeface="Arial" charset="0"/>
            </a:endParaRPr>
          </a:p>
          <a:p>
            <a:pPr eaLnBrk="0" hangingPunct="0">
              <a:lnSpc>
                <a:spcPct val="90000"/>
              </a:lnSpc>
              <a:defRPr/>
            </a:pPr>
            <a:r>
              <a:rPr lang="en-US" sz="1800" b="1" dirty="0" smtClean="0">
                <a:solidFill>
                  <a:srgbClr val="000000"/>
                </a:solidFill>
                <a:latin typeface="Courier New" charset="0"/>
                <a:cs typeface="Arial" charset="0"/>
              </a:rPr>
              <a:t>     </a:t>
            </a:r>
            <a:endParaRPr lang="en-US" sz="1800" b="1" dirty="0" smtClean="0">
              <a:solidFill>
                <a:srgbClr val="000000"/>
              </a:solidFill>
              <a:latin typeface="Courier New" charset="0"/>
              <a:cs typeface="Arial" charset="0"/>
            </a:endParaRPr>
          </a:p>
          <a:p>
            <a:pPr eaLnBrk="0" hangingPunct="0">
              <a:lnSpc>
                <a:spcPct val="90000"/>
              </a:lnSpc>
              <a:defRPr/>
            </a:pPr>
            <a:endParaRPr lang="en-US" sz="1800" b="1" dirty="0" smtClean="0">
              <a:solidFill>
                <a:srgbClr val="000000"/>
              </a:solidFill>
              <a:latin typeface="Courier New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52143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88737"/>
          </a:xfrm>
          <a:solidFill>
            <a:srgbClr val="3366FF"/>
          </a:solidFill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Designing in REST is Easy … Step 2: Define URIs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23303" y="1289440"/>
            <a:ext cx="7963382" cy="47500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dirty="0" smtClean="0"/>
              <a:t>Define the URIs for the resource</a:t>
            </a:r>
          </a:p>
          <a:p>
            <a:pPr>
              <a:lnSpc>
                <a:spcPct val="90000"/>
              </a:lnSpc>
              <a:defRPr/>
            </a:pPr>
            <a:endParaRPr lang="en-US" dirty="0"/>
          </a:p>
          <a:p>
            <a:pPr>
              <a:lnSpc>
                <a:spcPct val="90000"/>
              </a:lnSpc>
              <a:defRPr/>
            </a:pPr>
            <a:r>
              <a:rPr lang="en-US" dirty="0" smtClean="0"/>
              <a:t>/</a:t>
            </a:r>
            <a:r>
              <a:rPr lang="en-US" dirty="0"/>
              <a:t>customers</a:t>
            </a:r>
          </a:p>
          <a:p>
            <a:pPr lvl="1">
              <a:lnSpc>
                <a:spcPct val="90000"/>
              </a:lnSpc>
              <a:defRPr/>
            </a:pPr>
            <a:r>
              <a:rPr lang="en-US" sz="1600" dirty="0"/>
              <a:t>GET - list all customers</a:t>
            </a:r>
          </a:p>
          <a:p>
            <a:pPr lvl="1">
              <a:lnSpc>
                <a:spcPct val="90000"/>
              </a:lnSpc>
              <a:defRPr/>
            </a:pPr>
            <a:r>
              <a:rPr lang="en-US" sz="1600" dirty="0"/>
              <a:t>POST - create a new customer</a:t>
            </a:r>
          </a:p>
          <a:p>
            <a:pPr>
              <a:lnSpc>
                <a:spcPct val="90000"/>
              </a:lnSpc>
              <a:defRPr/>
            </a:pPr>
            <a:r>
              <a:rPr lang="en-US" dirty="0"/>
              <a:t>/customers/{</a:t>
            </a:r>
            <a:r>
              <a:rPr lang="en-US" dirty="0" err="1"/>
              <a:t>cust</a:t>
            </a:r>
            <a:r>
              <a:rPr lang="en-US" dirty="0"/>
              <a:t>-id}</a:t>
            </a:r>
          </a:p>
          <a:p>
            <a:pPr lvl="1">
              <a:lnSpc>
                <a:spcPct val="90000"/>
              </a:lnSpc>
              <a:defRPr/>
            </a:pPr>
            <a:r>
              <a:rPr lang="en-US" sz="1600" dirty="0"/>
              <a:t>GET - get a customer representation</a:t>
            </a:r>
          </a:p>
          <a:p>
            <a:pPr lvl="1">
              <a:lnSpc>
                <a:spcPct val="90000"/>
              </a:lnSpc>
              <a:defRPr/>
            </a:pPr>
            <a:r>
              <a:rPr lang="en-US" sz="1600" dirty="0"/>
              <a:t>DELETE- remove a customer</a:t>
            </a:r>
          </a:p>
          <a:p>
            <a:pPr>
              <a:lnSpc>
                <a:spcPct val="90000"/>
              </a:lnSpc>
              <a:defRPr/>
            </a:pPr>
            <a:r>
              <a:rPr lang="en-US" dirty="0"/>
              <a:t>/customers</a:t>
            </a:r>
            <a:r>
              <a:rPr lang="en-US" dirty="0" smtClean="0"/>
              <a:t>/find/{</a:t>
            </a:r>
            <a:r>
              <a:rPr lang="en-US" dirty="0" err="1"/>
              <a:t>cust</a:t>
            </a:r>
            <a:r>
              <a:rPr lang="en-US" dirty="0"/>
              <a:t>-id</a:t>
            </a:r>
            <a:r>
              <a:rPr lang="en-US" dirty="0" smtClean="0"/>
              <a:t>}</a:t>
            </a:r>
            <a:endParaRPr lang="en-US" dirty="0"/>
          </a:p>
          <a:p>
            <a:pPr lvl="1">
              <a:lnSpc>
                <a:spcPct val="90000"/>
              </a:lnSpc>
              <a:defRPr/>
            </a:pPr>
            <a:r>
              <a:rPr lang="en-US" sz="1600" dirty="0"/>
              <a:t>GET </a:t>
            </a:r>
            <a:r>
              <a:rPr lang="en-US" sz="1600" dirty="0" smtClean="0"/>
              <a:t>– find a customer with id</a:t>
            </a:r>
          </a:p>
          <a:p>
            <a:pPr lvl="1">
              <a:lnSpc>
                <a:spcPct val="90000"/>
              </a:lnSpc>
              <a:defRPr/>
            </a:pPr>
            <a:endParaRPr lang="en-US" sz="1600" dirty="0"/>
          </a:p>
          <a:p>
            <a:pPr>
              <a:lnSpc>
                <a:spcPct val="90000"/>
              </a:lnSpc>
              <a:defRPr/>
            </a:pPr>
            <a:r>
              <a:rPr lang="en-US" dirty="0"/>
              <a:t>/orders</a:t>
            </a:r>
          </a:p>
          <a:p>
            <a:pPr lvl="1">
              <a:lnSpc>
                <a:spcPct val="90000"/>
              </a:lnSpc>
              <a:defRPr/>
            </a:pPr>
            <a:r>
              <a:rPr lang="en-US" sz="1600" dirty="0"/>
              <a:t>GET - list all orders</a:t>
            </a:r>
          </a:p>
          <a:p>
            <a:pPr lvl="1">
              <a:lnSpc>
                <a:spcPct val="90000"/>
              </a:lnSpc>
              <a:defRPr/>
            </a:pPr>
            <a:r>
              <a:rPr lang="en-US" sz="1600" dirty="0"/>
              <a:t>POST - submit a new order</a:t>
            </a:r>
          </a:p>
          <a:p>
            <a:pPr>
              <a:lnSpc>
                <a:spcPct val="90000"/>
              </a:lnSpc>
              <a:defRPr/>
            </a:pPr>
            <a:r>
              <a:rPr lang="en-US" dirty="0"/>
              <a:t>/orders/{order-id}</a:t>
            </a:r>
          </a:p>
          <a:p>
            <a:pPr lvl="1">
              <a:lnSpc>
                <a:spcPct val="90000"/>
              </a:lnSpc>
              <a:defRPr/>
            </a:pPr>
            <a:r>
              <a:rPr lang="en-US" sz="1600" dirty="0"/>
              <a:t>GET - get an order representation</a:t>
            </a:r>
          </a:p>
          <a:p>
            <a:pPr lvl="1">
              <a:lnSpc>
                <a:spcPct val="90000"/>
              </a:lnSpc>
              <a:defRPr/>
            </a:pPr>
            <a:r>
              <a:rPr lang="en-US" sz="1600" dirty="0"/>
              <a:t>PUT - update an order</a:t>
            </a:r>
          </a:p>
          <a:p>
            <a:pPr lvl="1">
              <a:lnSpc>
                <a:spcPct val="90000"/>
              </a:lnSpc>
              <a:defRPr/>
            </a:pPr>
            <a:r>
              <a:rPr lang="en-US" sz="1600" dirty="0"/>
              <a:t>DELETE - cancel an order</a:t>
            </a:r>
          </a:p>
          <a:p>
            <a:pPr>
              <a:lnSpc>
                <a:spcPct val="90000"/>
              </a:lnSpc>
              <a:defRPr/>
            </a:pPr>
            <a:r>
              <a:rPr lang="en-US" dirty="0"/>
              <a:t>/orders</a:t>
            </a:r>
            <a:r>
              <a:rPr lang="en-US" dirty="0" smtClean="0"/>
              <a:t>/customer/{</a:t>
            </a:r>
            <a:r>
              <a:rPr lang="en-US" dirty="0" err="1" smtClean="0"/>
              <a:t>cust</a:t>
            </a:r>
            <a:r>
              <a:rPr lang="en-US" dirty="0" smtClean="0"/>
              <a:t>-id}</a:t>
            </a:r>
            <a:endParaRPr lang="en-US" dirty="0"/>
          </a:p>
          <a:p>
            <a:pPr lvl="1">
              <a:lnSpc>
                <a:spcPct val="90000"/>
              </a:lnSpc>
              <a:defRPr/>
            </a:pPr>
            <a:r>
              <a:rPr lang="en-US" sz="1600" dirty="0"/>
              <a:t>GET </a:t>
            </a:r>
            <a:r>
              <a:rPr lang="en-US" sz="1600" dirty="0" smtClean="0"/>
              <a:t>– get all orders for a customer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8491561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1941</TotalTime>
  <Words>1596</Words>
  <Application>Microsoft Macintosh PowerPoint</Application>
  <PresentationFormat>On-screen Show (4:3)</PresentationFormat>
  <Paragraphs>282</Paragraphs>
  <Slides>22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Cloud Computing: Rest based Web Services</vt:lpstr>
      <vt:lpstr>What is REST?</vt:lpstr>
      <vt:lpstr>Properties of RESTful Systems</vt:lpstr>
      <vt:lpstr>URI</vt:lpstr>
      <vt:lpstr>Type System</vt:lpstr>
      <vt:lpstr>Limited Actions</vt:lpstr>
      <vt:lpstr>Implications of limited Action set</vt:lpstr>
      <vt:lpstr>Designing in REST is Easy … Step 1: Define an Interface</vt:lpstr>
      <vt:lpstr>Designing in REST is Easy … Step 2: Define URIs</vt:lpstr>
      <vt:lpstr>What makes REST attractive?</vt:lpstr>
      <vt:lpstr>JAX-RS</vt:lpstr>
      <vt:lpstr>JAX-RS</vt:lpstr>
      <vt:lpstr>PowerPoint Presentation</vt:lpstr>
      <vt:lpstr>JAX-RS</vt:lpstr>
      <vt:lpstr>JAX-RS</vt:lpstr>
      <vt:lpstr>JAX-RS</vt:lpstr>
      <vt:lpstr>JAX-RS</vt:lpstr>
      <vt:lpstr>JAX-RS</vt:lpstr>
      <vt:lpstr>JAX-RS</vt:lpstr>
      <vt:lpstr>JAX-RS</vt:lpstr>
      <vt:lpstr>JAX-RS</vt:lpstr>
      <vt:lpstr>References:</vt:lpstr>
    </vt:vector>
  </TitlesOfParts>
  <Company>Boise State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Services</dc:title>
  <dc:creator>Vijay Dialani</dc:creator>
  <cp:lastModifiedBy>Vijay Dialani</cp:lastModifiedBy>
  <cp:revision>84</cp:revision>
  <dcterms:created xsi:type="dcterms:W3CDTF">2014-08-22T23:05:29Z</dcterms:created>
  <dcterms:modified xsi:type="dcterms:W3CDTF">2014-09-04T12:36:06Z</dcterms:modified>
</cp:coreProperties>
</file>