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2" r:id="rId2"/>
    <p:sldId id="274" r:id="rId3"/>
    <p:sldId id="288" r:id="rId4"/>
    <p:sldId id="289" r:id="rId5"/>
    <p:sldId id="286" r:id="rId6"/>
    <p:sldId id="290" r:id="rId7"/>
    <p:sldId id="276" r:id="rId8"/>
    <p:sldId id="277" r:id="rId9"/>
    <p:sldId id="278" r:id="rId10"/>
    <p:sldId id="279" r:id="rId11"/>
    <p:sldId id="280" r:id="rId12"/>
    <p:sldId id="287" r:id="rId13"/>
    <p:sldId id="275" r:id="rId14"/>
    <p:sldId id="291" r:id="rId15"/>
    <p:sldId id="283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6231" autoAdjust="0"/>
  </p:normalViewPr>
  <p:slideViewPr>
    <p:cSldViewPr snapToGrid="0" snapToObjects="1">
      <p:cViewPr varScale="1">
        <p:scale>
          <a:sx n="126" d="100"/>
          <a:sy n="126" d="100"/>
        </p:scale>
        <p:origin x="-1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11F9-C9BC-F247-8BA6-DDA83ADA906F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0040-2461-7A47-B9A7-20E7C29A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A.k.a.</a:t>
            </a:r>
            <a:r>
              <a:rPr lang="en-US" baseline="0" dirty="0" smtClean="0"/>
              <a:t> RIP model (I: infection)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D0040-2461-7A47-B9A7-20E7C29A71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2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Source code handouts: </a:t>
            </a:r>
            <a:r>
              <a:rPr lang="en-US" baseline="0" dirty="0" err="1" smtClean="0"/>
              <a:t>VendingMachine.java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Drink.java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Coin.java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calculateChange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juice.getPrice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coffee.getPrice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If (</a:t>
            </a:r>
            <a:r>
              <a:rPr lang="en-US" baseline="0" dirty="0" err="1" smtClean="0"/>
              <a:t>coffee.getCount</a:t>
            </a:r>
            <a:r>
              <a:rPr lang="en-US" baseline="0" dirty="0" smtClean="0"/>
              <a:t>()….): </a:t>
            </a:r>
            <a:r>
              <a:rPr lang="en-US" baseline="0" dirty="0" err="1" smtClean="0"/>
              <a:t>juice.getPrice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coffee.getPrice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D0040-2461-7A47-B9A7-20E7C29A71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2/18/15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2961" y="926187"/>
            <a:ext cx="7003839" cy="201627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573 Advanced Software Engineering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4829" y="4338741"/>
            <a:ext cx="7406640" cy="1752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800" dirty="0" smtClean="0"/>
              <a:t>Fault-Based Testing</a:t>
            </a:r>
          </a:p>
        </p:txBody>
      </p:sp>
    </p:spTree>
    <p:extLst>
      <p:ext uri="{BB962C8B-B14F-4D97-AF65-F5344CB8AC3E}">
        <p14:creationId xmlns:p14="http://schemas.microsoft.com/office/powerpoint/2010/main" val="42330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DF9B70-E214-9742-9E15-A20828264F0D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743" y="277813"/>
            <a:ext cx="8153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800" dirty="0"/>
              <a:t>Dealing with Fault Detection Conditions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848" y="1435108"/>
            <a:ext cx="7523377" cy="4870442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3000" dirty="0">
                <a:latin typeface="Arial" charset="0"/>
              </a:rPr>
              <a:t>Test Requirements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600" dirty="0">
                <a:latin typeface="Arial" charset="0"/>
              </a:rPr>
              <a:t>Approximate necessity conditions for </a:t>
            </a:r>
            <a:r>
              <a:rPr lang="en-US" sz="2600" i="1" dirty="0">
                <a:latin typeface="Arial" charset="0"/>
              </a:rPr>
              <a:t>plausible</a:t>
            </a:r>
            <a:r>
              <a:rPr lang="en-US" sz="2600" dirty="0">
                <a:latin typeface="Arial" charset="0"/>
              </a:rPr>
              <a:t> faults.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600" dirty="0" smtClean="0">
                <a:solidFill>
                  <a:srgbClr val="003399"/>
                </a:solidFill>
                <a:latin typeface="Arial" charset="0"/>
              </a:rPr>
              <a:t>Ex: </a:t>
            </a:r>
            <a:r>
              <a:rPr lang="en-US" sz="2600" dirty="0">
                <a:solidFill>
                  <a:srgbClr val="003399"/>
                </a:solidFill>
                <a:latin typeface="Arial" charset="0"/>
              </a:rPr>
              <a:t>a </a:t>
            </a:r>
            <a:r>
              <a:rPr lang="en-US" sz="2600" dirty="0" smtClean="0">
                <a:solidFill>
                  <a:srgbClr val="003399"/>
                </a:solidFill>
                <a:latin typeface="Arial" charset="0"/>
              </a:rPr>
              <a:t>fault</a:t>
            </a:r>
            <a:r>
              <a:rPr lang="en-US" altLang="ja-JP" sz="2600" dirty="0" smtClean="0">
                <a:solidFill>
                  <a:srgbClr val="003399"/>
                </a:solidFill>
                <a:latin typeface="Arial" charset="0"/>
              </a:rPr>
              <a:t>’</a:t>
            </a:r>
            <a:r>
              <a:rPr lang="en-US" sz="2600" dirty="0" smtClean="0">
                <a:solidFill>
                  <a:srgbClr val="003399"/>
                </a:solidFill>
                <a:latin typeface="Arial" charset="0"/>
              </a:rPr>
              <a:t>s </a:t>
            </a:r>
            <a:r>
              <a:rPr lang="en-US" sz="2600" dirty="0">
                <a:solidFill>
                  <a:srgbClr val="003399"/>
                </a:solidFill>
                <a:latin typeface="Arial" charset="0"/>
              </a:rPr>
              <a:t>necessity condition might be X!=0 &amp;&amp; X!=2 while the test requirement might be x&gt;0</a:t>
            </a:r>
            <a:r>
              <a:rPr lang="en-US" sz="2600" dirty="0">
                <a:latin typeface="Arial" charset="0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>
                <a:latin typeface="Arial" charset="0"/>
              </a:rPr>
              <a:t>Test Design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600" dirty="0">
                <a:latin typeface="Arial" charset="0"/>
              </a:rPr>
              <a:t>Some test </a:t>
            </a:r>
            <a:r>
              <a:rPr lang="en-US" sz="2600" dirty="0" smtClean="0">
                <a:latin typeface="Arial" charset="0"/>
              </a:rPr>
              <a:t>design </a:t>
            </a:r>
            <a:r>
              <a:rPr lang="en-US" sz="2600" dirty="0">
                <a:latin typeface="Arial" charset="0"/>
              </a:rPr>
              <a:t>rules alert you to tests where reachability or propagation are doubtful.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600" dirty="0">
                <a:latin typeface="Arial" charset="0"/>
              </a:rPr>
              <a:t>Emphasize variety helps counteract weak test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13016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2B778C-6A14-4447-AA97-CC891D07BB78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Dealing with Fault Conditions - </a:t>
            </a:r>
            <a:r>
              <a:rPr lang="en-US" sz="3800" dirty="0" err="1"/>
              <a:t>cont</a:t>
            </a:r>
            <a:endParaRPr lang="en-US" sz="3800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800" dirty="0">
                <a:latin typeface="Arial" charset="0"/>
              </a:rPr>
              <a:t>Implementation of Support Code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400" dirty="0">
                <a:solidFill>
                  <a:srgbClr val="003399"/>
                </a:solidFill>
                <a:latin typeface="Arial" charset="0"/>
              </a:rPr>
              <a:t>Modify the code to permit propagation.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400" dirty="0">
                <a:solidFill>
                  <a:srgbClr val="003399"/>
                </a:solidFill>
                <a:latin typeface="Arial" charset="0"/>
              </a:rPr>
              <a:t>If an internal function returns a complicated list structure but the entire system returns only T/F, there is a potential propagation problem. </a:t>
            </a:r>
          </a:p>
          <a:p>
            <a:pPr lvl="2" eaLnBrk="1" hangingPunct="1">
              <a:spcBef>
                <a:spcPts val="1200"/>
              </a:spcBef>
            </a:pPr>
            <a:r>
              <a:rPr lang="en-US" sz="2400" dirty="0">
                <a:latin typeface="Arial" charset="0"/>
              </a:rPr>
              <a:t>Add support code to print out the list structure.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>
                <a:latin typeface="Arial" charset="0"/>
              </a:rPr>
              <a:t>Coverage Examination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400" dirty="0">
                <a:latin typeface="Arial" charset="0"/>
              </a:rPr>
              <a:t>Detect failures to satisfy reachability condition.</a:t>
            </a:r>
          </a:p>
          <a:p>
            <a:pPr eaLnBrk="1" hangingPunct="1">
              <a:spcBef>
                <a:spcPts val="1200"/>
              </a:spcBef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8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 Vending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2400" dirty="0" smtClean="0"/>
              <a:t>public </a:t>
            </a:r>
            <a:r>
              <a:rPr lang="en-US" sz="2400" dirty="0" err="1"/>
              <a:t>boolean</a:t>
            </a:r>
            <a:r>
              <a:rPr lang="en-US" sz="2400" dirty="0"/>
              <a:t> purchase(String drink){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 smtClean="0"/>
              <a:t>   if </a:t>
            </a:r>
            <a:r>
              <a:rPr lang="en-US" sz="2400" dirty="0"/>
              <a:t>(</a:t>
            </a:r>
            <a:r>
              <a:rPr lang="en-US" sz="2400" dirty="0" err="1"/>
              <a:t>drink.equalsIgnoreCase</a:t>
            </a:r>
            <a:r>
              <a:rPr lang="en-US" sz="2400" dirty="0"/>
              <a:t>(COFFEE)){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(</a:t>
            </a:r>
            <a:r>
              <a:rPr lang="en-US" sz="2400" dirty="0" err="1"/>
              <a:t>coffee.getCount</a:t>
            </a:r>
            <a:r>
              <a:rPr lang="en-US" sz="2400" dirty="0"/>
              <a:t>()&gt;0 &amp;&amp; deposit&gt;=</a:t>
            </a:r>
            <a:r>
              <a:rPr lang="en-US" sz="2400" dirty="0" err="1"/>
              <a:t>coffee.getPrice</a:t>
            </a:r>
            <a:r>
              <a:rPr lang="en-US" sz="2400" dirty="0"/>
              <a:t>()) 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</a:t>
            </a:r>
            <a:r>
              <a:rPr lang="en-US" sz="2400" dirty="0" err="1" smtClean="0"/>
              <a:t>coffee.sell</a:t>
            </a:r>
            <a:r>
              <a:rPr lang="en-US" sz="2400" dirty="0"/>
              <a:t>();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 smtClean="0"/>
              <a:t>	     </a:t>
            </a:r>
            <a:r>
              <a:rPr lang="en-US" sz="2400" dirty="0" err="1" smtClean="0"/>
              <a:t>calculateChange</a:t>
            </a:r>
            <a:r>
              <a:rPr lang="en-US" sz="2400" dirty="0" smtClean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juice</a:t>
            </a:r>
            <a:r>
              <a:rPr lang="en-US" sz="2400" dirty="0" err="1" smtClean="0"/>
              <a:t>.getPrice</a:t>
            </a:r>
            <a:r>
              <a:rPr lang="en-US" sz="2400" dirty="0"/>
              <a:t>())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// coffee</a:t>
            </a:r>
            <a:endParaRPr lang="en-US" sz="2400" dirty="0">
              <a:solidFill>
                <a:srgbClr val="FF0000"/>
              </a:solidFill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return </a:t>
            </a:r>
            <a:r>
              <a:rPr lang="en-US" sz="2400" dirty="0"/>
              <a:t>true;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 smtClean="0"/>
              <a:t>   } else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 smtClean="0"/>
              <a:t>   if </a:t>
            </a:r>
            <a:r>
              <a:rPr lang="en-US" sz="2400" dirty="0"/>
              <a:t>(</a:t>
            </a:r>
            <a:r>
              <a:rPr lang="en-US" sz="2400" dirty="0" err="1"/>
              <a:t>drink.equalsIgnoreCase</a:t>
            </a:r>
            <a:r>
              <a:rPr lang="en-US" sz="2400" dirty="0"/>
              <a:t>(JUICE)){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 smtClean="0"/>
              <a:t>   …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 smtClean="0"/>
              <a:t>} </a:t>
            </a:r>
            <a:r>
              <a:rPr lang="en-US" sz="2400" dirty="0" smtClean="0">
                <a:solidFill>
                  <a:srgbClr val="FF0000"/>
                </a:solidFill>
              </a:rPr>
              <a:t>// Reachability/necessity conditions?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6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9123"/>
            <a:ext cx="7498080" cy="1143000"/>
          </a:xfrm>
        </p:spPr>
        <p:txBody>
          <a:bodyPr/>
          <a:lstStyle/>
          <a:p>
            <a:r>
              <a:rPr lang="en-US" dirty="0" smtClean="0"/>
              <a:t>Mutation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70767"/>
            <a:ext cx="7498080" cy="270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Mutant: </a:t>
            </a:r>
            <a:r>
              <a:rPr lang="en-US" sz="2800" dirty="0"/>
              <a:t>a copy of a program with </a:t>
            </a:r>
            <a:r>
              <a:rPr lang="en-US" sz="2800" dirty="0" smtClean="0"/>
              <a:t>a syntactical change (seeded bug)</a:t>
            </a:r>
          </a:p>
          <a:p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35657" y="2021720"/>
            <a:ext cx="6055825" cy="244688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void 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checkSquare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 (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boolean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 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, 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int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 x) {</a:t>
            </a:r>
          </a:p>
          <a:p>
            <a:pPr lvl="1">
              <a:spcBef>
                <a:spcPts val="0"/>
              </a:spcBef>
              <a:buFont typeface="Wingdings" charset="0"/>
              <a:buNone/>
            </a:pP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int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 y=x;</a:t>
            </a:r>
          </a:p>
          <a:p>
            <a:pPr lvl="1"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if (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) </a:t>
            </a:r>
          </a:p>
          <a:p>
            <a:pPr lvl="1"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</a:rPr>
              <a:t>    y=x*x;              </a:t>
            </a:r>
          </a:p>
          <a:p>
            <a:pPr lvl="1"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print(</a:t>
            </a:r>
            <a:r>
              <a:rPr lang="ja-JP" altLang="en-US" sz="2400" dirty="0" smtClean="0">
                <a:solidFill>
                  <a:srgbClr val="003399"/>
                </a:solidFill>
                <a:latin typeface="Times New Roman" charset="0"/>
              </a:rPr>
              <a:t>“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Squared version larger?</a:t>
            </a:r>
            <a:r>
              <a:rPr lang="ja-JP" altLang="en-US" sz="2400" dirty="0" smtClean="0">
                <a:solidFill>
                  <a:srgbClr val="003399"/>
                </a:solidFill>
                <a:latin typeface="Times New Roman" charset="0"/>
              </a:rPr>
              <a:t>”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</a:rPr>
              <a:t>(y&gt;x)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);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35657" y="4457486"/>
            <a:ext cx="6055825" cy="244688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void 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checkSquare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 (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boolean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 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, 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int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 x) {</a:t>
            </a:r>
          </a:p>
          <a:p>
            <a:pPr lvl="1">
              <a:spcBef>
                <a:spcPts val="0"/>
              </a:spcBef>
              <a:buFont typeface="Wingdings" charset="0"/>
              <a:buNone/>
            </a:pP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int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 y=x;</a:t>
            </a:r>
          </a:p>
          <a:p>
            <a:pPr lvl="1"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if (</a:t>
            </a:r>
            <a:r>
              <a:rPr lang="en-US" sz="2400" dirty="0" err="1" smtClean="0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) </a:t>
            </a:r>
          </a:p>
          <a:p>
            <a:pPr lvl="1"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</a:rPr>
              <a:t>    y=</a:t>
            </a:r>
            <a:r>
              <a:rPr lang="en-US" sz="2400" dirty="0" err="1" smtClean="0">
                <a:solidFill>
                  <a:srgbClr val="FF0000"/>
                </a:solidFill>
                <a:latin typeface="Times New Roman" charset="0"/>
              </a:rPr>
              <a:t>x+x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</a:rPr>
              <a:t>;              </a:t>
            </a:r>
          </a:p>
          <a:p>
            <a:pPr lvl="1"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print(</a:t>
            </a:r>
            <a:r>
              <a:rPr lang="ja-JP" altLang="en-US" sz="2400" dirty="0" smtClean="0">
                <a:solidFill>
                  <a:srgbClr val="003399"/>
                </a:solidFill>
                <a:latin typeface="Times New Roman" charset="0"/>
              </a:rPr>
              <a:t>“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Squared version larger?</a:t>
            </a:r>
            <a:r>
              <a:rPr lang="ja-JP" altLang="en-US" sz="2400" dirty="0" smtClean="0">
                <a:solidFill>
                  <a:srgbClr val="003399"/>
                </a:solidFill>
                <a:latin typeface="Times New Roman" charset="0"/>
              </a:rPr>
              <a:t>”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</a:rPr>
              <a:t>(y&gt;x)</a:t>
            </a: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);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400" dirty="0" smtClean="0">
                <a:solidFill>
                  <a:srgbClr val="003399"/>
                </a:solidFill>
                <a:latin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36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6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Syntactic change from legal program to legal </a:t>
            </a:r>
            <a:r>
              <a:rPr lang="en-US" dirty="0" smtClean="0"/>
              <a:t>program</a:t>
            </a:r>
          </a:p>
          <a:p>
            <a:endParaRPr lang="en-US" dirty="0" smtClean="0"/>
          </a:p>
          <a:p>
            <a:r>
              <a:rPr lang="en-US" dirty="0" err="1" smtClean="0"/>
              <a:t>crp</a:t>
            </a:r>
            <a:r>
              <a:rPr lang="en-US" dirty="0"/>
              <a:t>: constant for constant </a:t>
            </a:r>
            <a:r>
              <a:rPr lang="en-US" dirty="0" smtClean="0"/>
              <a:t>replacement</a:t>
            </a:r>
          </a:p>
          <a:p>
            <a:pPr lvl="1"/>
            <a:r>
              <a:rPr lang="en-US" dirty="0" smtClean="0"/>
              <a:t>(x </a:t>
            </a:r>
            <a:r>
              <a:rPr lang="en-US" dirty="0"/>
              <a:t>&lt; 5) to (x &lt; </a:t>
            </a:r>
            <a:r>
              <a:rPr lang="en-US" dirty="0" smtClean="0"/>
              <a:t>12)</a:t>
            </a:r>
          </a:p>
          <a:p>
            <a:r>
              <a:rPr lang="en-US" dirty="0" err="1"/>
              <a:t>ror</a:t>
            </a:r>
            <a:r>
              <a:rPr lang="en-US" dirty="0"/>
              <a:t>: relational operator </a:t>
            </a:r>
            <a:r>
              <a:rPr lang="en-US" dirty="0" smtClean="0"/>
              <a:t>replacement</a:t>
            </a:r>
          </a:p>
          <a:p>
            <a:pPr lvl="1"/>
            <a:r>
              <a:rPr lang="en-US" dirty="0" smtClean="0"/>
              <a:t>(x&lt;5) to (x&lt;=5)</a:t>
            </a:r>
          </a:p>
          <a:p>
            <a:r>
              <a:rPr lang="en-US" dirty="0"/>
              <a:t>vie: variable initialization elimination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x=5; to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3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765" y="274638"/>
            <a:ext cx="800826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Evaluate Effectiveness with Mutants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mutant is said to be killed if it fails on at least one test case</a:t>
            </a:r>
          </a:p>
          <a:p>
            <a:r>
              <a:rPr lang="en-US" dirty="0" smtClean="0"/>
              <a:t>Live mutants – not killed</a:t>
            </a:r>
          </a:p>
          <a:p>
            <a:r>
              <a:rPr lang="en-US" dirty="0" smtClean="0"/>
              <a:t>Equivalent mutants</a:t>
            </a:r>
            <a:endParaRPr lang="en-US" dirty="0"/>
          </a:p>
          <a:p>
            <a:r>
              <a:rPr lang="en-US" dirty="0" smtClean="0"/>
              <a:t>Mutation score: mutant-killing ratio</a:t>
            </a:r>
          </a:p>
          <a:p>
            <a:pPr lvl="1"/>
            <a:r>
              <a:rPr lang="en-US" dirty="0" smtClean="0"/>
              <a:t>#mutants killed / total number of non-equivalent mutants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8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Tests from Mutants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test such that P and mutant P’ produce different results</a:t>
            </a:r>
          </a:p>
          <a:p>
            <a:pPr lvl="1"/>
            <a:r>
              <a:rPr lang="en-US" dirty="0" smtClean="0"/>
              <a:t>Hard </a:t>
            </a:r>
            <a:r>
              <a:rPr lang="en-US" dirty="0" smtClean="0"/>
              <a:t>problem</a:t>
            </a:r>
          </a:p>
          <a:p>
            <a:pPr lvl="1"/>
            <a:endParaRPr lang="en-US" dirty="0"/>
          </a:p>
          <a:p>
            <a:r>
              <a:rPr lang="en-US" dirty="0" smtClean="0"/>
              <a:t>Fault-based test generation</a:t>
            </a:r>
          </a:p>
          <a:p>
            <a:pPr lvl="1"/>
            <a:r>
              <a:rPr lang="en-US" dirty="0" smtClean="0"/>
              <a:t>Demonstrate absence of faults</a:t>
            </a:r>
          </a:p>
          <a:p>
            <a:r>
              <a:rPr lang="en-US" dirty="0" smtClean="0"/>
              <a:t>Evaluation of other testing techniques</a:t>
            </a:r>
          </a:p>
          <a:p>
            <a:pPr lvl="1"/>
            <a:r>
              <a:rPr lang="en-US" dirty="0" smtClean="0"/>
              <a:t>Optimized test suite for given mutants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8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E898F3C-A987-4F2F-AB58-33236FA7A2B4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233" y="1586060"/>
            <a:ext cx="7243415" cy="4484802"/>
          </a:xfrm>
        </p:spPr>
        <p:txBody>
          <a:bodyPr/>
          <a:lstStyle/>
          <a:p>
            <a:r>
              <a:rPr lang="en-US" altLang="en-US" dirty="0" smtClean="0"/>
              <a:t>Overview of Software Testing  </a:t>
            </a:r>
          </a:p>
          <a:p>
            <a:pPr eaLnBrk="1" hangingPunct="1"/>
            <a:r>
              <a:rPr lang="en-US" altLang="en-US" dirty="0" smtClean="0"/>
              <a:t>Fault Detection Conditions</a:t>
            </a:r>
          </a:p>
          <a:p>
            <a:pPr eaLnBrk="1" hangingPunct="1"/>
            <a:r>
              <a:rPr lang="en-US" altLang="en-US" dirty="0" smtClean="0"/>
              <a:t>Mutation Testing</a:t>
            </a:r>
          </a:p>
        </p:txBody>
      </p:sp>
    </p:spTree>
    <p:extLst>
      <p:ext uri="{BB962C8B-B14F-4D97-AF65-F5344CB8AC3E}">
        <p14:creationId xmlns:p14="http://schemas.microsoft.com/office/powerpoint/2010/main" val="50688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96B7E7-09C7-AF4B-8D77-3C785E4E14E2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409" y="240483"/>
            <a:ext cx="749808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What Is Software Testing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570" y="1497042"/>
            <a:ext cx="7471078" cy="49350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process of executing a program with the intent of finding errors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Assume that the program contains errors and then test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it to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find as many errors as possible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Testing is a destructive process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How test cases should be designed</a:t>
            </a:r>
          </a:p>
          <a:p>
            <a:pPr lvl="2" eaLnBrk="1" hangingPunct="1"/>
            <a:r>
              <a:rPr lang="en-US" sz="2500" i="1" dirty="0">
                <a:solidFill>
                  <a:srgbClr val="000000"/>
                </a:solidFill>
                <a:latin typeface="Arial" charset="0"/>
              </a:rPr>
              <a:t>A good test is one that has a high probability of detecting an as-yet undiscovered error</a:t>
            </a:r>
          </a:p>
          <a:p>
            <a:pPr lvl="2" eaLnBrk="1" hangingPunct="1"/>
            <a:r>
              <a:rPr lang="en-US" sz="2500" i="1" dirty="0">
                <a:solidFill>
                  <a:srgbClr val="000000"/>
                </a:solidFill>
                <a:latin typeface="Arial" charset="0"/>
              </a:rPr>
              <a:t>A successful test is one that detects an error</a:t>
            </a:r>
          </a:p>
          <a:p>
            <a:pPr eaLnBrk="1" hangingPunct="1"/>
            <a:endParaRPr lang="en-US" sz="32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5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 Box Testing</a:t>
            </a:r>
          </a:p>
          <a:p>
            <a:pPr lvl="1"/>
            <a:r>
              <a:rPr lang="en-US" dirty="0"/>
              <a:t>View the program as a black box</a:t>
            </a:r>
          </a:p>
          <a:p>
            <a:pPr lvl="1"/>
            <a:r>
              <a:rPr lang="en-US" dirty="0"/>
              <a:t>Unconcerned about the internal structure</a:t>
            </a:r>
          </a:p>
          <a:p>
            <a:r>
              <a:rPr lang="en-US" dirty="0"/>
              <a:t>White-Box/Glass-Box/Structural Testing</a:t>
            </a:r>
          </a:p>
          <a:p>
            <a:pPr lvl="1"/>
            <a:r>
              <a:rPr lang="en-US" dirty="0"/>
              <a:t>Examine internal program structure </a:t>
            </a:r>
          </a:p>
          <a:p>
            <a:r>
              <a:rPr lang="en-US" dirty="0"/>
              <a:t>Hybrid/Gray-Box Testing</a:t>
            </a:r>
          </a:p>
          <a:p>
            <a:pPr lvl="1"/>
            <a:r>
              <a:rPr lang="en-US" dirty="0"/>
              <a:t>Combine </a:t>
            </a:r>
            <a:r>
              <a:rPr lang="en-US" dirty="0" smtClean="0"/>
              <a:t>black box </a:t>
            </a:r>
            <a:r>
              <a:rPr lang="en-US" dirty="0"/>
              <a:t>and </a:t>
            </a:r>
            <a:r>
              <a:rPr lang="en-US" dirty="0" smtClean="0"/>
              <a:t>white box </a:t>
            </a:r>
            <a:r>
              <a:rPr lang="en-US" dirty="0"/>
              <a:t>strategies</a:t>
            </a:r>
          </a:p>
          <a:p>
            <a:pPr lvl="1"/>
            <a:r>
              <a:rPr lang="en-US" dirty="0"/>
              <a:t>Example: derive tests from both specifications and code coverage</a:t>
            </a:r>
          </a:p>
        </p:txBody>
      </p:sp>
    </p:spTree>
    <p:extLst>
      <p:ext uri="{BB962C8B-B14F-4D97-AF65-F5344CB8AC3E}">
        <p14:creationId xmlns:p14="http://schemas.microsoft.com/office/powerpoint/2010/main" val="37407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“Engineering”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Requirements</a:t>
            </a:r>
          </a:p>
          <a:p>
            <a:pPr lvl="1"/>
            <a:r>
              <a:rPr lang="en-US" dirty="0" smtClean="0"/>
              <a:t>What needs to be tested?</a:t>
            </a:r>
            <a:endParaRPr lang="en-US" dirty="0"/>
          </a:p>
          <a:p>
            <a:r>
              <a:rPr lang="en-US" dirty="0" smtClean="0"/>
              <a:t>Test Design</a:t>
            </a:r>
          </a:p>
          <a:p>
            <a:pPr lvl="1"/>
            <a:r>
              <a:rPr lang="en-US" dirty="0" smtClean="0"/>
              <a:t>How to create tests: inputs and oracles</a:t>
            </a:r>
            <a:endParaRPr lang="en-US" dirty="0"/>
          </a:p>
          <a:p>
            <a:r>
              <a:rPr lang="en-US" dirty="0" smtClean="0"/>
              <a:t>Test Implementation</a:t>
            </a:r>
          </a:p>
          <a:p>
            <a:pPr lvl="1"/>
            <a:r>
              <a:rPr lang="en-US" dirty="0" smtClean="0"/>
              <a:t>Perform tests</a:t>
            </a:r>
          </a:p>
          <a:p>
            <a:r>
              <a:rPr lang="en-US" dirty="0" smtClean="0"/>
              <a:t>Test Evaluation</a:t>
            </a:r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1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</a:t>
            </a:r>
            <a:r>
              <a:rPr lang="en-US" dirty="0" smtClean="0"/>
              <a:t>absence of pre-specified faults</a:t>
            </a:r>
          </a:p>
          <a:p>
            <a:pPr lvl="1"/>
            <a:r>
              <a:rPr lang="en-US" dirty="0"/>
              <a:t>Every correct program execution contains </a:t>
            </a:r>
            <a:r>
              <a:rPr lang="en-US" dirty="0" smtClean="0"/>
              <a:t>information </a:t>
            </a:r>
            <a:r>
              <a:rPr lang="en-US" dirty="0"/>
              <a:t>that proves the program could not </a:t>
            </a:r>
            <a:r>
              <a:rPr lang="en-US" dirty="0" smtClean="0"/>
              <a:t>have </a:t>
            </a:r>
            <a:r>
              <a:rPr lang="en-US" dirty="0"/>
              <a:t>contained particular </a:t>
            </a:r>
            <a:r>
              <a:rPr lang="en-US" dirty="0" smtClean="0"/>
              <a:t>faults</a:t>
            </a:r>
          </a:p>
          <a:p>
            <a:r>
              <a:rPr lang="en-US" dirty="0" smtClean="0"/>
              <a:t>Knowledge </a:t>
            </a:r>
            <a:r>
              <a:rPr lang="en-US" dirty="0"/>
              <a:t>of a fault model can be used to </a:t>
            </a:r>
            <a:r>
              <a:rPr lang="en-US" dirty="0" smtClean="0"/>
              <a:t>create </a:t>
            </a:r>
            <a:r>
              <a:rPr lang="en-US" dirty="0"/>
              <a:t>useful tests and judge the quality of test </a:t>
            </a:r>
            <a:r>
              <a:rPr lang="en-US" dirty="0" smtClean="0"/>
              <a:t>suites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08891-91B3-B041-80DF-72AE689327F8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81722"/>
            <a:ext cx="749808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Motivating Example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288" y="1417638"/>
            <a:ext cx="7772400" cy="48006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void </a:t>
            </a:r>
            <a:r>
              <a:rPr lang="en-US" sz="3000" dirty="0" err="1">
                <a:solidFill>
                  <a:srgbClr val="003399"/>
                </a:solidFill>
                <a:latin typeface="Times New Roman" charset="0"/>
              </a:rPr>
              <a:t>checkSquare</a:t>
            </a: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 (</a:t>
            </a:r>
            <a:r>
              <a:rPr lang="en-US" sz="3000" dirty="0" err="1">
                <a:solidFill>
                  <a:srgbClr val="003399"/>
                </a:solidFill>
                <a:latin typeface="Times New Roman" charset="0"/>
              </a:rPr>
              <a:t>boolean</a:t>
            </a: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 </a:t>
            </a:r>
            <a:r>
              <a:rPr lang="en-US" sz="3000" dirty="0" err="1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, </a:t>
            </a:r>
            <a:r>
              <a:rPr lang="en-US" sz="3000" dirty="0" err="1">
                <a:solidFill>
                  <a:srgbClr val="003399"/>
                </a:solidFill>
                <a:latin typeface="Times New Roman" charset="0"/>
              </a:rPr>
              <a:t>int</a:t>
            </a: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 x) {</a:t>
            </a:r>
          </a:p>
          <a:p>
            <a:pPr lvl="1" eaLnBrk="1" hangingPunct="1">
              <a:buFont typeface="Wingdings" charset="0"/>
              <a:buNone/>
            </a:pPr>
            <a:r>
              <a:rPr lang="en-US" sz="3000" dirty="0" err="1">
                <a:solidFill>
                  <a:srgbClr val="003399"/>
                </a:solidFill>
                <a:latin typeface="Times New Roman" charset="0"/>
              </a:rPr>
              <a:t>int</a:t>
            </a: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 y=x;</a:t>
            </a:r>
          </a:p>
          <a:p>
            <a:pPr lvl="1" eaLnBrk="1" hangingPunct="1">
              <a:buFont typeface="Wingdings" charset="0"/>
              <a:buNone/>
            </a:pP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if (</a:t>
            </a:r>
            <a:r>
              <a:rPr lang="en-US" sz="3000" dirty="0" err="1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) </a:t>
            </a:r>
          </a:p>
          <a:p>
            <a:pPr lvl="1" eaLnBrk="1" hangingPunct="1">
              <a:buFont typeface="Wingdings" charset="0"/>
              <a:buNone/>
            </a:pPr>
            <a:r>
              <a:rPr lang="en-US" sz="3000" dirty="0">
                <a:solidFill>
                  <a:srgbClr val="FF0000"/>
                </a:solidFill>
                <a:latin typeface="Times New Roman" charset="0"/>
              </a:rPr>
              <a:t>    y=</a:t>
            </a:r>
            <a:r>
              <a:rPr lang="en-US" sz="3000" dirty="0" err="1">
                <a:solidFill>
                  <a:srgbClr val="FF0000"/>
                </a:solidFill>
                <a:latin typeface="Times New Roman" charset="0"/>
              </a:rPr>
              <a:t>x+x</a:t>
            </a:r>
            <a:r>
              <a:rPr lang="en-US" sz="3000" dirty="0">
                <a:solidFill>
                  <a:srgbClr val="FF0000"/>
                </a:solidFill>
                <a:latin typeface="Times New Roman" charset="0"/>
              </a:rPr>
              <a:t>;              // should be x*x</a:t>
            </a:r>
          </a:p>
          <a:p>
            <a:pPr lvl="1" eaLnBrk="1" hangingPunct="1">
              <a:buFont typeface="Wingdings" charset="0"/>
              <a:buNone/>
            </a:pP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print(</a:t>
            </a:r>
            <a:r>
              <a:rPr lang="ja-JP" altLang="en-US" sz="3000" dirty="0">
                <a:solidFill>
                  <a:srgbClr val="003399"/>
                </a:solidFill>
                <a:latin typeface="Times New Roman" charset="0"/>
              </a:rPr>
              <a:t>“</a:t>
            </a: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Squared version larger?</a:t>
            </a:r>
            <a:r>
              <a:rPr lang="ja-JP" altLang="en-US" sz="3000" dirty="0">
                <a:solidFill>
                  <a:srgbClr val="003399"/>
                </a:solidFill>
                <a:latin typeface="Times New Roman" charset="0"/>
              </a:rPr>
              <a:t>”</a:t>
            </a: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+</a:t>
            </a:r>
            <a:r>
              <a:rPr lang="en-US" sz="3000" dirty="0">
                <a:solidFill>
                  <a:srgbClr val="0000FF"/>
                </a:solidFill>
                <a:latin typeface="Times New Roman" charset="0"/>
              </a:rPr>
              <a:t>(y&gt;x)</a:t>
            </a: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);</a:t>
            </a:r>
          </a:p>
          <a:p>
            <a:pPr eaLnBrk="1" hangingPunct="1">
              <a:buFont typeface="Wingdings" charset="0"/>
              <a:buNone/>
            </a:pPr>
            <a:r>
              <a:rPr lang="en-US" sz="3000" dirty="0">
                <a:solidFill>
                  <a:srgbClr val="003399"/>
                </a:solidFill>
                <a:latin typeface="Times New Roman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endParaRPr lang="en-US" sz="3000" dirty="0">
              <a:solidFill>
                <a:srgbClr val="003399"/>
              </a:solidFill>
              <a:latin typeface="Times New Roman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What test cases can reveal the bug?</a:t>
            </a:r>
          </a:p>
          <a:p>
            <a:pPr lvl="1" eaLnBrk="1" hangingPunct="1">
              <a:buFont typeface="Wingdings" charset="0"/>
              <a:buNone/>
            </a:pPr>
            <a:r>
              <a:rPr lang="en-US" sz="2300" i="1" dirty="0">
                <a:solidFill>
                  <a:srgbClr val="FF0000"/>
                </a:solidFill>
                <a:latin typeface="Arial" charset="0"/>
              </a:rPr>
              <a:t>X =0, 2, 4?</a:t>
            </a:r>
          </a:p>
        </p:txBody>
      </p:sp>
    </p:spTree>
    <p:extLst>
      <p:ext uri="{BB962C8B-B14F-4D97-AF65-F5344CB8AC3E}">
        <p14:creationId xmlns:p14="http://schemas.microsoft.com/office/powerpoint/2010/main" val="96370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951D92-4CED-C84A-BCB2-32AE769C1CBE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94001"/>
            <a:ext cx="7498080" cy="99526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Fault Detection Conditions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66193"/>
            <a:ext cx="7706195" cy="52662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Arial" charset="0"/>
              </a:rPr>
              <a:t>Reachability </a:t>
            </a:r>
            <a:r>
              <a:rPr lang="en-US" sz="2800" dirty="0" smtClean="0">
                <a:solidFill>
                  <a:srgbClr val="000090"/>
                </a:solidFill>
                <a:latin typeface="Arial" charset="0"/>
              </a:rPr>
              <a:t>Condition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sz="2400" dirty="0" smtClean="0">
                <a:latin typeface="Arial" charset="0"/>
              </a:rPr>
              <a:t>the </a:t>
            </a:r>
            <a:r>
              <a:rPr lang="en-US" sz="2400" dirty="0">
                <a:latin typeface="Arial" charset="0"/>
              </a:rPr>
              <a:t>input must cause the faulty statement to be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 true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Arial" charset="0"/>
              </a:rPr>
              <a:t>Necessity Condition</a:t>
            </a:r>
            <a:r>
              <a:rPr lang="en-US" sz="2000" dirty="0">
                <a:latin typeface="Arial" charset="0"/>
              </a:rPr>
              <a:t>: </a:t>
            </a:r>
            <a:r>
              <a:rPr lang="en-US" sz="2400" dirty="0">
                <a:latin typeface="Arial" charset="0"/>
              </a:rPr>
              <a:t>the </a:t>
            </a:r>
            <a:r>
              <a:rPr lang="en-US" sz="2400" dirty="0" smtClean="0">
                <a:latin typeface="Arial" charset="0"/>
              </a:rPr>
              <a:t>faulty </a:t>
            </a:r>
            <a:r>
              <a:rPr lang="en-US" sz="2400" dirty="0">
                <a:latin typeface="Arial" charset="0"/>
              </a:rPr>
              <a:t>statement must produce an incorrect result.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If x=2, right result the wrong way.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( x!=2 &amp;&amp; x!=0)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Arial" charset="0"/>
              </a:rPr>
              <a:t>Propagation Condition</a:t>
            </a:r>
            <a:r>
              <a:rPr lang="en-US" sz="2000" dirty="0">
                <a:solidFill>
                  <a:srgbClr val="000090"/>
                </a:solidFill>
                <a:latin typeface="Arial" charset="0"/>
              </a:rPr>
              <a:t>: </a:t>
            </a:r>
            <a:r>
              <a:rPr lang="en-US" sz="2400" dirty="0">
                <a:latin typeface="Arial" charset="0"/>
              </a:rPr>
              <a:t>incorrect internal state must propagate so that it becomes </a:t>
            </a:r>
            <a:r>
              <a:rPr lang="en-US" sz="2400" dirty="0" smtClean="0">
                <a:latin typeface="Arial" charset="0"/>
              </a:rPr>
              <a:t>visible. </a:t>
            </a: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If x=4 and </a:t>
            </a:r>
            <a:r>
              <a:rPr lang="en-US" sz="2400" dirty="0" err="1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, y=8, the faulty program will print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   </a:t>
            </a: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Courier New" charset="0"/>
              </a:rPr>
              <a:t>Squared version larger? 1</a:t>
            </a: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  // y is invisible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Requires that </a:t>
            </a:r>
            <a:r>
              <a:rPr lang="en-US" sz="2400" dirty="0" err="1">
                <a:solidFill>
                  <a:srgbClr val="003399"/>
                </a:solidFill>
                <a:latin typeface="Times New Roman" charset="0"/>
              </a:rPr>
              <a:t>x+x</a:t>
            </a: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&gt;x have a different truth value from x*x&gt;x. True if x&lt;=1. </a:t>
            </a:r>
          </a:p>
        </p:txBody>
      </p:sp>
    </p:spTree>
    <p:extLst>
      <p:ext uri="{BB962C8B-B14F-4D97-AF65-F5344CB8AC3E}">
        <p14:creationId xmlns:p14="http://schemas.microsoft.com/office/powerpoint/2010/main" val="367689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39FAB9-86B7-0A43-AFD6-10C6BFFA16F5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59169"/>
            <a:ext cx="749808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Ideal Fault Detection Conditions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268293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Example</a:t>
            </a:r>
            <a:endParaRPr lang="en-US" sz="28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 true AND (X!=0 and X!=2) and (X&lt;=1), i.e.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>
                <a:solidFill>
                  <a:srgbClr val="003399"/>
                </a:solidFill>
                <a:latin typeface="Times New Roman" charset="0"/>
              </a:rPr>
              <a:t>doSquare</a:t>
            </a:r>
            <a:r>
              <a:rPr lang="en-US" sz="2400" dirty="0">
                <a:solidFill>
                  <a:srgbClr val="003399"/>
                </a:solidFill>
                <a:latin typeface="Times New Roman" charset="0"/>
              </a:rPr>
              <a:t> true AND X&lt;=1 (except 0)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i="1" dirty="0">
                <a:latin typeface="Arial" charset="0"/>
              </a:rPr>
              <a:t>Problem: without the code, we </a:t>
            </a:r>
            <a:r>
              <a:rPr lang="en-US" sz="2800" i="1" dirty="0" smtClean="0">
                <a:latin typeface="Arial" charset="0"/>
              </a:rPr>
              <a:t>don</a:t>
            </a:r>
            <a:r>
              <a:rPr lang="en-US" altLang="ja-JP" sz="2800" i="1" dirty="0" smtClean="0">
                <a:latin typeface="Arial" charset="0"/>
              </a:rPr>
              <a:t>’</a:t>
            </a:r>
            <a:r>
              <a:rPr lang="en-US" sz="2800" i="1" dirty="0" smtClean="0">
                <a:latin typeface="Arial" charset="0"/>
              </a:rPr>
              <a:t>t </a:t>
            </a:r>
            <a:r>
              <a:rPr lang="en-US" sz="2800" i="1" dirty="0">
                <a:latin typeface="Arial" charset="0"/>
              </a:rPr>
              <a:t>know what or where these errors are!</a:t>
            </a:r>
          </a:p>
          <a:p>
            <a:pPr marL="402336" lvl="1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Approximate </a:t>
            </a:r>
            <a:r>
              <a:rPr lang="en-US" sz="2800" dirty="0">
                <a:latin typeface="Arial" charset="0"/>
              </a:rPr>
              <a:t>the ideal fault conditions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dirty="0">
              <a:solidFill>
                <a:schemeClr val="hlin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618</TotalTime>
  <Words>916</Words>
  <Application>Microsoft Macintosh PowerPoint</Application>
  <PresentationFormat>On-screen Show (4:3)</PresentationFormat>
  <Paragraphs>143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CS 573 Advanced Software Engineering</vt:lpstr>
      <vt:lpstr>Outline</vt:lpstr>
      <vt:lpstr>What Is Software Testing</vt:lpstr>
      <vt:lpstr>Testing Strategies</vt:lpstr>
      <vt:lpstr>“Engineering” Process</vt:lpstr>
      <vt:lpstr>Fault-Based Testing</vt:lpstr>
      <vt:lpstr>Motivating Example</vt:lpstr>
      <vt:lpstr>Fault Detection Conditions</vt:lpstr>
      <vt:lpstr>Ideal Fault Detection Conditions</vt:lpstr>
      <vt:lpstr>Dealing with Fault Detection Conditions</vt:lpstr>
      <vt:lpstr>Dealing with Fault Conditions - cont</vt:lpstr>
      <vt:lpstr>Exercise:  Vending Machine</vt:lpstr>
      <vt:lpstr>Mutation Testing</vt:lpstr>
      <vt:lpstr>Fault Model</vt:lpstr>
      <vt:lpstr>Mutation Operators</vt:lpstr>
      <vt:lpstr>Evaluate Effectiveness with Mutants</vt:lpstr>
      <vt:lpstr>Generate Tests from Mutants</vt:lpstr>
    </vt:vector>
  </TitlesOfParts>
  <Company>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CS471/571</dc:title>
  <dc:creator>Dianxiang Xu</dc:creator>
  <cp:lastModifiedBy>Dianxiang Xu</cp:lastModifiedBy>
  <cp:revision>221</cp:revision>
  <dcterms:created xsi:type="dcterms:W3CDTF">2013-08-21T18:33:36Z</dcterms:created>
  <dcterms:modified xsi:type="dcterms:W3CDTF">2015-02-18T21:32:26Z</dcterms:modified>
</cp:coreProperties>
</file>