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81" r:id="rId2"/>
    <p:sldId id="321" r:id="rId3"/>
    <p:sldId id="323" r:id="rId4"/>
    <p:sldId id="322"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2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FA82BF-6264-6F4D-9253-5D1EA4083677}" type="datetimeFigureOut">
              <a:rPr lang="en-US" smtClean="0"/>
              <a:t>10/22/14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6B370D-9FC9-4441-978E-EA791BDFE959}" type="slidenum">
              <a:rPr lang="en-US" smtClean="0"/>
              <a:t>‹#›</a:t>
            </a:fld>
            <a:endParaRPr lang="en-US"/>
          </a:p>
        </p:txBody>
      </p:sp>
    </p:spTree>
    <p:extLst>
      <p:ext uri="{BB962C8B-B14F-4D97-AF65-F5344CB8AC3E}">
        <p14:creationId xmlns:p14="http://schemas.microsoft.com/office/powerpoint/2010/main" val="10361983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Compute</a:t>
            </a:r>
            <a:endParaRPr lang="en-US" dirty="0" smtClean="0"/>
          </a:p>
          <a:p>
            <a:r>
              <a:rPr lang="en-US" dirty="0" smtClean="0"/>
              <a:t>Nova is the most complicated and distributed component of </a:t>
            </a:r>
            <a:r>
              <a:rPr lang="en-US" dirty="0" err="1" smtClean="0"/>
              <a:t>OpenStack</a:t>
            </a:r>
            <a:r>
              <a:rPr lang="en-US" dirty="0" smtClean="0"/>
              <a:t>. A large number of processes cooperate to turn end user API requests into running virtual machines. Below is a list of these processes and their functions:</a:t>
            </a:r>
          </a:p>
          <a:p>
            <a:r>
              <a:rPr lang="en-US" dirty="0" smtClean="0"/>
              <a:t>nova-</a:t>
            </a:r>
            <a:r>
              <a:rPr lang="en-US" dirty="0" err="1" smtClean="0"/>
              <a:t>api</a:t>
            </a:r>
            <a:r>
              <a:rPr lang="en-US" dirty="0" smtClean="0"/>
              <a:t> accepts and responds to end user compute API calls. It supports </a:t>
            </a:r>
            <a:r>
              <a:rPr lang="en-US" dirty="0" err="1" smtClean="0"/>
              <a:t>OpenStack</a:t>
            </a:r>
            <a:r>
              <a:rPr lang="en-US" dirty="0" smtClean="0"/>
              <a:t> Compute API, Amazon's EC2 API and a special Admin API (for privileged users to perform administrative actions). It also initiates most of the orchestration activities (such as running an instance) as well as enforces some policy (mostly quota checks).</a:t>
            </a:r>
          </a:p>
          <a:p>
            <a:r>
              <a:rPr lang="en-US" dirty="0" smtClean="0"/>
              <a:t>The nova-compute process is primarily a worker daemon that creates and terminates virtual machine instances via hypervisor's APIs (</a:t>
            </a:r>
            <a:r>
              <a:rPr lang="en-US" dirty="0" err="1" smtClean="0"/>
              <a:t>XenAPI</a:t>
            </a:r>
            <a:r>
              <a:rPr lang="en-US" dirty="0" smtClean="0"/>
              <a:t> for </a:t>
            </a:r>
            <a:r>
              <a:rPr lang="en-US" dirty="0" err="1" smtClean="0"/>
              <a:t>XenServer</a:t>
            </a:r>
            <a:r>
              <a:rPr lang="en-US" dirty="0" smtClean="0"/>
              <a:t>/XCP, </a:t>
            </a:r>
            <a:r>
              <a:rPr lang="en-US" dirty="0" err="1" smtClean="0"/>
              <a:t>libvirt</a:t>
            </a:r>
            <a:r>
              <a:rPr lang="en-US" dirty="0" smtClean="0"/>
              <a:t> for KVM or QEMU, </a:t>
            </a:r>
            <a:r>
              <a:rPr lang="en-US" dirty="0" err="1" smtClean="0"/>
              <a:t>VMwareAPI</a:t>
            </a:r>
            <a:r>
              <a:rPr lang="en-US" dirty="0" smtClean="0"/>
              <a:t> for VMware, etc.). The process by which it does so is fairly complex but the basics are simple: accept actions from the queue and then perform a series of system commands (like launching a KVM instance) to carry them out while updating state in the database.</a:t>
            </a:r>
          </a:p>
          <a:p>
            <a:r>
              <a:rPr lang="en-US" dirty="0" smtClean="0"/>
              <a:t>nova-volume manages the creation, attaching and detaching of z volumes to compute instances (similar functionality to Amazon’s Elastic Block Storage). It can use volumes from a variety of providers such as </a:t>
            </a:r>
            <a:r>
              <a:rPr lang="en-US" dirty="0" err="1" smtClean="0"/>
              <a:t>iSCSI</a:t>
            </a:r>
            <a:r>
              <a:rPr lang="en-US" dirty="0" smtClean="0"/>
              <a:t> or </a:t>
            </a:r>
            <a:r>
              <a:rPr lang="en-US" dirty="0" err="1" smtClean="0"/>
              <a:t>Rados</a:t>
            </a:r>
            <a:r>
              <a:rPr lang="en-US" dirty="0" smtClean="0"/>
              <a:t> Block Device in </a:t>
            </a:r>
            <a:r>
              <a:rPr lang="en-US" dirty="0" err="1" smtClean="0"/>
              <a:t>Ceph</a:t>
            </a:r>
            <a:r>
              <a:rPr lang="en-US" dirty="0" smtClean="0"/>
              <a:t>. A new </a:t>
            </a:r>
            <a:r>
              <a:rPr lang="en-US" dirty="0" err="1" smtClean="0"/>
              <a:t>OpenStack</a:t>
            </a:r>
            <a:r>
              <a:rPr lang="en-US" dirty="0" smtClean="0"/>
              <a:t> project, Cinder, will eventually replace nova-volume functionality. In the Folsom release, nova-volume and the Block Storage service will have similar functionality.</a:t>
            </a:r>
          </a:p>
          <a:p>
            <a:r>
              <a:rPr lang="en-US" dirty="0" smtClean="0"/>
              <a:t>The nova-network worker daemon is very similar to nova-compute and nova-volume. It accepts networking tasks from the queue and then performs tasks to manipulate the network (such as setting up bridging interfaces or changing </a:t>
            </a:r>
            <a:r>
              <a:rPr lang="en-US" dirty="0" err="1" smtClean="0"/>
              <a:t>iptables</a:t>
            </a:r>
            <a:r>
              <a:rPr lang="en-US" dirty="0" smtClean="0"/>
              <a:t> rules). This functionality is being migrated to Quantum, a separate </a:t>
            </a:r>
            <a:r>
              <a:rPr lang="en-US" dirty="0" err="1" smtClean="0"/>
              <a:t>OpenStack</a:t>
            </a:r>
            <a:r>
              <a:rPr lang="en-US" dirty="0" smtClean="0"/>
              <a:t> service. In the Folsom release, much of the functionality will be duplicated between nova-network and Quantum.</a:t>
            </a:r>
          </a:p>
          <a:p>
            <a:r>
              <a:rPr lang="en-US" dirty="0" smtClean="0"/>
              <a:t>The nova-schedule process is conceptually the simplest piece of code in </a:t>
            </a:r>
            <a:r>
              <a:rPr lang="en-US" dirty="0" err="1" smtClean="0"/>
              <a:t>OpenStack</a:t>
            </a:r>
            <a:r>
              <a:rPr lang="en-US" dirty="0" smtClean="0"/>
              <a:t> Nova: it takes a virtual machine instance request from the queue and determines where it should run (specifically, which compute server host it should run on).</a:t>
            </a:r>
          </a:p>
          <a:p>
            <a:r>
              <a:rPr lang="en-US" dirty="0" smtClean="0"/>
              <a:t>The queue provides a central hub for passing messages between daemons. This is usually implemented with </a:t>
            </a:r>
            <a:r>
              <a:rPr lang="en-US" dirty="0" err="1" smtClean="0"/>
              <a:t>RabbitMQ</a:t>
            </a:r>
            <a:r>
              <a:rPr lang="en-US" dirty="0" smtClean="0"/>
              <a:t> today, but could be any AMPQ message queue (such as Apache </a:t>
            </a:r>
            <a:r>
              <a:rPr lang="en-US" dirty="0" err="1" smtClean="0"/>
              <a:t>Qpid</a:t>
            </a:r>
            <a:r>
              <a:rPr lang="en-US" dirty="0" smtClean="0"/>
              <a:t>). New to the Folsom release is support for Zero MQ.</a:t>
            </a:r>
          </a:p>
          <a:p>
            <a:r>
              <a:rPr lang="en-US" dirty="0" smtClean="0"/>
              <a:t>The SQL database stores most of the build-time and runtime state for a cloud infrastructure. This includes the instance types that are available for use, instances in use, networks available and projects. Theoretically, </a:t>
            </a:r>
            <a:r>
              <a:rPr lang="en-US" dirty="0" err="1" smtClean="0"/>
              <a:t>OpenStack</a:t>
            </a:r>
            <a:r>
              <a:rPr lang="en-US" dirty="0" smtClean="0"/>
              <a:t> Nova can support any database supported by SQL-Alchemy but the only databases currently being widely used are sqlite3 (only appropriate for test and development work), MySQL and </a:t>
            </a:r>
            <a:r>
              <a:rPr lang="en-US" dirty="0" err="1" smtClean="0"/>
              <a:t>PostgreSQL</a:t>
            </a:r>
            <a:r>
              <a:rPr lang="en-US" dirty="0" smtClean="0"/>
              <a:t>.</a:t>
            </a:r>
          </a:p>
          <a:p>
            <a:r>
              <a:rPr lang="en-US" dirty="0" smtClean="0"/>
              <a:t>Nova also provides console services to allow end users to access their virtual instance's console through a proxy. This involves several daemons (nova-console, nova-</a:t>
            </a:r>
            <a:r>
              <a:rPr lang="en-US" dirty="0" err="1" smtClean="0"/>
              <a:t>novncproxy</a:t>
            </a:r>
            <a:r>
              <a:rPr lang="en-US" dirty="0" smtClean="0"/>
              <a:t> and nova-</a:t>
            </a:r>
            <a:r>
              <a:rPr lang="en-US" dirty="0" err="1" smtClean="0"/>
              <a:t>consoleauth</a:t>
            </a:r>
            <a:r>
              <a:rPr lang="en-US" dirty="0" smtClean="0"/>
              <a:t>).</a:t>
            </a:r>
          </a:p>
          <a:p>
            <a:r>
              <a:rPr lang="en-US" dirty="0" smtClean="0"/>
              <a:t>Nova interacts with many other </a:t>
            </a:r>
            <a:r>
              <a:rPr lang="en-US" dirty="0" err="1" smtClean="0"/>
              <a:t>OpenStack</a:t>
            </a:r>
            <a:r>
              <a:rPr lang="en-US" dirty="0" smtClean="0"/>
              <a:t> services: Keystone for authentication, Glance for images and Horizon for web interface. The Glance interactions are central. The API process can upload and query Glance while nova-compute will download images for use in launching images.</a:t>
            </a:r>
          </a:p>
          <a:p>
            <a:r>
              <a:rPr lang="en-US" b="1" dirty="0" smtClean="0"/>
              <a:t>Object Store</a:t>
            </a:r>
            <a:endParaRPr lang="en-US" dirty="0" smtClean="0"/>
          </a:p>
          <a:p>
            <a:r>
              <a:rPr lang="en-US" dirty="0" smtClean="0"/>
              <a:t>The swift architecture is very distributed to prevent any single point of failure as well as to scale horizontally. It includes the following components:</a:t>
            </a:r>
          </a:p>
          <a:p>
            <a:r>
              <a:rPr lang="en-US" dirty="0" smtClean="0"/>
              <a:t>Proxy server (swift-proxy-server) accepts incoming requests via the </a:t>
            </a:r>
            <a:r>
              <a:rPr lang="en-US" dirty="0" err="1" smtClean="0"/>
              <a:t>OpenStack</a:t>
            </a:r>
            <a:r>
              <a:rPr lang="en-US" dirty="0" smtClean="0"/>
              <a:t> Object API or just raw HTTP. It accepts files to upload, modifications to metadata or container creation. In addition, it will also serve files or container listing to web browsers. The proxy server may utilize an optional cache (usually deployed with </a:t>
            </a:r>
            <a:r>
              <a:rPr lang="en-US" dirty="0" err="1" smtClean="0"/>
              <a:t>memcache</a:t>
            </a:r>
            <a:r>
              <a:rPr lang="en-US" dirty="0" smtClean="0"/>
              <a:t>) to improve performance.</a:t>
            </a:r>
          </a:p>
          <a:p>
            <a:r>
              <a:rPr lang="en-US" dirty="0" smtClean="0"/>
              <a:t>Account servers manage accounts defined with the object storage service.</a:t>
            </a:r>
          </a:p>
          <a:p>
            <a:r>
              <a:rPr lang="en-US" dirty="0" smtClean="0"/>
              <a:t>Container servers manage a mapping of containers (</a:t>
            </a:r>
            <a:r>
              <a:rPr lang="en-US" dirty="0" err="1" smtClean="0"/>
              <a:t>i.e</a:t>
            </a:r>
            <a:r>
              <a:rPr lang="en-US" dirty="0" smtClean="0"/>
              <a:t> folders) within the object store service.</a:t>
            </a:r>
          </a:p>
          <a:p>
            <a:r>
              <a:rPr lang="en-US" dirty="0" smtClean="0"/>
              <a:t>Object servers manage actual objects (i.e. files) on the storage nodes.</a:t>
            </a:r>
          </a:p>
          <a:p>
            <a:r>
              <a:rPr lang="en-US" dirty="0" smtClean="0"/>
              <a:t>There are also a number of periodic processes which run to perform housekeeping tasks on the large data store. The most important of these is the replication services, which ensures consistency and availability through the cluster. Other periodic processes include auditors, updaters and reapers.</a:t>
            </a:r>
          </a:p>
          <a:p>
            <a:r>
              <a:rPr lang="en-US" dirty="0" smtClean="0"/>
              <a:t>Authentication is handled through configurable WSGI middleware (which will usually be Keystone).</a:t>
            </a:r>
          </a:p>
          <a:p>
            <a:r>
              <a:rPr lang="en-US" b="1" dirty="0" smtClean="0"/>
              <a:t>Image Store</a:t>
            </a:r>
            <a:endParaRPr lang="en-US" dirty="0" smtClean="0"/>
          </a:p>
          <a:p>
            <a:r>
              <a:rPr lang="en-US" dirty="0" smtClean="0"/>
              <a:t>The Glance architecture has stayed relatively stable since the Cactus release. The biggest architectural change has been the addition of authentication, which was added in the Diablo release. Just as a quick reminder, Glance has four main parts to it:</a:t>
            </a:r>
          </a:p>
          <a:p>
            <a:r>
              <a:rPr lang="en-US" dirty="0" smtClean="0"/>
              <a:t>glance-</a:t>
            </a:r>
            <a:r>
              <a:rPr lang="en-US" dirty="0" err="1" smtClean="0"/>
              <a:t>api</a:t>
            </a:r>
            <a:r>
              <a:rPr lang="en-US" dirty="0" smtClean="0"/>
              <a:t> accepts Image API calls for image discovery, image retrieval and image storage.</a:t>
            </a:r>
          </a:p>
          <a:p>
            <a:r>
              <a:rPr lang="en-US" dirty="0" smtClean="0"/>
              <a:t>glance-registry stores, processes and retrieves metadata about images (size, type, etc.).</a:t>
            </a:r>
          </a:p>
          <a:p>
            <a:r>
              <a:rPr lang="en-US" dirty="0" smtClean="0"/>
              <a:t>A database to store the image metadata. Like Nova, you can choose your database depending on your preference (but most people use MySQL or </a:t>
            </a:r>
            <a:r>
              <a:rPr lang="en-US" dirty="0" err="1" smtClean="0"/>
              <a:t>SQlite</a:t>
            </a:r>
            <a:r>
              <a:rPr lang="en-US" dirty="0" smtClean="0"/>
              <a:t>).</a:t>
            </a:r>
          </a:p>
          <a:p>
            <a:r>
              <a:rPr lang="en-US" dirty="0" smtClean="0"/>
              <a:t>A storage repository for the actual image files. In the diagram above, Swift is shown as the image repository, but this is configurable. In addition to Swift, Glance supports normal </a:t>
            </a:r>
            <a:r>
              <a:rPr lang="en-US" dirty="0" err="1" smtClean="0"/>
              <a:t>filesystems</a:t>
            </a:r>
            <a:r>
              <a:rPr lang="en-US" dirty="0" smtClean="0"/>
              <a:t>, RADOS block devices, Amazon S3 and HTTP. Be aware that some of these choices are limited to read-only usage.</a:t>
            </a:r>
          </a:p>
          <a:p>
            <a:r>
              <a:rPr lang="en-US" dirty="0" smtClean="0"/>
              <a:t>There are also a number of periodic processes which run on Glance to support caching. The most important of these is the replication services, which ensures consistency and availability through the cluster. Other periodic processes include auditors, updaters and reapers.</a:t>
            </a:r>
          </a:p>
          <a:p>
            <a:r>
              <a:rPr lang="en-US" dirty="0" smtClean="0"/>
              <a:t>As you can see from the diagram in the Conceptual Architecture section, Glance serves a central role to the overall </a:t>
            </a:r>
            <a:r>
              <a:rPr lang="en-US" dirty="0" err="1" smtClean="0"/>
              <a:t>IaaS</a:t>
            </a:r>
            <a:r>
              <a:rPr lang="en-US" dirty="0" smtClean="0"/>
              <a:t> picture. It accepts API requests for images (or image metadata) from end users or Nova components and can store its disk files in the object storage service, Swift.</a:t>
            </a:r>
          </a:p>
          <a:p>
            <a:r>
              <a:rPr lang="en-US" b="1" dirty="0" smtClean="0"/>
              <a:t>Identity</a:t>
            </a:r>
            <a:endParaRPr lang="en-US" dirty="0" smtClean="0"/>
          </a:p>
          <a:p>
            <a:r>
              <a:rPr lang="en-US" dirty="0" smtClean="0"/>
              <a:t>Keystone provides a single point of integration for </a:t>
            </a:r>
            <a:r>
              <a:rPr lang="en-US" dirty="0" err="1" smtClean="0"/>
              <a:t>OpenStack</a:t>
            </a:r>
            <a:r>
              <a:rPr lang="en-US" dirty="0" smtClean="0"/>
              <a:t> policy, catalog, token and authentication.</a:t>
            </a:r>
          </a:p>
          <a:p>
            <a:r>
              <a:rPr lang="en-US" dirty="0" smtClean="0"/>
              <a:t>keystone handles API requests as well as providing configurable catalog, policy, token and identity services.</a:t>
            </a:r>
          </a:p>
          <a:p>
            <a:r>
              <a:rPr lang="en-US" dirty="0" smtClean="0"/>
              <a:t>Each Keystone function has a pluggable backend which allows different ways to use the particular service. Most support standard </a:t>
            </a:r>
            <a:r>
              <a:rPr lang="en-US" dirty="0" err="1" smtClean="0"/>
              <a:t>backends</a:t>
            </a:r>
            <a:r>
              <a:rPr lang="en-US" dirty="0" smtClean="0"/>
              <a:t> like LDAP or SQL, as well as Key Value Stores (KVS).</a:t>
            </a:r>
          </a:p>
          <a:p>
            <a:r>
              <a:rPr lang="en-US" dirty="0" smtClean="0"/>
              <a:t>Most people will use this as a point of customization for their current authentication services.</a:t>
            </a:r>
          </a:p>
          <a:p>
            <a:r>
              <a:rPr lang="en-US" b="1" dirty="0" smtClean="0"/>
              <a:t>Network</a:t>
            </a:r>
            <a:endParaRPr lang="en-US" dirty="0" smtClean="0"/>
          </a:p>
          <a:p>
            <a:r>
              <a:rPr lang="en-US" dirty="0" smtClean="0"/>
              <a:t>Quantum provides "network connectivity as a service" between interface devices managed by other </a:t>
            </a:r>
            <a:r>
              <a:rPr lang="en-US" dirty="0" err="1" smtClean="0"/>
              <a:t>OpenStack</a:t>
            </a:r>
            <a:r>
              <a:rPr lang="en-US" dirty="0" smtClean="0"/>
              <a:t> services (most likely Nova). The service works by allowing users to create their own networks and then attach interfaces to them. Like many of the </a:t>
            </a:r>
            <a:r>
              <a:rPr lang="en-US" dirty="0" err="1" smtClean="0"/>
              <a:t>OpenStack</a:t>
            </a:r>
            <a:r>
              <a:rPr lang="en-US" dirty="0" smtClean="0"/>
              <a:t> services, Quantum is highly configurable due to it's plug-in architecture. These plug-ins accommodate different networking equipment and software. As such, the architecture and deployment can vary dramatically. In the above architecture, a simple Linux networking plug-in is shown.</a:t>
            </a:r>
          </a:p>
          <a:p>
            <a:r>
              <a:rPr lang="en-US" dirty="0" smtClean="0"/>
              <a:t>quantum-server accepts API requests and then routes them to the appropriate quantum plugin for action.</a:t>
            </a:r>
          </a:p>
          <a:p>
            <a:r>
              <a:rPr lang="en-US" dirty="0" smtClean="0"/>
              <a:t>Quantum plugins and agents perform the actual actions such as plugging and unplugging ports, creating networks or subnets and IP addressing. These plugins and agents differ depending on the vendor and technologies used in the particular cloud. Quantum ships with plugins and agents for: Cisco virtual and physical switches, </a:t>
            </a:r>
            <a:r>
              <a:rPr lang="en-US" dirty="0" err="1" smtClean="0"/>
              <a:t>Nicira</a:t>
            </a:r>
            <a:r>
              <a:rPr lang="en-US" dirty="0" smtClean="0"/>
              <a:t> NVP product, NEC </a:t>
            </a:r>
            <a:r>
              <a:rPr lang="en-US" dirty="0" err="1" smtClean="0"/>
              <a:t>OpenFlow</a:t>
            </a:r>
            <a:r>
              <a:rPr lang="en-US" dirty="0" smtClean="0"/>
              <a:t> products, </a:t>
            </a:r>
            <a:r>
              <a:rPr lang="en-US" dirty="0" err="1" smtClean="0"/>
              <a:t>Openvswitch</a:t>
            </a:r>
            <a:r>
              <a:rPr lang="en-US" dirty="0" smtClean="0"/>
              <a:t>, Linux bridging and the </a:t>
            </a:r>
            <a:r>
              <a:rPr lang="en-US" dirty="0" err="1" smtClean="0"/>
              <a:t>Ryu</a:t>
            </a:r>
            <a:r>
              <a:rPr lang="en-US" dirty="0" smtClean="0"/>
              <a:t> Network Operating System.</a:t>
            </a:r>
          </a:p>
          <a:p>
            <a:r>
              <a:rPr lang="en-US" dirty="0" smtClean="0"/>
              <a:t>The common agents are L3 (layer 3), DHCP (dynamic host IP addressing) and the specific plug-in agent.</a:t>
            </a:r>
          </a:p>
          <a:p>
            <a:r>
              <a:rPr lang="en-US" dirty="0" smtClean="0"/>
              <a:t>Most Quantum installations will also make use of a messaging queue to route information between the quantum-server and various agents as well as a database to store networking state for particular plugins.</a:t>
            </a:r>
          </a:p>
          <a:p>
            <a:r>
              <a:rPr lang="en-US" dirty="0" smtClean="0"/>
              <a:t>Quantum will interact mainly with Nova, where it will provide networks and connectivity for its instances.</a:t>
            </a:r>
          </a:p>
          <a:p>
            <a:r>
              <a:rPr lang="en-US" b="1" dirty="0" smtClean="0"/>
              <a:t>Block Storage</a:t>
            </a:r>
            <a:endParaRPr lang="en-US" dirty="0" smtClean="0"/>
          </a:p>
          <a:p>
            <a:r>
              <a:rPr lang="en-US" dirty="0" smtClean="0"/>
              <a:t>Cinder separates out the persistent block storage functionality that was previously part of </a:t>
            </a:r>
            <a:r>
              <a:rPr lang="en-US" dirty="0" err="1" smtClean="0"/>
              <a:t>OpenStack</a:t>
            </a:r>
            <a:r>
              <a:rPr lang="en-US" dirty="0" smtClean="0"/>
              <a:t> Compute (in the form of nova-volume) into it's own service. The </a:t>
            </a:r>
            <a:r>
              <a:rPr lang="en-US" dirty="0" err="1" smtClean="0"/>
              <a:t>OpenStack</a:t>
            </a:r>
            <a:r>
              <a:rPr lang="en-US" dirty="0" smtClean="0"/>
              <a:t> Block Storage API allows for manipulation of volumes, volume types (similar to compute flavors) and volume snapshots.</a:t>
            </a:r>
          </a:p>
          <a:p>
            <a:r>
              <a:rPr lang="en-US" dirty="0" smtClean="0"/>
              <a:t>cinder-</a:t>
            </a:r>
            <a:r>
              <a:rPr lang="en-US" dirty="0" err="1" smtClean="0"/>
              <a:t>api</a:t>
            </a:r>
            <a:r>
              <a:rPr lang="en-US" dirty="0" smtClean="0"/>
              <a:t> accepts API requests and routes them to cinder-volume for action.</a:t>
            </a:r>
          </a:p>
          <a:p>
            <a:r>
              <a:rPr lang="en-US" dirty="0" smtClean="0"/>
              <a:t>cinder-volume acts upon the requests by reading or writing to the Cinder database to maintain state, interacting with other processes (like cinder-scheduler) through a message queue and directly upon block storage providing hardware or software. It can interact with a variety of storage providers through a driver architecture. Currently, there are drivers for IBM, </a:t>
            </a:r>
            <a:r>
              <a:rPr lang="en-US" dirty="0" err="1" smtClean="0"/>
              <a:t>SolidFire</a:t>
            </a:r>
            <a:r>
              <a:rPr lang="en-US" dirty="0" smtClean="0"/>
              <a:t>, </a:t>
            </a:r>
            <a:r>
              <a:rPr lang="en-US" dirty="0" err="1" smtClean="0"/>
              <a:t>NetApp</a:t>
            </a:r>
            <a:r>
              <a:rPr lang="en-US" dirty="0" smtClean="0"/>
              <a:t>, </a:t>
            </a:r>
            <a:r>
              <a:rPr lang="en-US" dirty="0" err="1" smtClean="0"/>
              <a:t>Nexenta</a:t>
            </a:r>
            <a:r>
              <a:rPr lang="en-US" dirty="0" smtClean="0"/>
              <a:t>, </a:t>
            </a:r>
            <a:r>
              <a:rPr lang="en-US" dirty="0" err="1" smtClean="0"/>
              <a:t>Zadara</a:t>
            </a:r>
            <a:r>
              <a:rPr lang="en-US" dirty="0" smtClean="0"/>
              <a:t>, </a:t>
            </a:r>
            <a:r>
              <a:rPr lang="en-US" dirty="0" err="1" smtClean="0"/>
              <a:t>linux</a:t>
            </a:r>
            <a:r>
              <a:rPr lang="en-US" dirty="0" smtClean="0"/>
              <a:t> </a:t>
            </a:r>
            <a:r>
              <a:rPr lang="en-US" dirty="0" err="1" smtClean="0"/>
              <a:t>iSCSI</a:t>
            </a:r>
            <a:r>
              <a:rPr lang="en-US" dirty="0" smtClean="0"/>
              <a:t> and other storage providers.</a:t>
            </a:r>
          </a:p>
          <a:p>
            <a:r>
              <a:rPr lang="en-US" dirty="0" smtClean="0"/>
              <a:t>Much like nova-scheduler, the cinder-scheduler daemon picks the optimal block storage provider node to create the volume on.</a:t>
            </a:r>
          </a:p>
          <a:p>
            <a:r>
              <a:rPr lang="en-US" dirty="0" smtClean="0"/>
              <a:t>Cinder deployments will also make use of a messaging queue to route information between the cinder processes as well as a database to store volume state</a:t>
            </a:r>
          </a:p>
          <a:p>
            <a:endParaRPr lang="en-US" dirty="0"/>
          </a:p>
        </p:txBody>
      </p:sp>
      <p:sp>
        <p:nvSpPr>
          <p:cNvPr id="4" name="Slide Number Placeholder 3"/>
          <p:cNvSpPr>
            <a:spLocks noGrp="1"/>
          </p:cNvSpPr>
          <p:nvPr>
            <p:ph type="sldNum" sz="quarter" idx="10"/>
          </p:nvPr>
        </p:nvSpPr>
        <p:spPr/>
        <p:txBody>
          <a:bodyPr/>
          <a:lstStyle/>
          <a:p>
            <a:fld id="{406B370D-9FC9-4441-978E-EA791BDFE959}" type="slidenum">
              <a:rPr lang="en-US" smtClean="0"/>
              <a:t>5</a:t>
            </a:fld>
            <a:endParaRPr lang="en-US"/>
          </a:p>
        </p:txBody>
      </p:sp>
    </p:spTree>
    <p:extLst>
      <p:ext uri="{BB962C8B-B14F-4D97-AF65-F5344CB8AC3E}">
        <p14:creationId xmlns:p14="http://schemas.microsoft.com/office/powerpoint/2010/main" val="142099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Identity service performs these functions:</a:t>
            </a:r>
          </a:p>
          <a:p>
            <a:r>
              <a:rPr lang="en-US" dirty="0" smtClean="0"/>
              <a:t>User management. Tracks users and their permissions.</a:t>
            </a:r>
          </a:p>
          <a:p>
            <a:r>
              <a:rPr lang="en-US" dirty="0" smtClean="0"/>
              <a:t>Service catalog. Provides a catalog of available services with their API endpoints.</a:t>
            </a:r>
          </a:p>
          <a:p>
            <a:r>
              <a:rPr lang="en-US" dirty="0" smtClean="0"/>
              <a:t>To understand the Identity Service, you must understand these concepts:</a:t>
            </a:r>
          </a:p>
          <a:p>
            <a:r>
              <a:rPr lang="en-US" b="1" dirty="0" err="1" smtClean="0"/>
              <a:t>User</a:t>
            </a:r>
            <a:r>
              <a:rPr lang="en-US" dirty="0" err="1" smtClean="0"/>
              <a:t>Digital</a:t>
            </a:r>
            <a:r>
              <a:rPr lang="en-US" dirty="0" smtClean="0"/>
              <a:t> representation of a person, system, or service who uses </a:t>
            </a:r>
            <a:r>
              <a:rPr lang="en-US" dirty="0" err="1" smtClean="0"/>
              <a:t>OpenStack</a:t>
            </a:r>
            <a:r>
              <a:rPr lang="en-US" dirty="0" smtClean="0"/>
              <a:t> cloud services. Identity authentication services will validate that incoming request are being made by the user who claims to be making the call. Users have a login and may be assigned tokens to access resources. Users may be directly assigned to a particular tenant and behave as if they are contained in that tenant.</a:t>
            </a:r>
          </a:p>
          <a:p>
            <a:r>
              <a:rPr lang="en-US" b="1" dirty="0" err="1" smtClean="0"/>
              <a:t>Credentials</a:t>
            </a:r>
            <a:r>
              <a:rPr lang="en-US" dirty="0" err="1" smtClean="0"/>
              <a:t>Data</a:t>
            </a:r>
            <a:r>
              <a:rPr lang="en-US" dirty="0" smtClean="0"/>
              <a:t> that is known only by a user that proves who they are. In the Identity Service, examples are:</a:t>
            </a:r>
          </a:p>
          <a:p>
            <a:r>
              <a:rPr lang="en-US" dirty="0" smtClean="0"/>
              <a:t>Username and password</a:t>
            </a:r>
          </a:p>
          <a:p>
            <a:r>
              <a:rPr lang="en-US" dirty="0" smtClean="0"/>
              <a:t>Username and API key</a:t>
            </a:r>
          </a:p>
          <a:p>
            <a:r>
              <a:rPr lang="en-US" dirty="0" smtClean="0"/>
              <a:t>An authentication token provided by the Identity Service</a:t>
            </a:r>
          </a:p>
          <a:p>
            <a:r>
              <a:rPr lang="en-US" b="1" dirty="0" err="1" smtClean="0"/>
              <a:t>Authentication</a:t>
            </a:r>
            <a:r>
              <a:rPr lang="en-US" dirty="0" err="1" smtClean="0"/>
              <a:t>The</a:t>
            </a:r>
            <a:r>
              <a:rPr lang="en-US" dirty="0" smtClean="0"/>
              <a:t> act of confirming the identity of a user. The Identity Service confirms an incoming request by validating a set of credentials supplied by the user. These credentials are initially a username and password or a username and API key. In response to these credentials, the Identity Service issues the user an authentication token, which the user provides in subsequent requests.</a:t>
            </a:r>
          </a:p>
          <a:p>
            <a:r>
              <a:rPr lang="en-US" b="1" dirty="0" err="1" smtClean="0"/>
              <a:t>Token</a:t>
            </a:r>
            <a:r>
              <a:rPr lang="en-US" dirty="0" err="1" smtClean="0"/>
              <a:t>An</a:t>
            </a:r>
            <a:r>
              <a:rPr lang="en-US" dirty="0" smtClean="0"/>
              <a:t> arbitrary bit of text that is used to access resources. Each token has a scope which describes which resources are accessible with it. A token may be revoked at anytime and is valid for a finite duration.</a:t>
            </a:r>
          </a:p>
          <a:p>
            <a:r>
              <a:rPr lang="en-US" dirty="0" smtClean="0"/>
              <a:t>While the Identity Service supports token-based authentication in this release, the intention is for it to support additional protocols in the future. The intent is for it to be an integration service foremost, and not aspire to be a full-fledged identity store and management solution.</a:t>
            </a:r>
          </a:p>
          <a:p>
            <a:r>
              <a:rPr lang="en-US" b="1" dirty="0" err="1" smtClean="0"/>
              <a:t>Tenant</a:t>
            </a:r>
            <a:r>
              <a:rPr lang="en-US" dirty="0" err="1" smtClean="0"/>
              <a:t>A</a:t>
            </a:r>
            <a:r>
              <a:rPr lang="en-US" dirty="0" smtClean="0"/>
              <a:t> container used to group or isolate resources and/or identity objects. Depending on the service operator, a tenant may map to a customer, account, organization, or project.</a:t>
            </a:r>
          </a:p>
          <a:p>
            <a:r>
              <a:rPr lang="en-US" b="1" dirty="0" err="1" smtClean="0"/>
              <a:t>Service</a:t>
            </a:r>
            <a:r>
              <a:rPr lang="en-US" dirty="0" err="1" smtClean="0"/>
              <a:t>An</a:t>
            </a:r>
            <a:r>
              <a:rPr lang="en-US" dirty="0" smtClean="0"/>
              <a:t> </a:t>
            </a:r>
            <a:r>
              <a:rPr lang="en-US" dirty="0" err="1" smtClean="0"/>
              <a:t>OpenStack</a:t>
            </a:r>
            <a:r>
              <a:rPr lang="en-US" dirty="0" smtClean="0"/>
              <a:t> service, such as Compute (Nova), Object Storage (Swift), or Image Service (Glance). Provides one or more endpoints through which users can access resources and perform operations.</a:t>
            </a:r>
          </a:p>
          <a:p>
            <a:r>
              <a:rPr lang="en-US" b="1" dirty="0" err="1" smtClean="0"/>
              <a:t>Endpoint</a:t>
            </a:r>
            <a:r>
              <a:rPr lang="en-US" dirty="0" err="1" smtClean="0"/>
              <a:t>An</a:t>
            </a:r>
            <a:r>
              <a:rPr lang="en-US" dirty="0" smtClean="0"/>
              <a:t> network-accessible address, usually described by URL, from where you access a service. If using an extension for templates, you can create an endpoint template, which represents the templates of all the consumable services that are available across the regions.</a:t>
            </a:r>
          </a:p>
          <a:p>
            <a:r>
              <a:rPr lang="en-US" b="1" dirty="0" err="1" smtClean="0"/>
              <a:t>Role</a:t>
            </a:r>
            <a:r>
              <a:rPr lang="en-US" dirty="0" err="1" smtClean="0"/>
              <a:t>A</a:t>
            </a:r>
            <a:r>
              <a:rPr lang="en-US" dirty="0" smtClean="0"/>
              <a:t> personality that a user assumes that enables them to perform a specific set of operations. A role includes a set of rights and privileges. A user assuming that role inherits those rights and privileges.</a:t>
            </a:r>
          </a:p>
          <a:p>
            <a:r>
              <a:rPr lang="en-US" dirty="0" smtClean="0"/>
              <a:t>In the Identity Service, a token that is issued to a user includes the list of roles that user can assume. Services that are being called by that user determine how they interpret the set of roles a user has and which operations or resources each role grants access to.</a:t>
            </a:r>
          </a:p>
          <a:p>
            <a:endParaRPr lang="en-US" dirty="0"/>
          </a:p>
        </p:txBody>
      </p:sp>
      <p:sp>
        <p:nvSpPr>
          <p:cNvPr id="4" name="Slide Number Placeholder 3"/>
          <p:cNvSpPr>
            <a:spLocks noGrp="1"/>
          </p:cNvSpPr>
          <p:nvPr>
            <p:ph type="sldNum" sz="quarter" idx="10"/>
          </p:nvPr>
        </p:nvSpPr>
        <p:spPr/>
        <p:txBody>
          <a:bodyPr/>
          <a:lstStyle/>
          <a:p>
            <a:fld id="{406B370D-9FC9-4441-978E-EA791BDFE959}" type="slidenum">
              <a:rPr lang="en-US" smtClean="0"/>
              <a:t>11</a:t>
            </a:fld>
            <a:endParaRPr lang="en-US"/>
          </a:p>
        </p:txBody>
      </p:sp>
    </p:spTree>
    <p:extLst>
      <p:ext uri="{BB962C8B-B14F-4D97-AF65-F5344CB8AC3E}">
        <p14:creationId xmlns:p14="http://schemas.microsoft.com/office/powerpoint/2010/main" val="2560187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10/22/14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7785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10/22/14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14690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10/22/14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119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10/22/14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124804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F80B2C-168C-084B-8FC7-03A7895F5344}" type="datetimeFigureOut">
              <a:rPr lang="en-US" smtClean="0"/>
              <a:t>10/22/14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70538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F80B2C-168C-084B-8FC7-03A7895F5344}" type="datetimeFigureOut">
              <a:rPr lang="en-US" smtClean="0"/>
              <a:t>10/22/14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27365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F80B2C-168C-084B-8FC7-03A7895F5344}" type="datetimeFigureOut">
              <a:rPr lang="en-US" smtClean="0"/>
              <a:t>10/22/14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407532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F80B2C-168C-084B-8FC7-03A7895F5344}" type="datetimeFigureOut">
              <a:rPr lang="en-US" smtClean="0"/>
              <a:t>10/22/14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8596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80B2C-168C-084B-8FC7-03A7895F5344}" type="datetimeFigureOut">
              <a:rPr lang="en-US" smtClean="0"/>
              <a:t>10/22/14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238024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80B2C-168C-084B-8FC7-03A7895F5344}" type="datetimeFigureOut">
              <a:rPr lang="en-US" smtClean="0"/>
              <a:t>10/22/14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52550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80B2C-168C-084B-8FC7-03A7895F5344}" type="datetimeFigureOut">
              <a:rPr lang="en-US" smtClean="0"/>
              <a:t>10/22/14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36916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80B2C-168C-084B-8FC7-03A7895F5344}" type="datetimeFigureOut">
              <a:rPr lang="en-US" smtClean="0"/>
              <a:t>10/22/14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360D5-331B-3243-BBC5-A5589EB44830}" type="slidenum">
              <a:rPr lang="en-US" smtClean="0"/>
              <a:t>‹#›</a:t>
            </a:fld>
            <a:endParaRPr lang="en-US"/>
          </a:p>
        </p:txBody>
      </p:sp>
    </p:spTree>
    <p:extLst>
      <p:ext uri="{BB962C8B-B14F-4D97-AF65-F5344CB8AC3E}">
        <p14:creationId xmlns:p14="http://schemas.microsoft.com/office/powerpoint/2010/main" val="22759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 Id="rId3" Type="http://schemas.openxmlformats.org/officeDocument/2006/relationships/hyperlink" Target="mailto:vijaydialani@boisestate.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3366FF"/>
          </a:solidFill>
        </p:spPr>
        <p:txBody>
          <a:bodyPr vert="horz" lIns="91440" tIns="45720" rIns="91440" bIns="45720" rtlCol="0" anchor="ctr">
            <a:normAutofit/>
          </a:bodyPr>
          <a:lstStyle/>
          <a:p>
            <a:pPr algn="r"/>
            <a:r>
              <a:rPr lang="en-US" sz="2800" dirty="0">
                <a:solidFill>
                  <a:schemeClr val="bg1"/>
                </a:solidFill>
              </a:rPr>
              <a:t>Cloud Computing:</a:t>
            </a:r>
            <a:br>
              <a:rPr lang="en-US" sz="2800" dirty="0">
                <a:solidFill>
                  <a:schemeClr val="bg1"/>
                </a:solidFill>
              </a:rPr>
            </a:br>
            <a:r>
              <a:rPr lang="en-US" sz="2800" dirty="0" smtClean="0">
                <a:solidFill>
                  <a:schemeClr val="bg1"/>
                </a:solidFill>
              </a:rPr>
              <a:t>Open Stack</a:t>
            </a:r>
            <a:r>
              <a:rPr lang="en-US" sz="2800" dirty="0" smtClean="0">
                <a:solidFill>
                  <a:schemeClr val="bg1"/>
                </a:solidFill>
              </a:rPr>
              <a:t/>
            </a:r>
            <a:br>
              <a:rPr lang="en-US" sz="2800" dirty="0" smtClean="0">
                <a:solidFill>
                  <a:schemeClr val="bg1"/>
                </a:solidFill>
              </a:rPr>
            </a:br>
            <a:r>
              <a:rPr lang="en-US" sz="2800" dirty="0" smtClean="0">
                <a:solidFill>
                  <a:schemeClr val="bg1"/>
                </a:solidFill>
              </a:rPr>
              <a:t>Part I</a:t>
            </a:r>
            <a:endParaRPr lang="en-US" sz="2800" dirty="0">
              <a:solidFill>
                <a:schemeClr val="bg1"/>
              </a:solidFill>
            </a:endParaRPr>
          </a:p>
        </p:txBody>
      </p:sp>
      <p:sp>
        <p:nvSpPr>
          <p:cNvPr id="3" name="Subtitle 2"/>
          <p:cNvSpPr>
            <a:spLocks noGrp="1"/>
          </p:cNvSpPr>
          <p:nvPr>
            <p:ph type="subTitle" idx="1"/>
          </p:nvPr>
        </p:nvSpPr>
        <p:spPr>
          <a:xfrm>
            <a:off x="4291242" y="3886200"/>
            <a:ext cx="4122821" cy="1366528"/>
          </a:xfrm>
          <a:noFill/>
        </p:spPr>
        <p:txBody>
          <a:bodyPr wrap="square" rtlCol="0">
            <a:spAutoFit/>
          </a:bodyPr>
          <a:lstStyle/>
          <a:p>
            <a:pPr algn="l"/>
            <a:r>
              <a:rPr lang="en-US" sz="1800" dirty="0">
                <a:solidFill>
                  <a:schemeClr val="tx1"/>
                </a:solidFill>
              </a:rPr>
              <a:t>Vijay Dialani, PhD</a:t>
            </a:r>
          </a:p>
          <a:p>
            <a:pPr algn="l"/>
            <a:r>
              <a:rPr lang="en-US" sz="1800" dirty="0">
                <a:solidFill>
                  <a:schemeClr val="tx1"/>
                </a:solidFill>
              </a:rPr>
              <a:t>Boise State </a:t>
            </a:r>
            <a:r>
              <a:rPr lang="en-US" sz="1800" dirty="0" smtClean="0">
                <a:solidFill>
                  <a:schemeClr val="tx1"/>
                </a:solidFill>
              </a:rPr>
              <a:t>University</a:t>
            </a:r>
          </a:p>
          <a:p>
            <a:pPr algn="l"/>
            <a:r>
              <a:rPr lang="en-US" sz="1800" dirty="0" smtClean="0">
                <a:solidFill>
                  <a:schemeClr val="tx1"/>
                </a:solidFill>
                <a:hlinkClick r:id="rId3"/>
              </a:rPr>
              <a:t>vijaydialani@boisestate.edu</a:t>
            </a:r>
            <a:endParaRPr lang="en-US" sz="1800" dirty="0" smtClean="0">
              <a:solidFill>
                <a:schemeClr val="tx1"/>
              </a:solidFill>
            </a:endParaRPr>
          </a:p>
          <a:p>
            <a:pPr algn="l"/>
            <a:r>
              <a:rPr lang="en-US" sz="1800" dirty="0" smtClean="0">
                <a:solidFill>
                  <a:schemeClr val="tx1"/>
                </a:solidFill>
              </a:rPr>
              <a:t>©All rights reserved by the author</a:t>
            </a:r>
            <a:endParaRPr lang="en-US" sz="1800" dirty="0">
              <a:solidFill>
                <a:schemeClr val="tx1"/>
              </a:solidFill>
            </a:endParaRPr>
          </a:p>
        </p:txBody>
      </p:sp>
    </p:spTree>
    <p:extLst>
      <p:ext uri="{BB962C8B-B14F-4D97-AF65-F5344CB8AC3E}">
        <p14:creationId xmlns:p14="http://schemas.microsoft.com/office/powerpoint/2010/main" val="1398364153"/>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VM Provisioning: Stage III – Storage</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689807" y="2167607"/>
            <a:ext cx="7764386" cy="2522786"/>
          </a:xfrm>
          <a:prstGeom prst="rect">
            <a:avLst/>
          </a:prstGeom>
        </p:spPr>
      </p:pic>
    </p:spTree>
    <p:extLst>
      <p:ext uri="{BB962C8B-B14F-4D97-AF65-F5344CB8AC3E}">
        <p14:creationId xmlns:p14="http://schemas.microsoft.com/office/powerpoint/2010/main" val="20935545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Keystone Service</a:t>
            </a:r>
            <a:endParaRPr lang="en-US" sz="2800" dirty="0">
              <a:solidFill>
                <a:schemeClr val="bg1"/>
              </a:solidFill>
            </a:endParaRPr>
          </a:p>
        </p:txBody>
      </p:sp>
      <p:pic>
        <p:nvPicPr>
          <p:cNvPr id="2" name="Picture 1"/>
          <p:cNvPicPr>
            <a:picLocks noChangeAspect="1"/>
          </p:cNvPicPr>
          <p:nvPr/>
        </p:nvPicPr>
        <p:blipFill>
          <a:blip r:embed="rId3"/>
          <a:stretch>
            <a:fillRect/>
          </a:stretch>
        </p:blipFill>
        <p:spPr>
          <a:xfrm>
            <a:off x="457629" y="820161"/>
            <a:ext cx="8111475" cy="5942013"/>
          </a:xfrm>
          <a:prstGeom prst="rect">
            <a:avLst/>
          </a:prstGeom>
        </p:spPr>
      </p:pic>
    </p:spTree>
    <p:extLst>
      <p:ext uri="{BB962C8B-B14F-4D97-AF65-F5344CB8AC3E}">
        <p14:creationId xmlns:p14="http://schemas.microsoft.com/office/powerpoint/2010/main" val="12267994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Messaging in </a:t>
            </a:r>
            <a:r>
              <a:rPr lang="en-US" sz="2800" dirty="0" err="1" smtClean="0">
                <a:solidFill>
                  <a:schemeClr val="bg1"/>
                </a:solidFill>
              </a:rPr>
              <a:t>OpenStack</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1538281" y="788737"/>
            <a:ext cx="5806665" cy="5929558"/>
          </a:xfrm>
          <a:prstGeom prst="rect">
            <a:avLst/>
          </a:prstGeom>
        </p:spPr>
      </p:pic>
    </p:spTree>
    <p:extLst>
      <p:ext uri="{BB962C8B-B14F-4D97-AF65-F5344CB8AC3E}">
        <p14:creationId xmlns:p14="http://schemas.microsoft.com/office/powerpoint/2010/main" val="5183616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Messaging in </a:t>
            </a:r>
            <a:r>
              <a:rPr lang="en-US" sz="2800" dirty="0" err="1" smtClean="0">
                <a:solidFill>
                  <a:schemeClr val="bg1"/>
                </a:solidFill>
              </a:rPr>
              <a:t>Openstack</a:t>
            </a:r>
            <a:r>
              <a:rPr lang="en-US" sz="2800" dirty="0" smtClean="0">
                <a:solidFill>
                  <a:schemeClr val="bg1"/>
                </a:solidFill>
              </a:rPr>
              <a:t> Part II</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838415" y="788737"/>
            <a:ext cx="7273060" cy="5816117"/>
          </a:xfrm>
          <a:prstGeom prst="rect">
            <a:avLst/>
          </a:prstGeom>
        </p:spPr>
      </p:pic>
    </p:spTree>
    <p:extLst>
      <p:ext uri="{BB962C8B-B14F-4D97-AF65-F5344CB8AC3E}">
        <p14:creationId xmlns:p14="http://schemas.microsoft.com/office/powerpoint/2010/main" val="5183616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Allocating </a:t>
            </a:r>
            <a:r>
              <a:rPr lang="en-US" sz="2800" dirty="0" smtClean="0">
                <a:solidFill>
                  <a:schemeClr val="bg1"/>
                </a:solidFill>
              </a:rPr>
              <a:t>VM to a hypervisor </a:t>
            </a:r>
            <a:r>
              <a:rPr lang="en-US" sz="2800" dirty="0" smtClean="0">
                <a:solidFill>
                  <a:schemeClr val="bg1"/>
                </a:solidFill>
              </a:rPr>
              <a:t>node</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1532898" y="854089"/>
            <a:ext cx="6120949" cy="5974391"/>
          </a:xfrm>
          <a:prstGeom prst="rect">
            <a:avLst/>
          </a:prstGeom>
        </p:spPr>
      </p:pic>
    </p:spTree>
    <p:extLst>
      <p:ext uri="{BB962C8B-B14F-4D97-AF65-F5344CB8AC3E}">
        <p14:creationId xmlns:p14="http://schemas.microsoft.com/office/powerpoint/2010/main" val="5183616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Host Allocation Policy</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1079500" y="1083514"/>
            <a:ext cx="6985000" cy="5080000"/>
          </a:xfrm>
          <a:prstGeom prst="rect">
            <a:avLst/>
          </a:prstGeom>
        </p:spPr>
      </p:pic>
    </p:spTree>
    <p:extLst>
      <p:ext uri="{BB962C8B-B14F-4D97-AF65-F5344CB8AC3E}">
        <p14:creationId xmlns:p14="http://schemas.microsoft.com/office/powerpoint/2010/main" val="42433244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Calculating Weighted Cost in Nova</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1397000" y="1041400"/>
            <a:ext cx="6350000" cy="4762500"/>
          </a:xfrm>
          <a:prstGeom prst="rect">
            <a:avLst/>
          </a:prstGeom>
        </p:spPr>
      </p:pic>
    </p:spTree>
    <p:extLst>
      <p:ext uri="{BB962C8B-B14F-4D97-AF65-F5344CB8AC3E}">
        <p14:creationId xmlns:p14="http://schemas.microsoft.com/office/powerpoint/2010/main" val="40733893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Nova VM allocation</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1349256" y="865734"/>
            <a:ext cx="6487641" cy="5910160"/>
          </a:xfrm>
          <a:prstGeom prst="rect">
            <a:avLst/>
          </a:prstGeom>
        </p:spPr>
      </p:pic>
    </p:spTree>
    <p:extLst>
      <p:ext uri="{BB962C8B-B14F-4D97-AF65-F5344CB8AC3E}">
        <p14:creationId xmlns:p14="http://schemas.microsoft.com/office/powerpoint/2010/main" val="427642938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Questions and Answers</a:t>
            </a:r>
            <a:endParaRPr lang="en-US" sz="2800" dirty="0">
              <a:solidFill>
                <a:schemeClr val="bg1"/>
              </a:solidFill>
            </a:endParaRPr>
          </a:p>
        </p:txBody>
      </p:sp>
    </p:spTree>
    <p:extLst>
      <p:ext uri="{BB962C8B-B14F-4D97-AF65-F5344CB8AC3E}">
        <p14:creationId xmlns:p14="http://schemas.microsoft.com/office/powerpoint/2010/main" val="40213785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Open Stack</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2406019" y="2351142"/>
            <a:ext cx="4331963" cy="2155716"/>
          </a:xfrm>
          <a:prstGeom prst="rect">
            <a:avLst/>
          </a:prstGeom>
        </p:spPr>
      </p:pic>
    </p:spTree>
    <p:extLst>
      <p:ext uri="{BB962C8B-B14F-4D97-AF65-F5344CB8AC3E}">
        <p14:creationId xmlns:p14="http://schemas.microsoft.com/office/powerpoint/2010/main" val="30889862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Open Stack Cloud features</a:t>
            </a:r>
            <a:endParaRPr lang="en-US" sz="2800" dirty="0">
              <a:solidFill>
                <a:schemeClr val="bg1"/>
              </a:solidFill>
            </a:endParaRPr>
          </a:p>
        </p:txBody>
      </p:sp>
      <p:sp>
        <p:nvSpPr>
          <p:cNvPr id="2" name="Rectangle 1"/>
          <p:cNvSpPr/>
          <p:nvPr/>
        </p:nvSpPr>
        <p:spPr>
          <a:xfrm>
            <a:off x="434748" y="1212088"/>
            <a:ext cx="7608082" cy="5078314"/>
          </a:xfrm>
          <a:prstGeom prst="rect">
            <a:avLst/>
          </a:prstGeom>
        </p:spPr>
        <p:txBody>
          <a:bodyPr wrap="square">
            <a:spAutoFit/>
          </a:bodyPr>
          <a:lstStyle/>
          <a:p>
            <a:pPr marL="342900" indent="-342900">
              <a:buFont typeface="+mj-lt"/>
              <a:buAutoNum type="arabicPeriod"/>
            </a:pPr>
            <a:r>
              <a:rPr lang="en-US" dirty="0" smtClean="0"/>
              <a:t>On</a:t>
            </a:r>
            <a:r>
              <a:rPr lang="en-US" dirty="0"/>
              <a:t>-demand self-service: Users can automatically provision needed computing capabilities, such as server time and network storage, without requiring human interaction with each service provider.</a:t>
            </a:r>
          </a:p>
          <a:p>
            <a:pPr marL="342900" indent="-342900">
              <a:buFont typeface="+mj-lt"/>
              <a:buAutoNum type="arabicPeriod"/>
            </a:pPr>
            <a:endParaRPr lang="en-US" dirty="0"/>
          </a:p>
          <a:p>
            <a:pPr marL="342900" indent="-342900">
              <a:buFont typeface="+mj-lt"/>
              <a:buAutoNum type="arabicPeriod"/>
            </a:pPr>
            <a:r>
              <a:rPr lang="en-US" dirty="0" smtClean="0"/>
              <a:t>Network </a:t>
            </a:r>
            <a:r>
              <a:rPr lang="en-US" dirty="0"/>
              <a:t>access: Any computing capabilities are available over the network. Many different devices are allowed access through standardized mechanisms.</a:t>
            </a:r>
          </a:p>
          <a:p>
            <a:pPr marL="342900" indent="-342900">
              <a:buFont typeface="+mj-lt"/>
              <a:buAutoNum type="arabicPeriod"/>
            </a:pPr>
            <a:endParaRPr lang="en-US" dirty="0"/>
          </a:p>
          <a:p>
            <a:pPr marL="342900" indent="-342900">
              <a:buFont typeface="+mj-lt"/>
              <a:buAutoNum type="arabicPeriod"/>
            </a:pPr>
            <a:r>
              <a:rPr lang="en-US" dirty="0"/>
              <a:t> </a:t>
            </a:r>
            <a:r>
              <a:rPr lang="en-US" dirty="0" smtClean="0"/>
              <a:t>Resource </a:t>
            </a:r>
            <a:r>
              <a:rPr lang="en-US" dirty="0"/>
              <a:t>pooling: Multiple users can access clouds that serve other consumers according to demand.</a:t>
            </a:r>
          </a:p>
          <a:p>
            <a:pPr marL="342900" indent="-342900">
              <a:buFont typeface="+mj-lt"/>
              <a:buAutoNum type="arabicPeriod"/>
            </a:pPr>
            <a:endParaRPr lang="en-US" dirty="0"/>
          </a:p>
          <a:p>
            <a:pPr marL="342900" indent="-342900">
              <a:buFont typeface="+mj-lt"/>
              <a:buAutoNum type="arabicPeriod"/>
            </a:pPr>
            <a:r>
              <a:rPr lang="en-US" dirty="0" smtClean="0"/>
              <a:t>Elasticity</a:t>
            </a:r>
            <a:r>
              <a:rPr lang="en-US" dirty="0"/>
              <a:t>: Provisioning is rapid and scales out or is based on need.</a:t>
            </a:r>
          </a:p>
          <a:p>
            <a:pPr marL="342900" indent="-342900">
              <a:buFont typeface="+mj-lt"/>
              <a:buAutoNum type="arabicPeriod"/>
            </a:pPr>
            <a:endParaRPr lang="en-US" dirty="0"/>
          </a:p>
          <a:p>
            <a:pPr marL="342900" indent="-342900">
              <a:buFont typeface="+mj-lt"/>
              <a:buAutoNum type="arabicPeriod"/>
            </a:pPr>
            <a:r>
              <a:rPr lang="en-US" dirty="0"/>
              <a:t> </a:t>
            </a:r>
            <a:r>
              <a:rPr lang="en-US" dirty="0" smtClean="0"/>
              <a:t>Metered </a:t>
            </a:r>
            <a:r>
              <a:rPr lang="en-US" dirty="0"/>
              <a:t>or measured service: Cloud systems can optimize and control resource use at the level that is appropriate for the service. Services include storage, processing, bandwidth, and active user accounts. Monitoring and reporting of resource usage provides transparency for both the provider and consumer of the utilized service.</a:t>
            </a:r>
          </a:p>
        </p:txBody>
      </p:sp>
    </p:spTree>
    <p:extLst>
      <p:ext uri="{BB962C8B-B14F-4D97-AF65-F5344CB8AC3E}">
        <p14:creationId xmlns:p14="http://schemas.microsoft.com/office/powerpoint/2010/main" val="30889862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Service Models</a:t>
            </a:r>
            <a:endParaRPr lang="en-US" sz="2800" dirty="0">
              <a:solidFill>
                <a:schemeClr val="bg1"/>
              </a:solidFill>
            </a:endParaRPr>
          </a:p>
        </p:txBody>
      </p:sp>
      <p:sp>
        <p:nvSpPr>
          <p:cNvPr id="3" name="Rectangle 2"/>
          <p:cNvSpPr/>
          <p:nvPr/>
        </p:nvSpPr>
        <p:spPr>
          <a:xfrm>
            <a:off x="263137" y="1075540"/>
            <a:ext cx="8717833" cy="3970318"/>
          </a:xfrm>
          <a:prstGeom prst="rect">
            <a:avLst/>
          </a:prstGeom>
        </p:spPr>
        <p:txBody>
          <a:bodyPr wrap="square">
            <a:spAutoFit/>
          </a:bodyPr>
          <a:lstStyle/>
          <a:p>
            <a:r>
              <a:rPr lang="en-US" dirty="0"/>
              <a:t>Cloud computing offers different service models depending on the capabilities a consumer may require.</a:t>
            </a:r>
          </a:p>
          <a:p>
            <a:endParaRPr lang="en-US" dirty="0"/>
          </a:p>
          <a:p>
            <a:r>
              <a:rPr lang="en-US" b="1" dirty="0" err="1" smtClean="0"/>
              <a:t>SaaS</a:t>
            </a:r>
            <a:r>
              <a:rPr lang="en-US" b="1" dirty="0"/>
              <a:t>: Software as a Service</a:t>
            </a:r>
            <a:r>
              <a:rPr lang="en-US" dirty="0"/>
              <a:t>. Provides the consumer the ability to use the software in a cloud environment, such as web-based email for example.</a:t>
            </a:r>
          </a:p>
          <a:p>
            <a:endParaRPr lang="en-US" dirty="0"/>
          </a:p>
          <a:p>
            <a:r>
              <a:rPr lang="en-US" b="1" dirty="0" err="1" smtClean="0"/>
              <a:t>PaaS</a:t>
            </a:r>
            <a:r>
              <a:rPr lang="en-US" b="1" dirty="0"/>
              <a:t>: Platform as a Service.</a:t>
            </a:r>
            <a:r>
              <a:rPr lang="en-US" dirty="0"/>
              <a:t> Provides the consumer the ability to deploy applications through a programming language or tools supported by the cloud platform provider. An example of platform as a service is an Eclipse/Java programming platform provided with no downloads required.</a:t>
            </a:r>
          </a:p>
          <a:p>
            <a:endParaRPr lang="en-US" dirty="0"/>
          </a:p>
          <a:p>
            <a:r>
              <a:rPr lang="en-US" dirty="0"/>
              <a:t> </a:t>
            </a:r>
            <a:r>
              <a:rPr lang="en-US" b="1" dirty="0" err="1" smtClean="0"/>
              <a:t>IaaS</a:t>
            </a:r>
            <a:r>
              <a:rPr lang="en-US" b="1" dirty="0"/>
              <a:t>: Infrastructure as a Service. </a:t>
            </a:r>
            <a:r>
              <a:rPr lang="en-US" dirty="0"/>
              <a:t>Provides infrastructure such as computer instances, network connections, and storage so that people can run any software or operating system.</a:t>
            </a:r>
          </a:p>
          <a:p>
            <a:endParaRPr lang="en-US" dirty="0"/>
          </a:p>
        </p:txBody>
      </p:sp>
    </p:spTree>
    <p:extLst>
      <p:ext uri="{BB962C8B-B14F-4D97-AF65-F5344CB8AC3E}">
        <p14:creationId xmlns:p14="http://schemas.microsoft.com/office/powerpoint/2010/main" val="30889862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Conceptual Architecture</a:t>
            </a:r>
            <a:endParaRPr lang="en-US" sz="2800" dirty="0">
              <a:solidFill>
                <a:schemeClr val="bg1"/>
              </a:solidFill>
            </a:endParaRPr>
          </a:p>
        </p:txBody>
      </p:sp>
      <p:pic>
        <p:nvPicPr>
          <p:cNvPr id="2" name="Picture 1"/>
          <p:cNvPicPr>
            <a:picLocks noChangeAspect="1"/>
          </p:cNvPicPr>
          <p:nvPr/>
        </p:nvPicPr>
        <p:blipFill>
          <a:blip r:embed="rId3"/>
          <a:stretch>
            <a:fillRect/>
          </a:stretch>
        </p:blipFill>
        <p:spPr>
          <a:xfrm>
            <a:off x="183051" y="1147370"/>
            <a:ext cx="8446473" cy="5202895"/>
          </a:xfrm>
          <a:prstGeom prst="rect">
            <a:avLst/>
          </a:prstGeom>
        </p:spPr>
      </p:pic>
    </p:spTree>
    <p:extLst>
      <p:ext uri="{BB962C8B-B14F-4D97-AF65-F5344CB8AC3E}">
        <p14:creationId xmlns:p14="http://schemas.microsoft.com/office/powerpoint/2010/main" val="13456432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Open Stack Logical Architecture</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137289" y="919790"/>
            <a:ext cx="8924949" cy="5464801"/>
          </a:xfrm>
          <a:prstGeom prst="rect">
            <a:avLst/>
          </a:prstGeom>
        </p:spPr>
      </p:pic>
    </p:spTree>
    <p:extLst>
      <p:ext uri="{BB962C8B-B14F-4D97-AF65-F5344CB8AC3E}">
        <p14:creationId xmlns:p14="http://schemas.microsoft.com/office/powerpoint/2010/main" val="19003769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Dashboard</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0" y="1103099"/>
            <a:ext cx="9144000" cy="6063831"/>
          </a:xfrm>
          <a:prstGeom prst="rect">
            <a:avLst/>
          </a:prstGeom>
        </p:spPr>
      </p:pic>
    </p:spTree>
    <p:extLst>
      <p:ext uri="{BB962C8B-B14F-4D97-AF65-F5344CB8AC3E}">
        <p14:creationId xmlns:p14="http://schemas.microsoft.com/office/powerpoint/2010/main" val="38555282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VM Provisioning: Stage I – Initial State</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596348" y="2519018"/>
            <a:ext cx="7951304" cy="1819965"/>
          </a:xfrm>
          <a:prstGeom prst="rect">
            <a:avLst/>
          </a:prstGeom>
        </p:spPr>
      </p:pic>
    </p:spTree>
    <p:extLst>
      <p:ext uri="{BB962C8B-B14F-4D97-AF65-F5344CB8AC3E}">
        <p14:creationId xmlns:p14="http://schemas.microsoft.com/office/powerpoint/2010/main" val="8505694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VM Provisioning: Stage II – VM launched</a:t>
            </a:r>
            <a:endParaRPr lang="en-US" sz="2800" dirty="0">
              <a:solidFill>
                <a:schemeClr val="bg1"/>
              </a:solidFill>
            </a:endParaRPr>
          </a:p>
        </p:txBody>
      </p:sp>
      <p:pic>
        <p:nvPicPr>
          <p:cNvPr id="3" name="Picture 2"/>
          <p:cNvPicPr>
            <a:picLocks noChangeAspect="1"/>
          </p:cNvPicPr>
          <p:nvPr/>
        </p:nvPicPr>
        <p:blipFill>
          <a:blip r:embed="rId2"/>
          <a:stretch>
            <a:fillRect/>
          </a:stretch>
        </p:blipFill>
        <p:spPr>
          <a:xfrm>
            <a:off x="670713" y="1266377"/>
            <a:ext cx="7802575" cy="4325247"/>
          </a:xfrm>
          <a:prstGeom prst="rect">
            <a:avLst/>
          </a:prstGeom>
        </p:spPr>
      </p:pic>
    </p:spTree>
    <p:extLst>
      <p:ext uri="{BB962C8B-B14F-4D97-AF65-F5344CB8AC3E}">
        <p14:creationId xmlns:p14="http://schemas.microsoft.com/office/powerpoint/2010/main" val="28971637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3843</TotalTime>
  <Words>2510</Words>
  <Application>Microsoft Macintosh PowerPoint</Application>
  <PresentationFormat>On-screen Show (4:3)</PresentationFormat>
  <Paragraphs>102</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Cloud Computing: Open Stack Part I</vt:lpstr>
      <vt:lpstr>Open Stack</vt:lpstr>
      <vt:lpstr>Open Stack Cloud features</vt:lpstr>
      <vt:lpstr>Service Models</vt:lpstr>
      <vt:lpstr>Conceptual Architecture</vt:lpstr>
      <vt:lpstr>Open Stack Logical Architecture</vt:lpstr>
      <vt:lpstr>Dashboard</vt:lpstr>
      <vt:lpstr>VM Provisioning: Stage I – Initial State</vt:lpstr>
      <vt:lpstr>VM Provisioning: Stage II – VM launched</vt:lpstr>
      <vt:lpstr>VM Provisioning: Stage III – Storage</vt:lpstr>
      <vt:lpstr>Keystone Service</vt:lpstr>
      <vt:lpstr>Messaging in OpenStack</vt:lpstr>
      <vt:lpstr>Messaging in Openstack Part II</vt:lpstr>
      <vt:lpstr>Allocating VM to a hypervisor node</vt:lpstr>
      <vt:lpstr>Host Allocation Policy</vt:lpstr>
      <vt:lpstr>Calculating Weighted Cost in Nova</vt:lpstr>
      <vt:lpstr>Nova VM allocation</vt:lpstr>
      <vt:lpstr>Questions and Answers</vt:lpstr>
    </vt:vector>
  </TitlesOfParts>
  <Company>Boise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Vijay Dialani</dc:creator>
  <cp:lastModifiedBy>Vijay Dialani</cp:lastModifiedBy>
  <cp:revision>158</cp:revision>
  <dcterms:created xsi:type="dcterms:W3CDTF">2014-08-22T23:05:29Z</dcterms:created>
  <dcterms:modified xsi:type="dcterms:W3CDTF">2014-10-23T03:49:05Z</dcterms:modified>
</cp:coreProperties>
</file>