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78" r:id="rId3"/>
    <p:sldId id="279" r:id="rId4"/>
    <p:sldId id="280" r:id="rId5"/>
    <p:sldId id="281" r:id="rId6"/>
    <p:sldId id="337" r:id="rId7"/>
    <p:sldId id="282" r:id="rId8"/>
    <p:sldId id="339" r:id="rId9"/>
    <p:sldId id="283" r:id="rId10"/>
    <p:sldId id="338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3" r:id="rId40"/>
    <p:sldId id="314" r:id="rId41"/>
    <p:sldId id="315" r:id="rId42"/>
    <p:sldId id="318" r:id="rId43"/>
    <p:sldId id="319" r:id="rId44"/>
    <p:sldId id="320" r:id="rId45"/>
    <p:sldId id="321" r:id="rId46"/>
    <p:sldId id="322" r:id="rId47"/>
    <p:sldId id="323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7" autoAdjust="0"/>
  </p:normalViewPr>
  <p:slideViewPr>
    <p:cSldViewPr snapToGrid="0" snapToObjects="1">
      <p:cViewPr varScale="1">
        <p:scale>
          <a:sx n="86" d="100"/>
          <a:sy n="86" d="100"/>
        </p:scale>
        <p:origin x="135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A518-AF57-F940-9409-736D7B325AF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059E1-1905-F245-AA2D-30CC5B0C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Total function: applicable to all members</a:t>
            </a:r>
            <a:r>
              <a:rPr lang="en-US" baseline="0" dirty="0" smtClean="0"/>
              <a:t> of the domain</a:t>
            </a:r>
            <a:endParaRPr lang="en-US" dirty="0" smtClean="0"/>
          </a:p>
          <a:p>
            <a:r>
              <a:rPr lang="en-US" dirty="0" smtClean="0"/>
              <a:t>Partial function: not</a:t>
            </a:r>
            <a:r>
              <a:rPr lang="en-US" baseline="0" dirty="0" smtClean="0"/>
              <a:t> applicable to all members of the domain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440439-94A3-4D2F-AD6E-1E4D444F3E16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implementation classes and design classes belong to the </a:t>
            </a:r>
            <a:r>
              <a:rPr lang="en-US" altLang="en-US" i="1" smtClean="0"/>
              <a:t>solution </a:t>
            </a:r>
            <a:r>
              <a:rPr lang="en-US" altLang="en-US" smtClean="0"/>
              <a:t>space</a:t>
            </a:r>
          </a:p>
          <a:p>
            <a:r>
              <a:rPr lang="en-US" altLang="en-US" smtClean="0"/>
              <a:t>analysis classes belong to the problem space.</a:t>
            </a:r>
          </a:p>
          <a:p>
            <a:r>
              <a:rPr lang="en-US" altLang="en-US" smtClean="0"/>
              <a:t>Analysis classes and design classes describe high-level concepts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531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B1995B-1A0F-492E-847E-99A4E73A4865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CRC (</a:t>
            </a:r>
            <a:r>
              <a:rPr lang="en-US" altLang="en-US" i="1" dirty="0" smtClean="0"/>
              <a:t>Class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Responsibility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Collaboration</a:t>
            </a:r>
            <a:r>
              <a:rPr lang="en-US" altLang="en-US" dirty="0" smtClean="0"/>
              <a:t>): designers discuss potential classes in terms of their responsibilities and how they communicate.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806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Compare to </a:t>
            </a:r>
            <a:r>
              <a:rPr lang="en-US" altLang="en-US" dirty="0" err="1" smtClean="0"/>
              <a:t>BankAccount</a:t>
            </a:r>
            <a:endParaRPr lang="en-US" altLang="en-US" dirty="0" smtClean="0"/>
          </a:p>
          <a:p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accountNo</a:t>
            </a:r>
            <a:r>
              <a:rPr lang="en-US" altLang="en-US" dirty="0" smtClean="0"/>
              <a:t> = 0;</a:t>
            </a:r>
          </a:p>
          <a:p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getBankAccountNo</a:t>
            </a:r>
            <a:r>
              <a:rPr lang="en-US" altLang="en-US" dirty="0" smtClean="0"/>
              <a:t>(){</a:t>
            </a:r>
          </a:p>
          <a:p>
            <a:r>
              <a:rPr lang="en-US" altLang="en-US" dirty="0" smtClean="0"/>
              <a:t>}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133F3D5-D78A-4BCB-9BC4-901753283DA1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96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BE4314-02E9-40C5-8B52-FC576810D005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Commands include</a:t>
            </a:r>
          </a:p>
          <a:p>
            <a:r>
              <a:rPr lang="en-US" altLang="en-US" i="1" dirty="0" smtClean="0"/>
              <a:t>     start </a:t>
            </a:r>
            <a:r>
              <a:rPr lang="en-US" altLang="en-US" dirty="0" smtClean="0"/>
              <a:t>(move the cursor to the first element)</a:t>
            </a:r>
          </a:p>
          <a:p>
            <a:r>
              <a:rPr lang="en-US" altLang="en-US" i="1" dirty="0" smtClean="0"/>
              <a:t>     forth </a:t>
            </a:r>
            <a:r>
              <a:rPr lang="en-US" altLang="en-US" dirty="0" smtClean="0"/>
              <a:t>(advance the cursor one position), </a:t>
            </a:r>
          </a:p>
          <a:p>
            <a:r>
              <a:rPr lang="en-US" altLang="en-US" i="1" dirty="0" smtClean="0"/>
              <a:t>     Search </a:t>
            </a:r>
            <a:r>
              <a:rPr lang="en-US" altLang="en-US" dirty="0" smtClean="0"/>
              <a:t>(move the cursor to the next occurrence of the element entered into the top-left slot);</a:t>
            </a:r>
          </a:p>
          <a:p>
            <a:r>
              <a:rPr lang="en-US" altLang="en-US" dirty="0" smtClean="0"/>
              <a:t>queries include </a:t>
            </a:r>
          </a:p>
          <a:p>
            <a:r>
              <a:rPr lang="en-US" altLang="en-US" i="1" dirty="0" smtClean="0"/>
              <a:t>     item </a:t>
            </a:r>
            <a:r>
              <a:rPr lang="en-US" altLang="en-US" dirty="0" smtClean="0"/>
              <a:t>(show in the display panel the value of the element at cursor position)</a:t>
            </a:r>
          </a:p>
          <a:p>
            <a:r>
              <a:rPr lang="en-US" altLang="en-US" i="1" dirty="0" smtClean="0"/>
              <a:t>     index </a:t>
            </a:r>
            <a:r>
              <a:rPr lang="en-US" altLang="en-US" dirty="0" smtClean="0"/>
              <a:t>(show the current cursor position). </a:t>
            </a:r>
          </a:p>
          <a:p>
            <a:r>
              <a:rPr lang="en-US" altLang="en-US" dirty="0" smtClean="0"/>
              <a:t>Note the difference between a notion such as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cursor</a:t>
            </a:r>
            <a:r>
              <a:rPr lang="ja-JP" altLang="en-US" dirty="0" smtClean="0"/>
              <a:t>”</a:t>
            </a:r>
            <a:r>
              <a:rPr lang="en-US" altLang="ja-JP" dirty="0" smtClean="0"/>
              <a:t>, relative to the internal state and hence not directly visible, and </a:t>
            </a:r>
            <a:r>
              <a:rPr lang="en-US" altLang="ja-JP" i="1" dirty="0" smtClean="0"/>
              <a:t>item </a:t>
            </a:r>
            <a:r>
              <a:rPr lang="en-US" altLang="ja-JP" dirty="0" smtClean="0"/>
              <a:t>or </a:t>
            </a:r>
            <a:r>
              <a:rPr lang="en-US" altLang="ja-JP" i="1" dirty="0" smtClean="0"/>
              <a:t>index </a:t>
            </a:r>
            <a:r>
              <a:rPr lang="en-US" altLang="ja-JP" dirty="0" smtClean="0"/>
              <a:t>which provide more abstract, officially exported information about the state.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273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60E9047-5D69-47DF-B46F-9E83A9B49113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the target of the call, an implicit argument (</a:t>
            </a:r>
            <a:r>
              <a:rPr lang="en-US" altLang="en-US" i="1" dirty="0" err="1" smtClean="0"/>
              <a:t>myDocument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in the example) is, as all targets should be, an operand: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876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8001000" cy="49879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15302-B819-45AA-951B-8E6E09A0E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44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1/26/2015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0.xml"/><Relationship Id="rId7" Type="http://schemas.openxmlformats.org/officeDocument/2006/relationships/slide" Target="slide49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37.xml"/><Relationship Id="rId4" Type="http://schemas.openxmlformats.org/officeDocument/2006/relationships/slide" Target="slide35.xml"/><Relationship Id="rId9" Type="http://schemas.openxmlformats.org/officeDocument/2006/relationships/slide" Target="slide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246" y="359897"/>
            <a:ext cx="7928694" cy="199268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CS 573 </a:t>
            </a:r>
            <a:r>
              <a:rPr lang="en-US" sz="4400" dirty="0" smtClean="0"/>
              <a:t>Advanced </a:t>
            </a:r>
            <a:r>
              <a:rPr lang="en-US" sz="4400" dirty="0"/>
              <a:t>Software </a:t>
            </a:r>
            <a:r>
              <a:rPr lang="en-US" sz="4400" dirty="0" smtClean="0"/>
              <a:t>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273" y="4336134"/>
            <a:ext cx="7406640" cy="13261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Class Design</a:t>
            </a:r>
          </a:p>
        </p:txBody>
      </p:sp>
    </p:spTree>
    <p:extLst>
      <p:ext uri="{BB962C8B-B14F-4D97-AF65-F5344CB8AC3E}">
        <p14:creationId xmlns:p14="http://schemas.microsoft.com/office/powerpoint/2010/main" val="2342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Stack Class in Java 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1368425" y="1450975"/>
            <a:ext cx="7499350" cy="4800600"/>
          </a:xfrm>
        </p:spPr>
        <p:txBody>
          <a:bodyPr/>
          <a:lstStyle/>
          <a:p>
            <a:r>
              <a:rPr lang="en-US" altLang="en-US" sz="2800" dirty="0" smtClean="0"/>
              <a:t>public class Stack&lt;E&gt; extends Vector&lt;E&gt;</a:t>
            </a:r>
          </a:p>
          <a:p>
            <a:pPr lvl="1"/>
            <a:r>
              <a:rPr lang="en-US" altLang="en-US" sz="2400" dirty="0" smtClean="0"/>
              <a:t>Stack is a generic class, E is type parameter</a:t>
            </a:r>
          </a:p>
          <a:p>
            <a:r>
              <a:rPr lang="en-US" altLang="en-US" sz="2800" dirty="0" smtClean="0"/>
              <a:t>Constructor</a:t>
            </a:r>
          </a:p>
          <a:p>
            <a:pPr lvl="1"/>
            <a:r>
              <a:rPr lang="en-US" altLang="en-US" sz="2400" dirty="0" smtClean="0"/>
              <a:t>Stack()</a:t>
            </a:r>
          </a:p>
          <a:p>
            <a:r>
              <a:rPr lang="en-US" altLang="en-US" sz="2800" dirty="0" smtClean="0"/>
              <a:t>Methods</a:t>
            </a:r>
          </a:p>
          <a:p>
            <a:pPr lvl="1"/>
            <a:r>
              <a:rPr lang="en-US" altLang="en-US" sz="2400" dirty="0" smtClean="0"/>
              <a:t>public E push(E item)</a:t>
            </a:r>
          </a:p>
          <a:p>
            <a:pPr lvl="1"/>
            <a:r>
              <a:rPr lang="en-US" altLang="en-US" sz="2400" dirty="0" smtClean="0"/>
              <a:t>public E pop()</a:t>
            </a:r>
          </a:p>
          <a:p>
            <a:pPr lvl="1"/>
            <a:r>
              <a:rPr lang="en-US" altLang="en-US" sz="2400" dirty="0" smtClean="0"/>
              <a:t>public E peek()</a:t>
            </a:r>
          </a:p>
          <a:p>
            <a:pPr lvl="1"/>
            <a:r>
              <a:rPr lang="en-US" altLang="en-US" sz="2400" dirty="0" smtClean="0"/>
              <a:t>public </a:t>
            </a:r>
            <a:r>
              <a:rPr lang="en-US" altLang="en-US" sz="2400" dirty="0" err="1" smtClean="0"/>
              <a:t>boolean</a:t>
            </a:r>
            <a:r>
              <a:rPr lang="en-US" altLang="en-US" sz="2400" dirty="0" smtClean="0"/>
              <a:t> empty()</a:t>
            </a:r>
          </a:p>
          <a:p>
            <a:pPr lvl="1"/>
            <a:r>
              <a:rPr lang="en-US" altLang="en-US" sz="2400" dirty="0" smtClean="0"/>
              <a:t>public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search(Object o)</a:t>
            </a: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8EE2E-E043-4659-869F-A6E50B384516}" type="slidenum">
              <a:rPr lang="en-US" altLang="en-US" sz="1200">
                <a:solidFill>
                  <a:srgbClr val="B5A788"/>
                </a:solidFill>
              </a:rPr>
              <a:pPr/>
              <a:t>10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ADT &amp; Information Hiding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43F58B-57E8-4696-8C86-30D48A86F9C5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11268" name="Picture 4" descr="untitled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2063" y="1600200"/>
            <a:ext cx="7077075" cy="44958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19B62C-564E-48E1-9C67-03C400AAC72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Outline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hlinkClick r:id="rId2" action="ppaction://hlinksldjump"/>
              </a:rPr>
              <a:t>Finding Classes from Requirements Document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3" action="ppaction://hlinksldjump"/>
              </a:rPr>
              <a:t>Danger Signals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4" action="ppaction://hlinksldjump"/>
              </a:rPr>
              <a:t>Heuristics for Finding Classes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5" action="ppaction://hlinksldjump"/>
              </a:rPr>
              <a:t>Obtaining Classes: Summary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6" action="ppaction://hlinksldjump"/>
              </a:rPr>
              <a:t>Side Effects in Functions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7" action="ppaction://hlinksldjump"/>
              </a:rPr>
              <a:t>Good Class Interfaces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8" action="ppaction://hlinksldjump"/>
              </a:rPr>
              <a:t>How Many Arguments for a Function/Method?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hlinkClick r:id="rId9" action="ppaction://hlinksldjump"/>
              </a:rPr>
              <a:t>Class Size: The Shopping List Approach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310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93A4CA-BD6D-40FC-A810-98282F1CF20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63979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Finding Classes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305017"/>
            <a:ext cx="7498080" cy="494338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Central decision in object-oriented software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It takes </a:t>
            </a:r>
            <a:r>
              <a:rPr lang="en-US" altLang="en-US" i="1" dirty="0" smtClean="0">
                <a:solidFill>
                  <a:srgbClr val="990099"/>
                </a:solidFill>
              </a:rPr>
              <a:t>talent</a:t>
            </a:r>
            <a:r>
              <a:rPr lang="en-US" altLang="en-US" dirty="0" smtClean="0"/>
              <a:t> and </a:t>
            </a:r>
            <a:r>
              <a:rPr lang="en-US" altLang="en-US" i="1" dirty="0" smtClean="0">
                <a:solidFill>
                  <a:srgbClr val="990099"/>
                </a:solidFill>
              </a:rPr>
              <a:t>experience</a:t>
            </a:r>
            <a:r>
              <a:rPr lang="en-US" altLang="en-US" dirty="0" smtClean="0"/>
              <a:t>, not to mention </a:t>
            </a:r>
            <a:r>
              <a:rPr lang="en-US" altLang="en-US" i="1" dirty="0" smtClean="0">
                <a:solidFill>
                  <a:srgbClr val="990099"/>
                </a:solidFill>
              </a:rPr>
              <a:t>luck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You should not expect too much – expecting infallible recipes for finding classes is unrealistic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Motivation of a methodological discussion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Indicate some good ideas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Draw your attention to some illuminating precedents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Alert you to some known pitfalls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Selection technique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What to consider; What to reject</a:t>
            </a:r>
          </a:p>
        </p:txBody>
      </p:sp>
    </p:spTree>
    <p:extLst>
      <p:ext uri="{BB962C8B-B14F-4D97-AF65-F5344CB8AC3E}">
        <p14:creationId xmlns:p14="http://schemas.microsoft.com/office/powerpoint/2010/main" val="7113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A8433-D00C-4E04-848E-964F095B61B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59226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Finding Classes from Requirements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The elevator will close its door before it moves to another floor.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Function-oriented design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Concentrate on the verbs – actions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Move, close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Object-oriented design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Underline the nouns – objects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Elevator, Door, Floor</a:t>
            </a:r>
            <a:r>
              <a:rPr lang="en-US" altLang="en-US" i="1" dirty="0" smtClean="0">
                <a:solidFill>
                  <a:srgbClr val="003399"/>
                </a:solidFill>
              </a:rPr>
              <a:t> </a:t>
            </a:r>
            <a:r>
              <a:rPr lang="en-US" altLang="en-US" dirty="0" smtClean="0"/>
              <a:t>–</a:t>
            </a:r>
            <a:r>
              <a:rPr lang="en-US" altLang="en-US" i="1" dirty="0" smtClean="0">
                <a:solidFill>
                  <a:srgbClr val="003399"/>
                </a:solidFill>
              </a:rPr>
              <a:t> </a:t>
            </a:r>
            <a:r>
              <a:rPr lang="en-US" altLang="en-US" i="1" dirty="0" smtClean="0"/>
              <a:t>voila</a:t>
            </a:r>
            <a:endParaRPr lang="en-US" altLang="en-US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accent2"/>
                </a:solidFill>
              </a:rPr>
              <a:t>Danger!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Requirements in a natural language are open to nuance, personal variation and ambiguity</a:t>
            </a:r>
          </a:p>
          <a:p>
            <a:pPr eaLnBrk="1" hangingPunct="1">
              <a:lnSpc>
                <a:spcPct val="120000"/>
              </a:lnSpc>
            </a:pPr>
            <a:endParaRPr lang="en-US" altLang="en-US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5BC557-EC3A-4B83-9F30-2D88E905A6C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79328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Avoiding Useless Classes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nouns method covers </a:t>
            </a:r>
            <a:r>
              <a:rPr lang="en-US" altLang="en-US" i="1" dirty="0" smtClean="0"/>
              <a:t>some</a:t>
            </a:r>
            <a:r>
              <a:rPr lang="en-US" altLang="en-US" dirty="0" smtClean="0"/>
              <a:t> classes of the final design.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method includes many </a:t>
            </a:r>
            <a:r>
              <a:rPr lang="en-US" altLang="ja-JP" dirty="0" smtClean="0"/>
              <a:t>“false alarms” also c</a:t>
            </a:r>
            <a:r>
              <a:rPr lang="en-US" altLang="en-US" dirty="0" smtClean="0"/>
              <a:t>oncepts should not yield classes</a:t>
            </a:r>
          </a:p>
          <a:p>
            <a:pPr eaLnBrk="1" hangingPunct="1"/>
            <a:endParaRPr lang="en-US" altLang="en-US" i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i="1" dirty="0" smtClean="0">
                <a:solidFill>
                  <a:srgbClr val="FF0000"/>
                </a:solidFill>
              </a:rPr>
              <a:t>Do we need class Door?</a:t>
            </a:r>
          </a:p>
        </p:txBody>
      </p:sp>
    </p:spTree>
    <p:extLst>
      <p:ext uri="{BB962C8B-B14F-4D97-AF65-F5344CB8AC3E}">
        <p14:creationId xmlns:p14="http://schemas.microsoft.com/office/powerpoint/2010/main" val="410789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19F51C-BB88-4068-A4F7-058E3F02882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i="1" smtClean="0">
                <a:solidFill>
                  <a:srgbClr val="FF0000"/>
                </a:solidFill>
              </a:rPr>
              <a:t>Do We Need Class Door? No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3399"/>
                </a:solidFill>
              </a:rPr>
              <a:t>The only relevant property: opened/closed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3399"/>
                </a:solidFill>
              </a:rPr>
              <a:t>It suffices to have methods in Elevator</a:t>
            </a:r>
            <a:r>
              <a:rPr lang="en-US" altLang="en-US" i="1" smtClean="0">
                <a:solidFill>
                  <a:srgbClr val="003399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smtClean="0">
              <a:solidFill>
                <a:srgbClr val="003399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000099"/>
                </a:solidFill>
              </a:rPr>
              <a:t>boolean: door_open</a:t>
            </a:r>
            <a:r>
              <a:rPr lang="en-US" altLang="en-US" smtClean="0">
                <a:solidFill>
                  <a:srgbClr val="000099"/>
                </a:solidFill>
              </a:rPr>
              <a:t>;</a:t>
            </a:r>
            <a:endParaRPr lang="en-US" altLang="en-US" i="1" smtClean="0">
              <a:solidFill>
                <a:srgbClr val="000099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000099"/>
                </a:solidFill>
              </a:rPr>
              <a:t>void closeDoor (){</a:t>
            </a:r>
            <a:endParaRPr lang="en-US" altLang="en-US" b="1" smtClean="0">
              <a:solidFill>
                <a:srgbClr val="000099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000099"/>
                </a:solidFill>
              </a:rPr>
              <a:t>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000099"/>
                </a:solidFill>
              </a:rPr>
              <a:t>// postcond: not </a:t>
            </a:r>
            <a:r>
              <a:rPr lang="en-US" altLang="en-US" sz="2400" i="1" smtClean="0">
                <a:solidFill>
                  <a:srgbClr val="000099"/>
                </a:solidFill>
              </a:rPr>
              <a:t>door_open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000099"/>
                </a:solidFill>
              </a:rPr>
              <a:t>}</a:t>
            </a:r>
            <a:endParaRPr lang="en-US" altLang="en-US" smtClean="0">
              <a:solidFill>
                <a:srgbClr val="000099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000099"/>
                </a:solidFill>
              </a:rPr>
              <a:t>void open_door(){</a:t>
            </a:r>
            <a:endParaRPr lang="en-US" altLang="en-US" b="1" smtClean="0">
              <a:solidFill>
                <a:srgbClr val="000099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</a:rPr>
              <a:t> 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rgbClr val="000099"/>
                </a:solidFill>
              </a:rPr>
              <a:t>// postcondition: </a:t>
            </a:r>
            <a:r>
              <a:rPr lang="en-US" altLang="en-US" sz="2400" i="1" smtClean="0">
                <a:solidFill>
                  <a:srgbClr val="000099"/>
                </a:solidFill>
              </a:rPr>
              <a:t>door_open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solidFill>
                  <a:srgbClr val="000099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3549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4BF58D-EB1C-4FED-89D5-6C5093C76BD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03614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i="1" dirty="0" smtClean="0">
                <a:solidFill>
                  <a:srgbClr val="FF0000"/>
                </a:solidFill>
              </a:rPr>
              <a:t>Do We Need Class Door? Maybe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003399"/>
                </a:solidFill>
              </a:rPr>
              <a:t>The notion of door may be important enough to justify a separate class.</a:t>
            </a:r>
          </a:p>
          <a:p>
            <a:pPr eaLnBrk="1" hangingPunct="1"/>
            <a:endParaRPr lang="en-US" altLang="en-US" sz="2800" dirty="0" smtClean="0">
              <a:solidFill>
                <a:srgbClr val="003399"/>
              </a:solidFill>
            </a:endParaRPr>
          </a:p>
          <a:p>
            <a:pPr eaLnBrk="1" hangingPunct="1"/>
            <a:r>
              <a:rPr lang="en-US" altLang="en-US" sz="2800" dirty="0" smtClean="0"/>
              <a:t>Theory of ADTs – helps ask customers the right questions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Is </a:t>
            </a:r>
            <a:r>
              <a:rPr lang="en-US" altLang="ja-JP" sz="2400" dirty="0" smtClean="0">
                <a:solidFill>
                  <a:srgbClr val="003399"/>
                </a:solidFill>
              </a:rPr>
              <a:t>“door” a separate data type with its own clearly identified operations? or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Are all the operations on doors already covered by operations on other data types such as Elevator?</a:t>
            </a:r>
          </a:p>
          <a:p>
            <a:pPr eaLnBrk="1" hangingPunct="1"/>
            <a:endParaRPr lang="en-US" altLang="en-US" sz="2800" dirty="0" smtClean="0">
              <a:solidFill>
                <a:srgbClr val="003399"/>
              </a:solidFill>
            </a:endParaRPr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282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888A85-8C69-46B6-AD88-3C3F82CF966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i="1" smtClean="0">
                <a:solidFill>
                  <a:srgbClr val="FF0000"/>
                </a:solidFill>
              </a:rPr>
              <a:t>Do We Need Class Floor?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3399"/>
                </a:solidFill>
              </a:rPr>
              <a:t>Floors are definitely an important data abstraction for an elevator system.</a:t>
            </a:r>
          </a:p>
          <a:p>
            <a:pPr lvl="1" eaLnBrk="1" hangingPunct="1"/>
            <a:r>
              <a:rPr lang="en-US" altLang="en-US" sz="2800" i="1" smtClean="0">
                <a:solidFill>
                  <a:srgbClr val="FF0000"/>
                </a:solidFill>
              </a:rPr>
              <a:t>What properties?</a:t>
            </a:r>
          </a:p>
          <a:p>
            <a:pPr eaLnBrk="1" hangingPunct="1"/>
            <a:endParaRPr lang="en-US" altLang="en-US" sz="3200" i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9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CCE0F-597C-4F42-8AE9-04D40BADB66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21370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Is a New Class Necessary?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i="1" dirty="0" smtClean="0"/>
              <a:t>Unnecessary</a:t>
            </a:r>
            <a:r>
              <a:rPr lang="en-US" altLang="en-US" sz="2800" dirty="0" smtClean="0"/>
              <a:t> - </a:t>
            </a:r>
            <a:r>
              <a:rPr lang="en-US" altLang="en-US" sz="2800" dirty="0" smtClean="0">
                <a:solidFill>
                  <a:srgbClr val="003399"/>
                </a:solidFill>
              </a:rPr>
              <a:t>floor properties may be entirely covered by those of integers.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Floor number, distance between two floors</a:t>
            </a:r>
          </a:p>
          <a:p>
            <a:pPr lvl="1" eaLnBrk="1" hangingPunct="1"/>
            <a:endParaRPr lang="en-US" altLang="en-US" sz="2400" dirty="0" smtClean="0">
              <a:solidFill>
                <a:srgbClr val="003399"/>
              </a:solidFill>
            </a:endParaRPr>
          </a:p>
          <a:p>
            <a:pPr eaLnBrk="1" hangingPunct="1"/>
            <a:r>
              <a:rPr lang="en-US" altLang="en-US" sz="2800" i="1" dirty="0" smtClean="0"/>
              <a:t>Appropriate</a:t>
            </a:r>
            <a:r>
              <a:rPr lang="en-US" altLang="en-US" sz="2800" dirty="0" smtClean="0"/>
              <a:t> - </a:t>
            </a:r>
            <a:r>
              <a:rPr lang="en-US" altLang="en-US" sz="2800" dirty="0" smtClean="0">
                <a:solidFill>
                  <a:srgbClr val="003399"/>
                </a:solidFill>
              </a:rPr>
              <a:t>significant </a:t>
            </a:r>
            <a:r>
              <a:rPr lang="en-US" altLang="en-US" sz="2800" i="1" dirty="0" smtClean="0">
                <a:solidFill>
                  <a:srgbClr val="003399"/>
                </a:solidFill>
              </a:rPr>
              <a:t>operations </a:t>
            </a:r>
            <a:r>
              <a:rPr lang="en-US" altLang="en-US" sz="2800" dirty="0" smtClean="0">
                <a:solidFill>
                  <a:srgbClr val="003399"/>
                </a:solidFill>
              </a:rPr>
              <a:t>not covered by those of integers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Some floors may have special access rights defining who can visit them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Need access rights and associated procedures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More properties: subtract/compare two floors, but not to add or multiply them.</a:t>
            </a:r>
          </a:p>
        </p:txBody>
      </p:sp>
    </p:spTree>
    <p:extLst>
      <p:ext uri="{BB962C8B-B14F-4D97-AF65-F5344CB8AC3E}">
        <p14:creationId xmlns:p14="http://schemas.microsoft.com/office/powerpoint/2010/main" val="15041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B6A976-5C2E-49B7-88AF-4BA1BFC81ED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Textbooks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Bertrand Meyer. </a:t>
            </a:r>
            <a:r>
              <a:rPr lang="en-US" altLang="en-US" sz="2800" i="1" u="sng" dirty="0" smtClean="0">
                <a:solidFill>
                  <a:srgbClr val="0000FF"/>
                </a:solidFill>
              </a:rPr>
              <a:t>Object-Oriented Software Construction</a:t>
            </a:r>
            <a:r>
              <a:rPr lang="en-US" altLang="en-US" sz="2800" dirty="0" smtClean="0"/>
              <a:t>, 2nd Edition, Prentice-Hall PTR, 1997. Chapters 22 and 23. </a:t>
            </a:r>
          </a:p>
          <a:p>
            <a:pPr eaLnBrk="1" hangingPunct="1"/>
            <a:r>
              <a:rPr lang="en-US" altLang="en-US" sz="2800" dirty="0" smtClean="0"/>
              <a:t>Steve McConnell. </a:t>
            </a:r>
            <a:r>
              <a:rPr lang="en-US" altLang="en-US" sz="2800" i="1" u="sng" dirty="0" smtClean="0">
                <a:solidFill>
                  <a:srgbClr val="0000FF"/>
                </a:solidFill>
              </a:rPr>
              <a:t>Code Complete: A Practical Handbook of Software Construction</a:t>
            </a:r>
            <a:r>
              <a:rPr lang="en-US" altLang="en-US" sz="2800" u="sng" dirty="0" smtClean="0"/>
              <a:t>.</a:t>
            </a:r>
            <a:r>
              <a:rPr lang="en-US" altLang="en-US" sz="2800" dirty="0" smtClean="0"/>
              <a:t> 2nd Edition. Microsoft Press, 2004. Chapter 6. 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329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5108D2-99FB-4B2C-AAB4-1148D821336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ADT View as the Right Criterion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990099"/>
                </a:solidFill>
              </a:rPr>
              <a:t>Do the objects exhibit enough </a:t>
            </a:r>
            <a:r>
              <a:rPr lang="en-US" altLang="en-US" i="1" smtClean="0">
                <a:solidFill>
                  <a:srgbClr val="990099"/>
                </a:solidFill>
              </a:rPr>
              <a:t>specific operations and properties</a:t>
            </a:r>
            <a:r>
              <a:rPr lang="en-US" altLang="en-US" smtClean="0">
                <a:solidFill>
                  <a:srgbClr val="990099"/>
                </a:solidFill>
              </a:rPr>
              <a:t> of their own, </a:t>
            </a:r>
            <a:r>
              <a:rPr lang="en-US" altLang="en-US" i="1" smtClean="0">
                <a:solidFill>
                  <a:srgbClr val="990099"/>
                </a:solidFill>
              </a:rPr>
              <a:t>relevant </a:t>
            </a:r>
            <a:r>
              <a:rPr lang="en-US" altLang="en-US" smtClean="0">
                <a:solidFill>
                  <a:srgbClr val="990099"/>
                </a:solidFill>
              </a:rPr>
              <a:t>to the system and </a:t>
            </a:r>
            <a:r>
              <a:rPr lang="en-US" altLang="en-US" i="1" smtClean="0">
                <a:solidFill>
                  <a:srgbClr val="990099"/>
                </a:solidFill>
              </a:rPr>
              <a:t>not covered</a:t>
            </a:r>
            <a:r>
              <a:rPr lang="en-US" altLang="en-US" smtClean="0">
                <a:solidFill>
                  <a:srgbClr val="990099"/>
                </a:solidFill>
              </a:rPr>
              <a:t> by existing classes?</a:t>
            </a:r>
          </a:p>
        </p:txBody>
      </p:sp>
    </p:spTree>
    <p:extLst>
      <p:ext uri="{BB962C8B-B14F-4D97-AF65-F5344CB8AC3E}">
        <p14:creationId xmlns:p14="http://schemas.microsoft.com/office/powerpoint/2010/main" val="40655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74C67D-BBFC-4426-A654-770F772D811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>Missing Important Classes - </a:t>
            </a:r>
            <a:r>
              <a:rPr lang="en-US" altLang="en-US" sz="3800" dirty="0" err="1" smtClean="0"/>
              <a:t>cont</a:t>
            </a:r>
            <a:endParaRPr lang="en-US" altLang="en-US" sz="3800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A </a:t>
            </a:r>
            <a:r>
              <a:rPr lang="en-US" altLang="en-US" i="1" dirty="0" smtClean="0">
                <a:solidFill>
                  <a:srgbClr val="003399"/>
                </a:solidFill>
              </a:rPr>
              <a:t>database record</a:t>
            </a:r>
            <a:r>
              <a:rPr lang="en-US" altLang="en-US" dirty="0" smtClean="0">
                <a:solidFill>
                  <a:srgbClr val="003399"/>
                </a:solidFill>
              </a:rPr>
              <a:t> must be created every time the elevator moves from one floor to another.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Class Database-Record is suggested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Move between two floors is important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dirty="0" smtClean="0">
              <a:solidFill>
                <a:srgbClr val="003399"/>
              </a:solidFill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003399"/>
                </a:solidFill>
              </a:rPr>
              <a:t>class </a:t>
            </a:r>
            <a:r>
              <a:rPr lang="en-US" altLang="en-US" i="1" dirty="0" smtClean="0">
                <a:solidFill>
                  <a:srgbClr val="003399"/>
                </a:solidFill>
              </a:rPr>
              <a:t>Move {</a:t>
            </a:r>
            <a:endParaRPr lang="en-US" altLang="en-US" b="1" dirty="0" smtClean="0">
              <a:solidFill>
                <a:srgbClr val="003399"/>
              </a:solidFill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600" i="1" dirty="0" smtClean="0">
                <a:solidFill>
                  <a:srgbClr val="003399"/>
                </a:solidFill>
              </a:rPr>
              <a:t>Floor initial</a:t>
            </a:r>
            <a:r>
              <a:rPr lang="en-US" altLang="en-US" sz="2600" dirty="0" smtClean="0">
                <a:solidFill>
                  <a:srgbClr val="003399"/>
                </a:solidFill>
              </a:rPr>
              <a:t>, </a:t>
            </a:r>
            <a:r>
              <a:rPr lang="en-US" altLang="en-US" sz="2600" i="1" dirty="0" smtClean="0">
                <a:solidFill>
                  <a:srgbClr val="003399"/>
                </a:solidFill>
              </a:rPr>
              <a:t>final</a:t>
            </a:r>
            <a:r>
              <a:rPr lang="en-US" altLang="en-US" sz="2600" dirty="0" smtClean="0">
                <a:solidFill>
                  <a:srgbClr val="003399"/>
                </a:solidFill>
              </a:rPr>
              <a:t>;        // or </a:t>
            </a:r>
            <a:r>
              <a:rPr lang="en-US" altLang="en-US" sz="2600" i="1" dirty="0" err="1" smtClean="0">
                <a:solidFill>
                  <a:srgbClr val="003399"/>
                </a:solidFill>
              </a:rPr>
              <a:t>int</a:t>
            </a:r>
            <a:r>
              <a:rPr lang="en-US" altLang="en-US" sz="26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600" dirty="0" smtClean="0">
                <a:solidFill>
                  <a:srgbClr val="003399"/>
                </a:solidFill>
              </a:rPr>
              <a:t>if no </a:t>
            </a:r>
            <a:r>
              <a:rPr lang="en-US" altLang="en-US" sz="2600" i="1" dirty="0" smtClean="0">
                <a:solidFill>
                  <a:srgbClr val="003399"/>
                </a:solidFill>
              </a:rPr>
              <a:t>Floor </a:t>
            </a:r>
            <a:r>
              <a:rPr lang="en-US" altLang="en-US" sz="2600" dirty="0" smtClean="0">
                <a:solidFill>
                  <a:srgbClr val="003399"/>
                </a:solidFill>
              </a:rPr>
              <a:t>class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600" i="1" dirty="0" smtClean="0">
                <a:solidFill>
                  <a:srgbClr val="003399"/>
                </a:solidFill>
              </a:rPr>
              <a:t>void record </a:t>
            </a:r>
            <a:r>
              <a:rPr lang="en-US" altLang="en-US" sz="2600" dirty="0" smtClean="0">
                <a:solidFill>
                  <a:srgbClr val="003399"/>
                </a:solidFill>
              </a:rPr>
              <a:t>(</a:t>
            </a:r>
            <a:r>
              <a:rPr lang="en-US" altLang="en-US" sz="2600" i="1" dirty="0" smtClean="0">
                <a:solidFill>
                  <a:srgbClr val="003399"/>
                </a:solidFill>
              </a:rPr>
              <a:t>d</a:t>
            </a:r>
            <a:r>
              <a:rPr lang="en-US" altLang="en-US" sz="2600" dirty="0" smtClean="0">
                <a:solidFill>
                  <a:srgbClr val="003399"/>
                </a:solidFill>
              </a:rPr>
              <a:t>: </a:t>
            </a:r>
            <a:r>
              <a:rPr lang="en-US" altLang="en-US" sz="2600" i="1" dirty="0" smtClean="0">
                <a:solidFill>
                  <a:srgbClr val="003399"/>
                </a:solidFill>
              </a:rPr>
              <a:t>Database</a:t>
            </a:r>
            <a:r>
              <a:rPr lang="en-US" altLang="en-US" sz="2600" dirty="0" smtClean="0">
                <a:solidFill>
                  <a:srgbClr val="003399"/>
                </a:solidFill>
              </a:rPr>
              <a:t>) </a:t>
            </a:r>
            <a:r>
              <a:rPr lang="en-US" altLang="en-US" sz="2600" b="1" dirty="0" smtClean="0">
                <a:solidFill>
                  <a:srgbClr val="003399"/>
                </a:solidFill>
              </a:rPr>
              <a:t>{</a:t>
            </a: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600" b="1" dirty="0" smtClean="0">
                <a:solidFill>
                  <a:srgbClr val="003399"/>
                </a:solidFill>
              </a:rPr>
              <a:t>}</a:t>
            </a:r>
            <a:endParaRPr lang="en-US" altLang="en-US" sz="2600" dirty="0" smtClean="0">
              <a:solidFill>
                <a:srgbClr val="003399"/>
              </a:solidFill>
            </a:endParaRPr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600" dirty="0" smtClean="0">
                <a:solidFill>
                  <a:srgbClr val="003399"/>
                </a:solidFill>
              </a:rPr>
              <a:t>… other methods …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003399"/>
                </a:solidFill>
              </a:rPr>
              <a:t>}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7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3E6BCC-4965-44A3-8EF6-F87D71B9E7B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94736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Why Are Classes Missing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3565" y="1447800"/>
            <a:ext cx="749808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Flexibility and ambiguity of human language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A database record must be created for every </a:t>
            </a:r>
            <a:r>
              <a:rPr lang="en-US" altLang="en-US" i="1" dirty="0" smtClean="0">
                <a:solidFill>
                  <a:srgbClr val="003399"/>
                </a:solidFill>
              </a:rPr>
              <a:t>move</a:t>
            </a:r>
            <a:r>
              <a:rPr lang="en-US" altLang="en-US" dirty="0" smtClean="0">
                <a:solidFill>
                  <a:srgbClr val="003399"/>
                </a:solidFill>
              </a:rPr>
              <a:t> of the elevator from one floor to another.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Some crucial abstractions may not be directly deducible from the requirements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A strategy that uses requirements doc as the basis for analysis often overlooks reuse.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Some abstractions are likely to be found in existing software, not in the requirements document for a new project.</a:t>
            </a:r>
          </a:p>
        </p:txBody>
      </p:sp>
    </p:spTree>
    <p:extLst>
      <p:ext uri="{BB962C8B-B14F-4D97-AF65-F5344CB8AC3E}">
        <p14:creationId xmlns:p14="http://schemas.microsoft.com/office/powerpoint/2010/main" val="17014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893BC2-529E-4E8D-A948-97F37ED39B5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>Discovery and Rejection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Lesson 1: </a:t>
            </a:r>
            <a:r>
              <a:rPr lang="en-US" altLang="en-US" sz="2800" i="1" dirty="0" smtClean="0">
                <a:solidFill>
                  <a:srgbClr val="990099"/>
                </a:solidFill>
              </a:rPr>
              <a:t>Do not put too much trust in a requirements document; do not put any trust in grammatical criteria</a:t>
            </a:r>
            <a:r>
              <a:rPr lang="en-US" altLang="en-US" sz="2800" dirty="0" smtClean="0"/>
              <a:t>.</a:t>
            </a:r>
          </a:p>
          <a:p>
            <a:pPr eaLnBrk="1" hangingPunct="1"/>
            <a:r>
              <a:rPr lang="en-US" altLang="en-US" sz="2800" dirty="0" smtClean="0"/>
              <a:t>Lesson 2: </a:t>
            </a:r>
            <a:r>
              <a:rPr lang="en-US" altLang="en-US" sz="2800" i="1" dirty="0" smtClean="0">
                <a:solidFill>
                  <a:srgbClr val="990099"/>
                </a:solidFill>
              </a:rPr>
              <a:t>Eliminating bad ideas as important as finding good ones</a:t>
            </a:r>
          </a:p>
          <a:p>
            <a:pPr lvl="1" eaLnBrk="1" hangingPunct="1"/>
            <a:r>
              <a:rPr lang="en-US" altLang="en-US" sz="2400" dirty="0" smtClean="0"/>
              <a:t>Concepts may initially appear promising but end up not justifying a class of their own.</a:t>
            </a:r>
          </a:p>
          <a:p>
            <a:pPr lvl="1" eaLnBrk="1" hangingPunct="1"/>
            <a:r>
              <a:rPr lang="en-US" altLang="en-US" sz="2400" dirty="0" smtClean="0"/>
              <a:t>We need criteria for </a:t>
            </a:r>
            <a:r>
              <a:rPr lang="en-US" altLang="en-US" sz="2400" b="1" dirty="0" smtClean="0"/>
              <a:t>rejecting </a:t>
            </a:r>
            <a:r>
              <a:rPr lang="en-US" altLang="en-US" sz="2400" dirty="0" smtClean="0"/>
              <a:t>candidate classes </a:t>
            </a:r>
          </a:p>
          <a:p>
            <a:pPr eaLnBrk="1" hangingPunct="1"/>
            <a:r>
              <a:rPr lang="en-US" altLang="en-US" sz="2800" dirty="0" smtClean="0">
                <a:solidFill>
                  <a:srgbClr val="990099"/>
                </a:solidFill>
              </a:rPr>
              <a:t>Class Elicitation Principle</a:t>
            </a:r>
          </a:p>
          <a:p>
            <a:pPr lvl="1" eaLnBrk="1" hangingPunct="1"/>
            <a:r>
              <a:rPr lang="en-US" altLang="en-US" sz="2400" dirty="0" smtClean="0"/>
              <a:t>Elicitation is a </a:t>
            </a:r>
            <a:r>
              <a:rPr lang="en-US" altLang="en-US" sz="2400" i="1" dirty="0" smtClean="0"/>
              <a:t>dual</a:t>
            </a:r>
            <a:r>
              <a:rPr lang="en-US" altLang="en-US" sz="2400" dirty="0" smtClean="0"/>
              <a:t> process: </a:t>
            </a:r>
            <a:r>
              <a:rPr lang="en-US" altLang="en-US" sz="2400" dirty="0" smtClean="0">
                <a:solidFill>
                  <a:srgbClr val="990099"/>
                </a:solidFill>
              </a:rPr>
              <a:t>suggestion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990099"/>
                </a:solidFill>
              </a:rPr>
              <a:t>rejection</a:t>
            </a:r>
            <a:r>
              <a:rPr lang="en-US" alt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8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705BC4-51E1-453D-8156-FD1FB458887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32595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Danger Signals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3000" dirty="0" smtClean="0"/>
              <a:t>Signs of a bad choice, not </a:t>
            </a:r>
            <a:r>
              <a:rPr lang="en-US" altLang="en-US" sz="3000" i="1" dirty="0" smtClean="0"/>
              <a:t>proof</a:t>
            </a:r>
            <a:r>
              <a:rPr lang="en-US" altLang="en-US" sz="3000" dirty="0" smtClean="0"/>
              <a:t>!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3000" dirty="0" smtClean="0"/>
              <a:t>The grand mistake </a:t>
            </a:r>
            <a:r>
              <a:rPr lang="en-US" altLang="en-US" dirty="0" smtClean="0"/>
              <a:t>– </a:t>
            </a:r>
            <a:r>
              <a:rPr lang="en-US" altLang="en-US" sz="3100" dirty="0" smtClean="0"/>
              <a:t>designing a class that isn</a:t>
            </a:r>
            <a:r>
              <a:rPr lang="en-US" altLang="ja-JP" sz="3100" dirty="0" smtClean="0"/>
              <a:t>’t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600" dirty="0" smtClean="0"/>
              <a:t>OOD: build modules around object types, </a:t>
            </a:r>
            <a:r>
              <a:rPr lang="en-US" altLang="en-US" sz="2600" i="1" dirty="0" smtClean="0"/>
              <a:t>not functions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600" dirty="0" smtClean="0"/>
              <a:t>Each class corresponds to a meaningful data abstraction</a:t>
            </a:r>
          </a:p>
          <a:p>
            <a:pPr lvl="1" eaLnBrk="1" hangingPunct="1">
              <a:lnSpc>
                <a:spcPct val="110000"/>
              </a:lnSpc>
            </a:pPr>
            <a:r>
              <a:rPr lang="ja-JP" altLang="en-US" sz="2600" dirty="0" smtClean="0">
                <a:solidFill>
                  <a:srgbClr val="003399"/>
                </a:solidFill>
              </a:rPr>
              <a:t>“</a:t>
            </a:r>
            <a:r>
              <a:rPr lang="en-US" altLang="ja-JP" sz="2600" dirty="0" smtClean="0">
                <a:solidFill>
                  <a:srgbClr val="003399"/>
                </a:solidFill>
              </a:rPr>
              <a:t>This class prints the results</a:t>
            </a:r>
            <a:r>
              <a:rPr lang="ja-JP" altLang="en-US" sz="2600" dirty="0" smtClean="0">
                <a:solidFill>
                  <a:srgbClr val="003399"/>
                </a:solidFill>
              </a:rPr>
              <a:t>”</a:t>
            </a:r>
            <a:endParaRPr lang="en-US" altLang="ja-JP" sz="2600" dirty="0" smtClean="0">
              <a:solidFill>
                <a:srgbClr val="003399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ja-JP" altLang="en-US" sz="2600" dirty="0" smtClean="0">
                <a:solidFill>
                  <a:srgbClr val="003399"/>
                </a:solidFill>
              </a:rPr>
              <a:t>“</a:t>
            </a:r>
            <a:r>
              <a:rPr lang="en-US" altLang="ja-JP" sz="2600" dirty="0" smtClean="0">
                <a:solidFill>
                  <a:srgbClr val="003399"/>
                </a:solidFill>
              </a:rPr>
              <a:t>This class parses the input</a:t>
            </a:r>
            <a:r>
              <a:rPr lang="ja-JP" altLang="en-US" sz="2600" dirty="0" smtClean="0">
                <a:solidFill>
                  <a:srgbClr val="003399"/>
                </a:solidFill>
              </a:rPr>
              <a:t>”</a:t>
            </a:r>
            <a:endParaRPr lang="en-US" altLang="ja-JP" sz="2600" dirty="0" smtClean="0">
              <a:solidFill>
                <a:srgbClr val="003399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ja-JP" altLang="en-US" sz="2600" dirty="0" smtClean="0">
                <a:solidFill>
                  <a:srgbClr val="003399"/>
                </a:solidFill>
              </a:rPr>
              <a:t>“</a:t>
            </a:r>
            <a:r>
              <a:rPr lang="en-US" altLang="ja-JP" sz="2600" dirty="0" smtClean="0">
                <a:solidFill>
                  <a:srgbClr val="003399"/>
                </a:solidFill>
              </a:rPr>
              <a:t>This class does …</a:t>
            </a:r>
            <a:r>
              <a:rPr lang="ja-JP" altLang="en-US" sz="2600" dirty="0" smtClean="0">
                <a:solidFill>
                  <a:srgbClr val="003399"/>
                </a:solidFill>
              </a:rPr>
              <a:t>”</a:t>
            </a:r>
            <a:endParaRPr lang="en-US" altLang="ja-JP" sz="2600" dirty="0" smtClean="0">
              <a:solidFill>
                <a:srgbClr val="003399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3000" dirty="0" smtClean="0"/>
              <a:t>A class is not supposed to </a:t>
            </a:r>
            <a:r>
              <a:rPr lang="en-US" altLang="en-US" sz="3000" i="1" dirty="0" smtClean="0"/>
              <a:t>do one thing</a:t>
            </a:r>
            <a:r>
              <a:rPr lang="en-US" altLang="en-US" sz="3000" dirty="0" smtClean="0"/>
              <a:t> but to offer a number of services on objects of a certain type.</a:t>
            </a:r>
          </a:p>
        </p:txBody>
      </p:sp>
    </p:spTree>
    <p:extLst>
      <p:ext uri="{BB962C8B-B14F-4D97-AF65-F5344CB8AC3E}">
        <p14:creationId xmlns:p14="http://schemas.microsoft.com/office/powerpoint/2010/main" val="365939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28C549-B5A1-4CD3-8C30-DB784F1346F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0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Danger Signals - cont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Imperative class names</a:t>
            </a:r>
          </a:p>
          <a:p>
            <a:pPr lvl="1" eaLnBrk="1" hangingPunct="1"/>
            <a:r>
              <a:rPr lang="en-US" altLang="en-US" dirty="0" smtClean="0"/>
              <a:t>A verb in the imperative or infinitive, e.g. </a:t>
            </a:r>
            <a:r>
              <a:rPr lang="en-US" altLang="en-US" i="1" dirty="0" smtClean="0">
                <a:solidFill>
                  <a:srgbClr val="003399"/>
                </a:solidFill>
              </a:rPr>
              <a:t>Parse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or </a:t>
            </a:r>
            <a:r>
              <a:rPr lang="en-US" altLang="en-US" i="1" dirty="0" smtClean="0">
                <a:solidFill>
                  <a:srgbClr val="003399"/>
                </a:solidFill>
              </a:rPr>
              <a:t>Print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should catch your attention</a:t>
            </a:r>
          </a:p>
          <a:p>
            <a:pPr lvl="1" eaLnBrk="1" hangingPunct="1"/>
            <a:r>
              <a:rPr lang="en-US" altLang="en-US" dirty="0" smtClean="0"/>
              <a:t>Either its name is wrong or it </a:t>
            </a:r>
            <a:r>
              <a:rPr lang="en-US" altLang="ja-JP" dirty="0" smtClean="0"/>
              <a:t> ‘</a:t>
            </a:r>
            <a:r>
              <a:rPr lang="en-US" altLang="ja-JP" i="1" dirty="0" smtClean="0"/>
              <a:t>does one thing</a:t>
            </a:r>
            <a:r>
              <a:rPr lang="en-US" altLang="ja-JP" dirty="0" smtClean="0"/>
              <a:t>’</a:t>
            </a:r>
          </a:p>
          <a:p>
            <a:pPr lvl="1" eaLnBrk="1" hangingPunct="1"/>
            <a:r>
              <a:rPr lang="en-US" altLang="en-US" dirty="0" smtClean="0">
                <a:solidFill>
                  <a:srgbClr val="990099"/>
                </a:solidFill>
              </a:rPr>
              <a:t>Class name rule</a:t>
            </a:r>
          </a:p>
          <a:p>
            <a:pPr lvl="2" eaLnBrk="1" hangingPunct="1"/>
            <a:r>
              <a:rPr lang="en-US" altLang="en-US" dirty="0" smtClean="0"/>
              <a:t>A noun, possibly qualified.</a:t>
            </a:r>
          </a:p>
          <a:p>
            <a:pPr lvl="2" eaLnBrk="1" hangingPunct="1"/>
            <a:r>
              <a:rPr lang="en-US" altLang="en-US" dirty="0" smtClean="0"/>
              <a:t>An adjective (only for an abstract class describing a structural property), e.g.</a:t>
            </a:r>
            <a:r>
              <a:rPr lang="en-US" altLang="en-US" i="1" dirty="0" smtClean="0">
                <a:solidFill>
                  <a:srgbClr val="003399"/>
                </a:solidFill>
              </a:rPr>
              <a:t> </a:t>
            </a:r>
            <a:r>
              <a:rPr lang="en-US" altLang="en-US" dirty="0" smtClean="0">
                <a:solidFill>
                  <a:srgbClr val="003399"/>
                </a:solidFill>
              </a:rPr>
              <a:t>Comparable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Possible exception</a:t>
            </a:r>
          </a:p>
          <a:p>
            <a:pPr lvl="2" eaLnBrk="1" hangingPunct="1"/>
            <a:r>
              <a:rPr lang="en-US" altLang="en-US" dirty="0" smtClean="0"/>
              <a:t>Command classes – action abstractions</a:t>
            </a:r>
          </a:p>
          <a:p>
            <a:pPr lvl="2" eaLnBrk="1" hangingPunct="1"/>
            <a:r>
              <a:rPr lang="en-US" altLang="en-US" dirty="0" smtClean="0"/>
              <a:t>Stick to the rule – </a:t>
            </a:r>
            <a:r>
              <a:rPr lang="en-US" altLang="en-US" dirty="0" err="1" smtClean="0">
                <a:solidFill>
                  <a:srgbClr val="003399"/>
                </a:solidFill>
              </a:rPr>
              <a:t>LineDeletion</a:t>
            </a:r>
            <a:r>
              <a:rPr lang="en-US" altLang="en-US" dirty="0" smtClean="0">
                <a:solidFill>
                  <a:srgbClr val="003399"/>
                </a:solidFill>
              </a:rPr>
              <a:t> vs </a:t>
            </a:r>
            <a:r>
              <a:rPr lang="en-US" altLang="en-US" dirty="0" err="1" smtClean="0">
                <a:solidFill>
                  <a:srgbClr val="003399"/>
                </a:solidFill>
              </a:rPr>
              <a:t>DeleteLine</a:t>
            </a:r>
            <a:endParaRPr lang="en-US" altLang="en-US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21B3B8-3C74-4D13-8E2A-86E72ABDE68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0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Danger Signals - cont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Single-method classes</a:t>
            </a:r>
          </a:p>
          <a:p>
            <a:pPr lvl="1" eaLnBrk="1" hangingPunct="1"/>
            <a:r>
              <a:rPr lang="en-US" altLang="en-US" dirty="0" smtClean="0"/>
              <a:t>Only one public method, possibly calling a few private ones.</a:t>
            </a:r>
          </a:p>
          <a:p>
            <a:pPr lvl="1" eaLnBrk="1" hangingPunct="1"/>
            <a:r>
              <a:rPr lang="en-US" altLang="en-US" dirty="0" smtClean="0"/>
              <a:t>Possible exception: interactive command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Premature classification</a:t>
            </a:r>
          </a:p>
          <a:p>
            <a:pPr lvl="1" eaLnBrk="1" hangingPunct="1"/>
            <a:r>
              <a:rPr lang="en-US" altLang="en-US" dirty="0" smtClean="0"/>
              <a:t>Instances </a:t>
            </a:r>
            <a:r>
              <a:rPr lang="en-US" altLang="en-US" dirty="0" err="1" smtClean="0"/>
              <a:t>vs</a:t>
            </a:r>
            <a:r>
              <a:rPr lang="en-US" altLang="en-US" dirty="0" smtClean="0"/>
              <a:t> heirs</a:t>
            </a:r>
          </a:p>
          <a:p>
            <a:pPr lvl="1" eaLnBrk="1" hangingPunct="1"/>
            <a:r>
              <a:rPr lang="en-US" altLang="en-US" i="1" dirty="0" err="1" smtClean="0">
                <a:solidFill>
                  <a:srgbClr val="003399"/>
                </a:solidFill>
              </a:rPr>
              <a:t>SanFrancisco</a:t>
            </a:r>
            <a:r>
              <a:rPr lang="en-US" altLang="en-US" i="1" dirty="0" smtClean="0">
                <a:solidFill>
                  <a:srgbClr val="003399"/>
                </a:solidFill>
              </a:rPr>
              <a:t> </a:t>
            </a:r>
            <a:r>
              <a:rPr lang="en-US" altLang="en-US" dirty="0" smtClean="0">
                <a:solidFill>
                  <a:srgbClr val="003399"/>
                </a:solidFill>
              </a:rPr>
              <a:t>and </a:t>
            </a:r>
            <a:r>
              <a:rPr lang="en-US" altLang="en-US" i="1" dirty="0" smtClean="0">
                <a:solidFill>
                  <a:srgbClr val="003399"/>
                </a:solidFill>
              </a:rPr>
              <a:t>Houston </a:t>
            </a:r>
            <a:r>
              <a:rPr lang="en-US" altLang="en-US" dirty="0" smtClean="0">
                <a:solidFill>
                  <a:srgbClr val="003399"/>
                </a:solidFill>
              </a:rPr>
              <a:t>inherit from </a:t>
            </a:r>
            <a:r>
              <a:rPr lang="en-US" altLang="en-US" i="1" dirty="0" smtClean="0">
                <a:solidFill>
                  <a:srgbClr val="003399"/>
                </a:solidFill>
              </a:rPr>
              <a:t>City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50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40C38C-7484-40F3-8C70-B15C3399CE6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0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Danger Signals - cont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No-command classes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Queries only, equivalent of a record/structure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Need to probe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A class may describe non-modifiable objects – e.g. obtained from the outside world (sensor)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 smtClean="0"/>
              <a:t>Some classes are meant for encapsulating facilities e.g. constants, Java String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Mixed abstractions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err="1" smtClean="0">
                <a:solidFill>
                  <a:srgbClr val="003399"/>
                </a:solidFill>
              </a:rPr>
              <a:t>EmpolyeeCensus</a:t>
            </a:r>
            <a:r>
              <a:rPr lang="en-US" altLang="en-US" dirty="0" smtClean="0">
                <a:solidFill>
                  <a:srgbClr val="003399"/>
                </a:solidFill>
              </a:rPr>
              <a:t> </a:t>
            </a:r>
            <a:r>
              <a:rPr lang="en-US" altLang="ja-JP" dirty="0" smtClean="0">
                <a:solidFill>
                  <a:srgbClr val="003399"/>
                </a:solidFill>
              </a:rPr>
              <a:t>is-a </a:t>
            </a:r>
            <a:r>
              <a:rPr lang="en-US" altLang="ja-JP" dirty="0" err="1" smtClean="0">
                <a:solidFill>
                  <a:srgbClr val="003399"/>
                </a:solidFill>
              </a:rPr>
              <a:t>ListContainer</a:t>
            </a:r>
            <a:endParaRPr lang="en-US" altLang="ja-JP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990099"/>
                </a:solidFill>
              </a:rPr>
              <a:t>Class consistency principle: </a:t>
            </a:r>
            <a:r>
              <a:rPr lang="en-US" altLang="en-US" dirty="0" smtClean="0"/>
              <a:t>all the features of a class must pertain to a </a:t>
            </a:r>
            <a:r>
              <a:rPr lang="en-US" altLang="en-US" i="1" dirty="0" smtClean="0"/>
              <a:t>single, well-identified</a:t>
            </a:r>
            <a:r>
              <a:rPr lang="en-US" altLang="en-US" dirty="0" smtClean="0"/>
              <a:t> abstraction.</a:t>
            </a:r>
          </a:p>
        </p:txBody>
      </p:sp>
    </p:spTree>
    <p:extLst>
      <p:ext uri="{BB962C8B-B14F-4D97-AF65-F5344CB8AC3E}">
        <p14:creationId xmlns:p14="http://schemas.microsoft.com/office/powerpoint/2010/main" val="286834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3B850E-21F2-4C92-827D-F9D762709F5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0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79327"/>
            <a:ext cx="7498080" cy="1003746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The Ideal Class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8384" y="1143000"/>
            <a:ext cx="7637016" cy="4987925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Clearly associated abstraction</a:t>
            </a:r>
          </a:p>
          <a:p>
            <a:pPr eaLnBrk="1" hangingPunct="1"/>
            <a:r>
              <a:rPr lang="en-US" altLang="en-US" sz="2400" dirty="0" smtClean="0"/>
              <a:t>Name: noun or adjective </a:t>
            </a:r>
          </a:p>
          <a:p>
            <a:pPr lvl="1" eaLnBrk="1" hangingPunct="1"/>
            <a:r>
              <a:rPr lang="en-US" altLang="en-US" sz="2200" dirty="0" smtClean="0"/>
              <a:t>Adequately characterizing the abstraction.</a:t>
            </a:r>
          </a:p>
          <a:p>
            <a:pPr eaLnBrk="1" hangingPunct="1"/>
            <a:r>
              <a:rPr lang="en-US" altLang="en-US" sz="2400" dirty="0" smtClean="0"/>
              <a:t>Class represents a set of run-time objects</a:t>
            </a:r>
          </a:p>
          <a:p>
            <a:pPr lvl="1" eaLnBrk="1" hangingPunct="1"/>
            <a:r>
              <a:rPr lang="en-US" altLang="en-US" sz="2200" dirty="0" smtClean="0"/>
              <a:t>Some meant to have only one instance are acceptable</a:t>
            </a:r>
          </a:p>
          <a:p>
            <a:pPr eaLnBrk="1" hangingPunct="1"/>
            <a:r>
              <a:rPr lang="en-US" altLang="en-US" sz="2400" dirty="0" smtClean="0"/>
              <a:t>Queries for finding out properties of an instance.</a:t>
            </a:r>
          </a:p>
          <a:p>
            <a:pPr eaLnBrk="1" hangingPunct="1"/>
            <a:r>
              <a:rPr lang="en-US" altLang="en-US" sz="2400" dirty="0" smtClean="0"/>
              <a:t>Commands for changing the state of an instance. </a:t>
            </a:r>
          </a:p>
          <a:p>
            <a:pPr eaLnBrk="1" hangingPunct="1"/>
            <a:r>
              <a:rPr lang="en-US" altLang="en-US" sz="2400" dirty="0" smtClean="0"/>
              <a:t>Abstract properties can be stated, describing: </a:t>
            </a:r>
          </a:p>
          <a:p>
            <a:pPr lvl="1" eaLnBrk="1" hangingPunct="1"/>
            <a:r>
              <a:rPr lang="en-US" altLang="en-US" sz="2200" dirty="0" smtClean="0"/>
              <a:t>How various queries relate to each other (invariant)</a:t>
            </a:r>
          </a:p>
          <a:p>
            <a:pPr lvl="1" eaLnBrk="1" hangingPunct="1"/>
            <a:r>
              <a:rPr lang="en-US" altLang="en-US" sz="2200" dirty="0" smtClean="0"/>
              <a:t>Under what conditions features are applicable (</a:t>
            </a:r>
            <a:r>
              <a:rPr lang="en-US" altLang="en-US" sz="2200" dirty="0" err="1" smtClean="0"/>
              <a:t>preconds</a:t>
            </a:r>
            <a:r>
              <a:rPr lang="en-US" altLang="en-US" sz="2200" dirty="0" smtClean="0"/>
              <a:t>) </a:t>
            </a:r>
          </a:p>
          <a:p>
            <a:pPr lvl="1" eaLnBrk="1" hangingPunct="1"/>
            <a:r>
              <a:rPr lang="en-US" altLang="en-US" sz="2200" dirty="0" smtClean="0"/>
              <a:t>How commands affects query results (</a:t>
            </a:r>
            <a:r>
              <a:rPr lang="en-US" altLang="en-US" sz="2200" dirty="0" err="1" smtClean="0"/>
              <a:t>postconds</a:t>
            </a:r>
            <a:r>
              <a:rPr lang="en-US" altLang="en-US" sz="2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3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7F43E0-3C18-466A-AA15-CEE1585544F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0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05962"/>
            <a:ext cx="749808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General Heuristics for Finding Classes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Analysis class: a data abstraction directly drawn from the model. </a:t>
            </a:r>
          </a:p>
          <a:p>
            <a:pPr lvl="1" eaLnBrk="1" hangingPunct="1"/>
            <a:r>
              <a:rPr lang="en-US" altLang="en-US" sz="2400" i="1" dirty="0" smtClean="0">
                <a:solidFill>
                  <a:srgbClr val="003399"/>
                </a:solidFill>
              </a:rPr>
              <a:t>Plane </a:t>
            </a:r>
            <a:r>
              <a:rPr lang="en-US" altLang="en-US" sz="2400" dirty="0" smtClean="0">
                <a:solidFill>
                  <a:srgbClr val="003399"/>
                </a:solidFill>
              </a:rPr>
              <a:t>in a traffic control system, </a:t>
            </a:r>
          </a:p>
          <a:p>
            <a:pPr lvl="1" eaLnBrk="1" hangingPunct="1"/>
            <a:r>
              <a:rPr lang="en-US" altLang="en-US" sz="2400" i="1" dirty="0" smtClean="0">
                <a:solidFill>
                  <a:srgbClr val="003399"/>
                </a:solidFill>
              </a:rPr>
              <a:t>Paragraph </a:t>
            </a:r>
            <a:r>
              <a:rPr lang="en-US" altLang="en-US" sz="2400" dirty="0" smtClean="0">
                <a:solidFill>
                  <a:srgbClr val="003399"/>
                </a:solidFill>
              </a:rPr>
              <a:t>in a document processing system</a:t>
            </a:r>
          </a:p>
          <a:p>
            <a:pPr eaLnBrk="1" hangingPunct="1"/>
            <a:r>
              <a:rPr lang="en-US" altLang="en-US" sz="2800" dirty="0" smtClean="0"/>
              <a:t>Implementation class:  a data abstraction introduced for the internal needs</a:t>
            </a:r>
          </a:p>
          <a:p>
            <a:pPr lvl="1" eaLnBrk="1" hangingPunct="1"/>
            <a:r>
              <a:rPr lang="en-US" altLang="en-US" sz="2400" i="1" dirty="0" err="1" smtClean="0">
                <a:solidFill>
                  <a:srgbClr val="003399"/>
                </a:solidFill>
              </a:rPr>
              <a:t>LinkedList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400" dirty="0" smtClean="0">
                <a:solidFill>
                  <a:srgbClr val="003399"/>
                </a:solidFill>
              </a:rPr>
              <a:t>or 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Array</a:t>
            </a:r>
            <a:r>
              <a:rPr lang="en-US" altLang="en-US" sz="2400" dirty="0" smtClean="0">
                <a:solidFill>
                  <a:srgbClr val="003399"/>
                </a:solidFill>
              </a:rPr>
              <a:t>.</a:t>
            </a:r>
          </a:p>
          <a:p>
            <a:pPr eaLnBrk="1" hangingPunct="1"/>
            <a:r>
              <a:rPr lang="en-US" altLang="en-US" sz="2800" dirty="0" smtClean="0"/>
              <a:t>Design class: an architectural choice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Design patterns</a:t>
            </a:r>
          </a:p>
          <a:p>
            <a:pPr eaLnBrk="1" hangingPunct="1"/>
            <a:endParaRPr lang="en-US" altLang="en-US" sz="280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Review of Design Concepts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Aim at high cohesion and loose coupling</a:t>
            </a:r>
          </a:p>
          <a:p>
            <a:r>
              <a:rPr lang="en-US" altLang="en-US" dirty="0" smtClean="0"/>
              <a:t>Encapsulate implementation details</a:t>
            </a:r>
          </a:p>
          <a:p>
            <a:r>
              <a:rPr lang="en-US" altLang="en-US" dirty="0" smtClean="0"/>
              <a:t>Abstractions &amp; abstract data types</a:t>
            </a:r>
          </a:p>
          <a:p>
            <a:r>
              <a:rPr lang="en-US" altLang="en-US" dirty="0"/>
              <a:t>Information hiding</a:t>
            </a:r>
          </a:p>
          <a:p>
            <a:r>
              <a:rPr lang="en-US" altLang="en-US" dirty="0" smtClean="0"/>
              <a:t>Inherit when possible and reasonable</a:t>
            </a:r>
          </a:p>
          <a:p>
            <a:r>
              <a:rPr lang="en-US" altLang="en-US" dirty="0" smtClean="0"/>
              <a:t>Look for design patterns</a:t>
            </a:r>
          </a:p>
          <a:p>
            <a:r>
              <a:rPr lang="en-US" altLang="en-US" dirty="0"/>
              <a:t>Identify areas likely to change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CF937C-3047-428A-8DF1-3D70BBC4977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9535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DB08BB-996C-4559-A2C3-674803A4286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0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59226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Other Sources of Classes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Previous developments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When write applications, accumulate classes to facilitate later developments.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Adaptation through inheritance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An existing class does not exactly suit present need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Evaluating candidate decompositions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Do they constitute autonomous, coherent modules?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Do they have too much communication with others?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Hints from other approaches (e.g. non-OO)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Use cases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CRC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Class</a:t>
            </a:r>
            <a:r>
              <a:rPr lang="en-US" altLang="en-US" dirty="0"/>
              <a:t>, </a:t>
            </a:r>
            <a:r>
              <a:rPr lang="en-US" altLang="en-US" i="1" dirty="0"/>
              <a:t>Responsibility</a:t>
            </a:r>
            <a:r>
              <a:rPr lang="en-US" altLang="en-US" dirty="0"/>
              <a:t>, </a:t>
            </a:r>
            <a:r>
              <a:rPr lang="en-US" altLang="en-US" i="1" dirty="0" smtClean="0"/>
              <a:t>Collaboration</a:t>
            </a:r>
            <a:r>
              <a:rPr lang="en-US" altLang="en-US" dirty="0" smtClean="0"/>
              <a:t>) </a:t>
            </a:r>
            <a:r>
              <a:rPr lang="en-US" altLang="en-US" dirty="0" smtClean="0"/>
              <a:t>cards</a:t>
            </a:r>
          </a:p>
        </p:txBody>
      </p:sp>
    </p:spTree>
    <p:extLst>
      <p:ext uri="{BB962C8B-B14F-4D97-AF65-F5344CB8AC3E}">
        <p14:creationId xmlns:p14="http://schemas.microsoft.com/office/powerpoint/2010/main" val="3118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24DA6B-B22C-4A64-B1CB-63B779B0FE6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0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>Obtaining Classes: Summary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0000CC"/>
                </a:solidFill>
              </a:rPr>
              <a:t>Come up with class suggestions</a:t>
            </a:r>
          </a:p>
          <a:p>
            <a:pPr eaLnBrk="1" hangingPunct="1"/>
            <a:r>
              <a:rPr lang="en-US" altLang="en-US" sz="2800" dirty="0" smtClean="0">
                <a:solidFill>
                  <a:srgbClr val="0000CC"/>
                </a:solidFill>
              </a:rPr>
              <a:t>Weed out the less promising among them</a:t>
            </a:r>
          </a:p>
        </p:txBody>
      </p:sp>
    </p:spTree>
    <p:extLst>
      <p:ext uri="{BB962C8B-B14F-4D97-AF65-F5344CB8AC3E}">
        <p14:creationId xmlns:p14="http://schemas.microsoft.com/office/powerpoint/2010/main" val="38805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54574D-0E2E-4C78-AC4F-F915AE27751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0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528" y="277813"/>
            <a:ext cx="7346272" cy="6365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Sources of Class Ideas</a:t>
            </a:r>
          </a:p>
        </p:txBody>
      </p:sp>
      <p:graphicFrame>
        <p:nvGraphicFramePr>
          <p:cNvPr id="181334" name="Group 8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727511"/>
              </p:ext>
            </p:extLst>
          </p:nvPr>
        </p:nvGraphicFramePr>
        <p:xfrm>
          <a:off x="1058011" y="1523260"/>
          <a:ext cx="7555637" cy="4483258"/>
        </p:xfrm>
        <a:graphic>
          <a:graphicData uri="http://schemas.openxmlformats.org/drawingml/2006/table">
            <a:tbl>
              <a:tblPr/>
              <a:tblGrid>
                <a:gridCol w="2495008"/>
                <a:gridCol w="5060629"/>
              </a:tblGrid>
              <a:tr h="457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Source of Ideas</a:t>
                      </a: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What to look for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0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Existing libraries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Classes that address needs of the application or describe concepts relevant to the application.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9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Requirements Document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Terms that occur frequently.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Terms to which the text devotes explicit definitions.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Terms not defined precisely but taken for granted throughout the document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Disregard grammatical categories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Discussions with customers/ future users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Important domain abstractions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 jargon of the domain.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Conceptual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material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objects.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172FB4-3229-4BF1-A280-E61F1CA2D36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0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426" y="277813"/>
            <a:ext cx="7266373" cy="6365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Sources of Class Ideas - </a:t>
            </a:r>
            <a:r>
              <a:rPr lang="en-US" altLang="en-US" sz="3800" dirty="0" err="1" smtClean="0"/>
              <a:t>cont</a:t>
            </a:r>
            <a:endParaRPr lang="en-US" altLang="en-US" sz="3800" dirty="0" smtClean="0"/>
          </a:p>
        </p:txBody>
      </p:sp>
      <p:graphicFrame>
        <p:nvGraphicFramePr>
          <p:cNvPr id="183343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759884"/>
              </p:ext>
            </p:extLst>
          </p:nvPr>
        </p:nvGraphicFramePr>
        <p:xfrm>
          <a:off x="1065320" y="1407851"/>
          <a:ext cx="7850080" cy="4371975"/>
        </p:xfrm>
        <a:graphic>
          <a:graphicData uri="http://schemas.openxmlformats.org/drawingml/2006/table">
            <a:tbl>
              <a:tblPr/>
              <a:tblGrid>
                <a:gridCol w="2739741"/>
                <a:gridCol w="5110339"/>
              </a:tblGrid>
              <a:tr h="458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Source of Ideas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What to look for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4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 for other systems in the same domain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Important abstractions of the domain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 jargon of the domain.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Useful design abstractions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Non-O-O systems or system descriptions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elements passed as arguments between various components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Shared memory areas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Important files.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Record/structure types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Entities in ER modeling.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8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A0AC6D-1047-4624-B957-290F4695E67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0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20426" y="277813"/>
            <a:ext cx="7266373" cy="6365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Sources of Class Ideas - </a:t>
            </a:r>
            <a:r>
              <a:rPr lang="en-US" altLang="en-US" sz="3800" dirty="0" err="1" smtClean="0"/>
              <a:t>cont</a:t>
            </a:r>
            <a:endParaRPr lang="en-US" altLang="en-US" sz="3800" dirty="0" smtClean="0"/>
          </a:p>
        </p:txBody>
      </p:sp>
      <p:graphicFrame>
        <p:nvGraphicFramePr>
          <p:cNvPr id="185386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091076"/>
              </p:ext>
            </p:extLst>
          </p:nvPr>
        </p:nvGraphicFramePr>
        <p:xfrm>
          <a:off x="994300" y="1393794"/>
          <a:ext cx="7768700" cy="3408376"/>
        </p:xfrm>
        <a:graphic>
          <a:graphicData uri="http://schemas.openxmlformats.org/drawingml/2006/table">
            <a:tbl>
              <a:tblPr/>
              <a:tblGrid>
                <a:gridCol w="2711338"/>
                <a:gridCol w="5057362"/>
              </a:tblGrid>
              <a:tr h="37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Source of Ideas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What to look 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0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Discussions with experienced designers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classes successfully used in previous developments of a similar nature.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9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Algorithms and data structure literature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 data structures supporting efficient algorithms.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6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O-O design literature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Applicable design patterns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3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0D162C-075B-48AC-9A60-D5E3E9F1128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18082" y="277813"/>
            <a:ext cx="7168718" cy="6365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Rejection Consideration</a:t>
            </a:r>
          </a:p>
        </p:txBody>
      </p:sp>
      <p:graphicFrame>
        <p:nvGraphicFramePr>
          <p:cNvPr id="187432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477087"/>
              </p:ext>
            </p:extLst>
          </p:nvPr>
        </p:nvGraphicFramePr>
        <p:xfrm>
          <a:off x="1402671" y="1452240"/>
          <a:ext cx="7408416" cy="4003265"/>
        </p:xfrm>
        <a:graphic>
          <a:graphicData uri="http://schemas.openxmlformats.org/drawingml/2006/table">
            <a:tbl>
              <a:tblPr/>
              <a:tblGrid>
                <a:gridCol w="2929632"/>
                <a:gridCol w="4478784"/>
              </a:tblGrid>
              <a:tr h="579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Danger Signal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Why Suspicious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24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Class with verbal name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infinitive or imperative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May be a simple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method,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not a class.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51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 concrete class with only one public method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May be a simple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method,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not a class.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2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Class described as </a:t>
                      </a:r>
                      <a:r>
                        <a:rPr kumimoji="0" lang="ja-JP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“</a:t>
                      </a:r>
                      <a:r>
                        <a:rPr kumimoji="0" lang="en-US" altLang="ja-JP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performing</a:t>
                      </a:r>
                      <a:r>
                        <a:rPr kumimoji="0" lang="ja-JP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”</a:t>
                      </a:r>
                      <a:r>
                        <a:rPr kumimoji="0" lang="en-US" altLang="ja-JP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something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May not be a proper data abstraction.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8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1A2568-A524-4C38-8FAD-3651664DA6D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0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72554" y="277813"/>
            <a:ext cx="7414245" cy="6365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Rejection Consideration - </a:t>
            </a:r>
            <a:r>
              <a:rPr lang="en-US" altLang="en-US" sz="3800" dirty="0" err="1" smtClean="0"/>
              <a:t>cont</a:t>
            </a:r>
            <a:endParaRPr lang="en-US" altLang="en-US" sz="3800" dirty="0" smtClean="0"/>
          </a:p>
        </p:txBody>
      </p:sp>
      <p:graphicFrame>
        <p:nvGraphicFramePr>
          <p:cNvPr id="189488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640754"/>
              </p:ext>
            </p:extLst>
          </p:nvPr>
        </p:nvGraphicFramePr>
        <p:xfrm>
          <a:off x="1345706" y="1620915"/>
          <a:ext cx="7341093" cy="4265037"/>
        </p:xfrm>
        <a:graphic>
          <a:graphicData uri="http://schemas.openxmlformats.org/drawingml/2006/table">
            <a:tbl>
              <a:tblPr/>
              <a:tblGrid>
                <a:gridCol w="3216098"/>
                <a:gridCol w="4124995"/>
              </a:tblGrid>
              <a:tr h="4209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Danger Signal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Why Suspicious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64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Class with no </a:t>
                      </a: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method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May be an opaque piece of info, not an ADT.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Or may be an ADT, the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methods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are just missing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79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Class introducing no or very few features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but inherits features from parents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May be a case of </a:t>
                      </a:r>
                      <a:r>
                        <a:rPr kumimoji="0" lang="ja-JP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“</a:t>
                      </a:r>
                      <a:r>
                        <a:rPr kumimoji="0" lang="en-US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taxomania</a:t>
                      </a:r>
                      <a:r>
                        <a:rPr kumimoji="0" lang="ja-JP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”</a:t>
                      </a:r>
                      <a:endParaRPr kumimoji="0" lang="en-US" altLang="ja-JP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18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Class with mixed abstractions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n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Should be split into more classes, one per abstraction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7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99FACA-9280-4868-B79F-52EE9D33BA8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0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1003746"/>
          </a:xfrm>
        </p:spPr>
        <p:txBody>
          <a:bodyPr/>
          <a:lstStyle/>
          <a:p>
            <a:pPr eaLnBrk="1" hangingPunct="1"/>
            <a:r>
              <a:rPr lang="en-US" altLang="en-US" sz="3800" dirty="0" smtClean="0">
                <a:solidFill>
                  <a:srgbClr val="FF0000"/>
                </a:solidFill>
              </a:rPr>
              <a:t>An Exercise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55938"/>
            <a:ext cx="6553200" cy="467498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dirty="0" err="1" smtClean="0">
                <a:solidFill>
                  <a:srgbClr val="003399"/>
                </a:solidFill>
              </a:rPr>
              <a:t>int</a:t>
            </a:r>
            <a:r>
              <a:rPr lang="en-US" altLang="en-US" i="1" dirty="0" smtClean="0">
                <a:solidFill>
                  <a:srgbClr val="003399"/>
                </a:solidFill>
              </a:rPr>
              <a:t> a = 0; 	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 dirty="0" smtClean="0">
              <a:solidFill>
                <a:srgbClr val="0033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dirty="0" err="1" smtClean="0">
                <a:solidFill>
                  <a:srgbClr val="003399"/>
                </a:solidFill>
              </a:rPr>
              <a:t>int</a:t>
            </a:r>
            <a:r>
              <a:rPr lang="en-US" altLang="en-US" i="1" dirty="0" smtClean="0">
                <a:solidFill>
                  <a:srgbClr val="003399"/>
                </a:solidFill>
              </a:rPr>
              <a:t> f</a:t>
            </a:r>
            <a:r>
              <a:rPr lang="en-US" altLang="en-US" dirty="0" smtClean="0">
                <a:solidFill>
                  <a:srgbClr val="003399"/>
                </a:solidFill>
              </a:rPr>
              <a:t> () {</a:t>
            </a:r>
            <a:endParaRPr lang="en-US" altLang="en-US" b="1" dirty="0" smtClean="0">
              <a:solidFill>
                <a:srgbClr val="003399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i="1" dirty="0" smtClean="0">
                <a:solidFill>
                  <a:srgbClr val="003399"/>
                </a:solidFill>
              </a:rPr>
              <a:t>a </a:t>
            </a:r>
            <a:r>
              <a:rPr lang="en-US" altLang="en-US" sz="2800" dirty="0" smtClean="0">
                <a:solidFill>
                  <a:srgbClr val="003399"/>
                </a:solidFill>
              </a:rPr>
              <a:t>:= </a:t>
            </a:r>
            <a:r>
              <a:rPr lang="en-US" altLang="en-US" sz="2800" i="1" dirty="0" smtClean="0">
                <a:solidFill>
                  <a:srgbClr val="003399"/>
                </a:solidFill>
              </a:rPr>
              <a:t>a + 1</a:t>
            </a:r>
            <a:r>
              <a:rPr lang="en-US" altLang="en-US" sz="2800" dirty="0" smtClean="0">
                <a:solidFill>
                  <a:srgbClr val="003399"/>
                </a:solidFill>
              </a:rPr>
              <a:t>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i="1" dirty="0" smtClean="0">
                <a:solidFill>
                  <a:srgbClr val="003399"/>
                </a:solidFill>
              </a:rPr>
              <a:t>return 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3399"/>
                </a:solidFill>
              </a:rPr>
              <a:t>}</a:t>
            </a:r>
          </a:p>
          <a:p>
            <a:pPr eaLnBrk="1" hangingPunct="1"/>
            <a:endParaRPr lang="en-US" altLang="en-US" dirty="0" smtClean="0">
              <a:solidFill>
                <a:srgbClr val="003399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2*f? </a:t>
            </a:r>
          </a:p>
          <a:p>
            <a:pPr eaLnBrk="1" hangingPunct="1"/>
            <a:r>
              <a:rPr lang="en-US" altLang="en-US" dirty="0" err="1" smtClean="0">
                <a:solidFill>
                  <a:srgbClr val="FF0000"/>
                </a:solidFill>
              </a:rPr>
              <a:t>f+f</a:t>
            </a:r>
            <a:r>
              <a:rPr lang="en-US" altLang="en-US" dirty="0" smtClean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94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679C0D-BF3B-4AFF-B33B-C3755342388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0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43816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Side Effects in </a:t>
            </a:r>
            <a:r>
              <a:rPr lang="en-US" altLang="en-US" sz="3800" dirty="0" smtClean="0"/>
              <a:t>Functions/Methods</a:t>
            </a:r>
            <a:endParaRPr lang="en-US" altLang="en-US" sz="3800" dirty="0" smtClean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7362" y="1186816"/>
            <a:ext cx="7479437" cy="541817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Commands and queries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Command: a procedure that modifies objects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Query: a function that </a:t>
            </a:r>
            <a:r>
              <a:rPr lang="en-US" altLang="en-US" sz="2400" i="1" dirty="0" smtClean="0"/>
              <a:t>returns</a:t>
            </a:r>
            <a:r>
              <a:rPr lang="en-US" altLang="en-US" sz="2400" dirty="0" smtClean="0"/>
              <a:t> info about objects (perhaps via some computation)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What is side effect?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A change performed by a function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It is ancillary to the function</a:t>
            </a:r>
            <a:r>
              <a:rPr lang="en-US" altLang="ja-JP" sz="2400" dirty="0" smtClean="0"/>
              <a:t>’s official purpose of answering a query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What is wrong?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Lose many of the simple mathematical properties that enable us to reason about our software.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Mathematics/ADT (abstract objects and operations on objects) is change-free</a:t>
            </a:r>
          </a:p>
        </p:txBody>
      </p:sp>
    </p:spTree>
    <p:extLst>
      <p:ext uri="{BB962C8B-B14F-4D97-AF65-F5344CB8AC3E}">
        <p14:creationId xmlns:p14="http://schemas.microsoft.com/office/powerpoint/2010/main" val="233653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21A573-CAD4-4298-B852-73E4D0341B0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0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79330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Referential Transparency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8384" y="1143000"/>
            <a:ext cx="7560816" cy="4987925"/>
          </a:xfrm>
        </p:spPr>
        <p:txBody>
          <a:bodyPr/>
          <a:lstStyle/>
          <a:p>
            <a:pPr eaLnBrk="1" hangingPunct="1"/>
            <a:r>
              <a:rPr lang="en-US" altLang="ja-JP" sz="2400" dirty="0" smtClean="0">
                <a:solidFill>
                  <a:srgbClr val="990099"/>
                </a:solidFill>
              </a:rPr>
              <a:t>“Asking a question should not change the answer”</a:t>
            </a:r>
          </a:p>
          <a:p>
            <a:pPr eaLnBrk="1" hangingPunct="1"/>
            <a:r>
              <a:rPr lang="en-US" altLang="en-US" sz="2400" dirty="0" smtClean="0"/>
              <a:t>Expression 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e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is referentially transparent</a:t>
            </a:r>
          </a:p>
          <a:p>
            <a:pPr lvl="1" eaLnBrk="1" hangingPunct="1"/>
            <a:r>
              <a:rPr lang="en-US" altLang="en-US" sz="2200" dirty="0" smtClean="0"/>
              <a:t>If it is possible to exchange any sub-expression with its value without changing the value of </a:t>
            </a:r>
            <a:r>
              <a:rPr lang="en-US" altLang="en-US" sz="2200" i="1" dirty="0" smtClean="0">
                <a:solidFill>
                  <a:srgbClr val="003399"/>
                </a:solidFill>
              </a:rPr>
              <a:t>e</a:t>
            </a:r>
            <a:r>
              <a:rPr lang="en-US" altLang="en-US" sz="2200" dirty="0" smtClean="0"/>
              <a:t>.</a:t>
            </a:r>
          </a:p>
          <a:p>
            <a:pPr lvl="1" eaLnBrk="1" hangingPunct="1"/>
            <a:r>
              <a:rPr lang="en-US" altLang="en-US" sz="2200" dirty="0" smtClean="0"/>
              <a:t>Also called </a:t>
            </a:r>
            <a:r>
              <a:rPr lang="en-US" altLang="ja-JP" sz="2200" dirty="0" smtClean="0"/>
              <a:t>“</a:t>
            </a:r>
            <a:r>
              <a:rPr lang="en-US" altLang="ja-JP" sz="2200" i="1" dirty="0" err="1" smtClean="0"/>
              <a:t>substitutivity</a:t>
            </a:r>
            <a:r>
              <a:rPr lang="en-US" altLang="ja-JP" sz="2200" i="1" dirty="0" smtClean="0"/>
              <a:t> of equals for equals</a:t>
            </a:r>
            <a:r>
              <a:rPr lang="en-US" altLang="ja-JP" sz="2200" dirty="0" smtClean="0"/>
              <a:t>”</a:t>
            </a:r>
          </a:p>
          <a:p>
            <a:pPr lvl="2" eaLnBrk="1" hangingPunct="1"/>
            <a:r>
              <a:rPr lang="en-US" altLang="en-US" dirty="0" smtClean="0"/>
              <a:t>If </a:t>
            </a:r>
            <a:r>
              <a:rPr lang="en-US" altLang="en-US" i="1" dirty="0" smtClean="0"/>
              <a:t>x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y </a:t>
            </a:r>
            <a:r>
              <a:rPr lang="en-US" altLang="en-US" dirty="0" smtClean="0"/>
              <a:t>have the same value, we can use one interchangeably with the other.</a:t>
            </a:r>
          </a:p>
          <a:p>
            <a:pPr eaLnBrk="1" hangingPunct="1"/>
            <a:r>
              <a:rPr lang="en-US" altLang="en-US" sz="2400" dirty="0" smtClean="0"/>
              <a:t>Difficulty in getting a clear picture of the dynamic behavior from its static description</a:t>
            </a:r>
          </a:p>
          <a:p>
            <a:pPr lvl="1" eaLnBrk="1" hangingPunct="1"/>
            <a:r>
              <a:rPr lang="en-US" altLang="en-US" sz="2200" dirty="0" smtClean="0"/>
              <a:t>Important to maintain a clear distinction between </a:t>
            </a:r>
          </a:p>
          <a:p>
            <a:pPr lvl="2" eaLnBrk="1" hangingPunct="1"/>
            <a:r>
              <a:rPr lang="en-US" altLang="en-US" sz="2000" dirty="0" smtClean="0"/>
              <a:t>Commands - change objects but don</a:t>
            </a:r>
            <a:r>
              <a:rPr lang="en-US" altLang="ja-JP" sz="2000" dirty="0" smtClean="0"/>
              <a:t>’t directly return results</a:t>
            </a:r>
          </a:p>
          <a:p>
            <a:pPr lvl="2" eaLnBrk="1" hangingPunct="1"/>
            <a:r>
              <a:rPr lang="en-US" altLang="en-US" sz="2000" dirty="0" smtClean="0"/>
              <a:t>Queries - provide info about objects but do not change them.</a:t>
            </a:r>
          </a:p>
        </p:txBody>
      </p:sp>
    </p:spTree>
    <p:extLst>
      <p:ext uri="{BB962C8B-B14F-4D97-AF65-F5344CB8AC3E}">
        <p14:creationId xmlns:p14="http://schemas.microsoft.com/office/powerpoint/2010/main" val="380667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5608" y="221370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Cohesion and Coupling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651246" y="3968321"/>
            <a:ext cx="6883153" cy="2687638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Coupling</a:t>
            </a:r>
          </a:p>
          <a:p>
            <a:pPr lvl="1"/>
            <a:r>
              <a:rPr lang="en-US" altLang="en-US" sz="2000" dirty="0"/>
              <a:t>Degree of interaction between modules</a:t>
            </a:r>
          </a:p>
          <a:p>
            <a:r>
              <a:rPr lang="en-US" altLang="en-US" sz="2400" dirty="0" smtClean="0"/>
              <a:t>Cohesion</a:t>
            </a:r>
          </a:p>
          <a:p>
            <a:pPr lvl="1"/>
            <a:r>
              <a:rPr lang="en-US" altLang="en-US" sz="2000" dirty="0" smtClean="0"/>
              <a:t>Degree of interaction within a module</a:t>
            </a:r>
          </a:p>
          <a:p>
            <a:pPr lvl="1"/>
            <a:r>
              <a:rPr lang="en-US" altLang="en-US" sz="2000" dirty="0" smtClean="0"/>
              <a:t>Ideal cohesion: </a:t>
            </a:r>
          </a:p>
          <a:p>
            <a:pPr lvl="2"/>
            <a:r>
              <a:rPr lang="en-US" altLang="en-US" sz="1800" dirty="0" smtClean="0"/>
              <a:t>information cohesion for classes (ADT)</a:t>
            </a:r>
          </a:p>
          <a:p>
            <a:pPr lvl="2"/>
            <a:r>
              <a:rPr lang="en-US" altLang="en-US" sz="1800" dirty="0" smtClean="0"/>
              <a:t>Function cohesion (one action) for methods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2F14F8-460C-40A3-A40F-6836C3336DDA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7173" name="Picture 11" descr="sch2333x_070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17" y="1491242"/>
            <a:ext cx="198120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1" descr="sch2333x_070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17" y="1519817"/>
            <a:ext cx="23844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9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04A751-3BE9-45A9-9A2B-1401C7C627B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0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Objects as Machines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Only commands </a:t>
            </a:r>
            <a:r>
              <a:rPr lang="en-US" altLang="en-US" sz="2800" dirty="0" smtClean="0"/>
              <a:t>will </a:t>
            </a:r>
            <a:r>
              <a:rPr lang="en-US" altLang="en-US" sz="2800" dirty="0" smtClean="0"/>
              <a:t>be permitted and </a:t>
            </a:r>
            <a:r>
              <a:rPr lang="en-US" altLang="en-US" sz="2800" i="1" dirty="0" smtClean="0"/>
              <a:t>expected</a:t>
            </a:r>
            <a:r>
              <a:rPr lang="en-US" altLang="en-US" sz="2800" dirty="0" smtClean="0"/>
              <a:t> to produce side effects</a:t>
            </a:r>
          </a:p>
          <a:p>
            <a:pPr eaLnBrk="1" hangingPunct="1"/>
            <a:r>
              <a:rPr lang="en-US" altLang="en-US" sz="2800" dirty="0" smtClean="0"/>
              <a:t>Object as a machine with </a:t>
            </a:r>
          </a:p>
          <a:p>
            <a:pPr lvl="1" eaLnBrk="1" hangingPunct="1"/>
            <a:r>
              <a:rPr lang="en-US" altLang="en-US" sz="2400" dirty="0" smtClean="0"/>
              <a:t>an internal state (not directly observable), and</a:t>
            </a:r>
          </a:p>
          <a:p>
            <a:pPr lvl="1" eaLnBrk="1" hangingPunct="1"/>
            <a:r>
              <a:rPr lang="en-US" altLang="en-US" sz="2400" dirty="0" smtClean="0"/>
              <a:t>two kinds of button: commands and queries</a:t>
            </a:r>
          </a:p>
          <a:p>
            <a:pPr eaLnBrk="1" hangingPunct="1"/>
            <a:r>
              <a:rPr lang="en-US" altLang="en-US" sz="2800" dirty="0" smtClean="0"/>
              <a:t>Pressing a command makes it change state</a:t>
            </a:r>
          </a:p>
          <a:p>
            <a:pPr eaLnBrk="1" hangingPunct="1"/>
            <a:r>
              <a:rPr lang="en-US" altLang="en-US" sz="2800" dirty="0" smtClean="0"/>
              <a:t>Pressing a query does not change the state</a:t>
            </a:r>
          </a:p>
          <a:p>
            <a:pPr eaLnBrk="1" hangingPunct="1"/>
            <a:r>
              <a:rPr lang="en-US" altLang="en-US" sz="2800" dirty="0" smtClean="0"/>
              <a:t>Both may take arguments</a:t>
            </a:r>
          </a:p>
        </p:txBody>
      </p:sp>
    </p:spTree>
    <p:extLst>
      <p:ext uri="{BB962C8B-B14F-4D97-AF65-F5344CB8AC3E}">
        <p14:creationId xmlns:p14="http://schemas.microsoft.com/office/powerpoint/2010/main" val="350839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539A1E-BAAE-4608-8941-466CC080AF8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0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85861"/>
            <a:ext cx="7498080" cy="918763"/>
          </a:xfrm>
        </p:spPr>
        <p:txBody>
          <a:bodyPr/>
          <a:lstStyle/>
          <a:p>
            <a:pPr eaLnBrk="1" hangingPunct="1"/>
            <a:r>
              <a:rPr lang="en-US" altLang="en-US" sz="3800" dirty="0" smtClean="0">
                <a:solidFill>
                  <a:srgbClr val="003399"/>
                </a:solidFill>
              </a:rPr>
              <a:t>A List Object as a List Machine</a:t>
            </a:r>
          </a:p>
        </p:txBody>
      </p:sp>
      <p:pic>
        <p:nvPicPr>
          <p:cNvPr id="47108" name="Picture 4" descr="untitle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4109" y="1104624"/>
            <a:ext cx="5293399" cy="2979618"/>
          </a:xfrm>
          <a:noFill/>
        </p:spPr>
      </p:pic>
      <p:sp>
        <p:nvSpPr>
          <p:cNvPr id="3" name="TextBox 2"/>
          <p:cNvSpPr txBox="1"/>
          <p:nvPr/>
        </p:nvSpPr>
        <p:spPr>
          <a:xfrm>
            <a:off x="1822408" y="4325270"/>
            <a:ext cx="6791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 dirty="0" smtClean="0"/>
              <a:t>start: </a:t>
            </a:r>
            <a:r>
              <a:rPr lang="en-US" altLang="en-US" dirty="0" smtClean="0"/>
              <a:t>move </a:t>
            </a:r>
            <a:r>
              <a:rPr lang="en-US" altLang="en-US" dirty="0"/>
              <a:t>the cursor to the first </a:t>
            </a:r>
            <a:r>
              <a:rPr lang="en-US" altLang="en-US" dirty="0" smtClean="0"/>
              <a:t>element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 dirty="0" smtClean="0"/>
              <a:t>Forth: </a:t>
            </a:r>
            <a:r>
              <a:rPr lang="en-US" altLang="en-US" dirty="0" smtClean="0"/>
              <a:t>advance </a:t>
            </a:r>
            <a:r>
              <a:rPr lang="en-US" altLang="en-US" dirty="0"/>
              <a:t>the cursor one </a:t>
            </a:r>
            <a:r>
              <a:rPr lang="en-US" altLang="en-US" dirty="0" smtClean="0"/>
              <a:t>position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 dirty="0" smtClean="0"/>
              <a:t>Search: </a:t>
            </a:r>
            <a:r>
              <a:rPr lang="en-US" altLang="en-US" dirty="0" smtClean="0"/>
              <a:t>move </a:t>
            </a:r>
            <a:r>
              <a:rPr lang="en-US" altLang="en-US" dirty="0"/>
              <a:t>the cursor to the next occurrence of the element entered into the top-left </a:t>
            </a:r>
            <a:r>
              <a:rPr lang="en-US" altLang="en-US" dirty="0" smtClean="0"/>
              <a:t>slot;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 dirty="0" smtClean="0"/>
              <a:t>Item: </a:t>
            </a:r>
            <a:r>
              <a:rPr lang="en-US" altLang="en-US" dirty="0" smtClean="0"/>
              <a:t>show </a:t>
            </a:r>
            <a:r>
              <a:rPr lang="en-US" altLang="en-US" dirty="0"/>
              <a:t>in the display panel the value of the element at cursor </a:t>
            </a:r>
            <a:r>
              <a:rPr lang="en-US" altLang="en-US" dirty="0" smtClean="0"/>
              <a:t>position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 dirty="0" smtClean="0"/>
              <a:t>Index: </a:t>
            </a:r>
            <a:r>
              <a:rPr lang="en-US" altLang="en-US" dirty="0" smtClean="0"/>
              <a:t>show </a:t>
            </a:r>
            <a:r>
              <a:rPr lang="en-US" altLang="en-US" dirty="0"/>
              <a:t>the current cursor </a:t>
            </a:r>
            <a:r>
              <a:rPr lang="en-US" altLang="en-US" dirty="0" smtClean="0"/>
              <a:t>position.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9C5BBE-096E-4E4F-BDE1-1386BA0C7C6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0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Good Class Interfaces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CC"/>
                </a:solidFill>
              </a:rPr>
              <a:t>Command-Query Separation Principle</a:t>
            </a:r>
          </a:p>
          <a:p>
            <a:pPr eaLnBrk="1" hangingPunct="1"/>
            <a:r>
              <a:rPr lang="en-US" altLang="en-US" dirty="0" smtClean="0">
                <a:solidFill>
                  <a:srgbClr val="0000CC"/>
                </a:solidFill>
              </a:rPr>
              <a:t>Good Abstraction</a:t>
            </a:r>
          </a:p>
          <a:p>
            <a:pPr eaLnBrk="1" hangingPunct="1"/>
            <a:r>
              <a:rPr lang="en-US" altLang="en-US" dirty="0" smtClean="0">
                <a:solidFill>
                  <a:srgbClr val="0000CC"/>
                </a:solidFill>
              </a:rPr>
              <a:t>Good Encapsulation</a:t>
            </a:r>
          </a:p>
          <a:p>
            <a:pPr eaLnBrk="1" hangingPunct="1"/>
            <a:endParaRPr lang="en-US" altLang="en-US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0000CC"/>
                </a:solidFill>
              </a:rPr>
              <a:t>How Many Arguments for a Feature</a:t>
            </a:r>
          </a:p>
          <a:p>
            <a:pPr eaLnBrk="1" hangingPunct="1"/>
            <a:r>
              <a:rPr lang="en-US" altLang="en-US" dirty="0" smtClean="0">
                <a:solidFill>
                  <a:srgbClr val="0000CC"/>
                </a:solidFill>
              </a:rPr>
              <a:t>Class Size</a:t>
            </a:r>
          </a:p>
          <a:p>
            <a:pPr eaLnBrk="1" hangingPunct="1"/>
            <a:r>
              <a:rPr lang="en-US" altLang="en-US" dirty="0" smtClean="0">
                <a:solidFill>
                  <a:srgbClr val="0000CC"/>
                </a:solidFill>
              </a:rPr>
              <a:t>Dealing with Abnormal Cases</a:t>
            </a:r>
          </a:p>
        </p:txBody>
      </p:sp>
    </p:spTree>
    <p:extLst>
      <p:ext uri="{BB962C8B-B14F-4D97-AF65-F5344CB8AC3E}">
        <p14:creationId xmlns:p14="http://schemas.microsoft.com/office/powerpoint/2010/main" val="16247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11644B-1E24-4DFB-9548-73330A19C76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0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114838"/>
            <a:ext cx="749808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800" dirty="0" smtClean="0"/>
              <a:t>Command-Query Separation Principle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8484" y="1417638"/>
            <a:ext cx="7716915" cy="47545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Some side effects are harmless and necessary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Functions modify the state (affecting visible features) but then restore the original state during execution.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Change the state of the object only affects properties invisible to clients.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Foolish to dismiss side-effect-full style as thoughtless</a:t>
            </a:r>
          </a:p>
        </p:txBody>
      </p:sp>
    </p:spTree>
    <p:extLst>
      <p:ext uri="{BB962C8B-B14F-4D97-AF65-F5344CB8AC3E}">
        <p14:creationId xmlns:p14="http://schemas.microsoft.com/office/powerpoint/2010/main" val="334968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3C422B-BF6C-4ACF-A180-5B3E4B1EC11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0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Good Abstraction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Be sure what abstraction the class is implementing</a:t>
            </a:r>
          </a:p>
          <a:p>
            <a:pPr eaLnBrk="1" hangingPunct="1"/>
            <a:r>
              <a:rPr lang="en-US" altLang="en-US" sz="2800" dirty="0" smtClean="0"/>
              <a:t>Present consistent, cohesive level of abs.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Employee and </a:t>
            </a:r>
            <a:r>
              <a:rPr lang="en-US" altLang="en-US" sz="2400" dirty="0" err="1" smtClean="0">
                <a:solidFill>
                  <a:srgbClr val="003399"/>
                </a:solidFill>
              </a:rPr>
              <a:t>EmployeeCensus</a:t>
            </a:r>
            <a:endParaRPr lang="en-US" altLang="en-US" sz="2400" dirty="0" smtClean="0">
              <a:solidFill>
                <a:srgbClr val="003399"/>
              </a:solidFill>
            </a:endParaRPr>
          </a:p>
          <a:p>
            <a:pPr eaLnBrk="1" hangingPunct="1"/>
            <a:r>
              <a:rPr lang="en-US" altLang="en-US" sz="2800" dirty="0" smtClean="0"/>
              <a:t>Provide services in pairs with their opposites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Turn on/off, activate/deactivate, …</a:t>
            </a:r>
          </a:p>
          <a:p>
            <a:pPr eaLnBrk="1" hangingPunct="1"/>
            <a:r>
              <a:rPr lang="en-US" altLang="en-US" sz="2800" dirty="0" smtClean="0"/>
              <a:t>Make interfaces programmatic rather than semantic when possible</a:t>
            </a:r>
          </a:p>
          <a:p>
            <a:pPr eaLnBrk="1" hangingPunct="1"/>
            <a:r>
              <a:rPr lang="en-US" altLang="en-US" sz="2800" dirty="0" smtClean="0"/>
              <a:t>Beware of erosion of the interface</a:t>
            </a:r>
            <a:r>
              <a:rPr lang="en-US" altLang="ja-JP" sz="2800" dirty="0" smtClean="0"/>
              <a:t>’s abstraction under modification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3815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43EDF5-FAF0-41ED-B9D1-7666B8E7531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0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168" y="26063"/>
            <a:ext cx="7498080" cy="1003746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Good Abstraction: </a:t>
            </a:r>
            <a:r>
              <a:rPr lang="en-US" altLang="en-US" sz="3800" dirty="0" smtClean="0">
                <a:solidFill>
                  <a:srgbClr val="003399"/>
                </a:solidFill>
              </a:rPr>
              <a:t>Employee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4816" y="1143000"/>
            <a:ext cx="7221984" cy="5181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Class Employee {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public: 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i="1" dirty="0" smtClean="0">
                <a:solidFill>
                  <a:srgbClr val="003399"/>
                </a:solidFill>
              </a:rPr>
              <a:t>// public constructors and destructors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Employee();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Employee(</a:t>
            </a:r>
            <a:r>
              <a:rPr lang="en-US" altLang="en-US" sz="2200" dirty="0" err="1" smtClean="0">
                <a:solidFill>
                  <a:srgbClr val="003399"/>
                </a:solidFill>
              </a:rPr>
              <a:t>FullName</a:t>
            </a:r>
            <a:r>
              <a:rPr lang="en-US" altLang="en-US" sz="2200" dirty="0" smtClean="0">
                <a:solidFill>
                  <a:srgbClr val="003399"/>
                </a:solidFill>
              </a:rPr>
              <a:t> name, String address,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String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workPhone</a:t>
            </a:r>
            <a:r>
              <a:rPr lang="en-US" altLang="en-US" sz="2000" dirty="0" smtClean="0">
                <a:solidFill>
                  <a:srgbClr val="003399"/>
                </a:solidFill>
              </a:rPr>
              <a:t>, String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homePhone</a:t>
            </a:r>
            <a:r>
              <a:rPr lang="en-US" altLang="en-US" sz="2000" dirty="0" smtClean="0">
                <a:solidFill>
                  <a:srgbClr val="003399"/>
                </a:solidFill>
              </a:rPr>
              <a:t>,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3399"/>
                </a:solidFill>
              </a:rPr>
              <a:t>TaxId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taxIdNumber</a:t>
            </a:r>
            <a:r>
              <a:rPr lang="en-US" altLang="en-US" sz="2000" dirty="0" smtClean="0">
                <a:solidFill>
                  <a:srgbClr val="003399"/>
                </a:solidFill>
              </a:rPr>
              <a:t>,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JobClassification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jobClass</a:t>
            </a:r>
            <a:r>
              <a:rPr lang="en-US" altLang="en-US" sz="1800" dirty="0" smtClean="0">
                <a:solidFill>
                  <a:srgbClr val="003399"/>
                </a:solidFill>
              </a:rPr>
              <a:t>);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Virtual ~Employee(); 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i="1" dirty="0" smtClean="0">
                <a:solidFill>
                  <a:srgbClr val="003399"/>
                </a:solidFill>
              </a:rPr>
              <a:t>//public routines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3399"/>
                </a:solidFill>
              </a:rPr>
              <a:t>FullName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GetName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 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String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GetAddress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String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GetWorkPhone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String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GetHomePhone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3399"/>
                </a:solidFill>
              </a:rPr>
              <a:t>TaxId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GetTaxIdNumber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3399"/>
                </a:solidFill>
              </a:rPr>
              <a:t>JobClassification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GetJobClassification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…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3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6A9BA8-5D59-4E08-9F31-729FE9825B1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0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80744" y="0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>
                <a:solidFill>
                  <a:srgbClr val="003399"/>
                </a:solidFill>
              </a:rPr>
              <a:t>Employee: </a:t>
            </a:r>
            <a:r>
              <a:rPr lang="en-US" altLang="en-US" sz="3400" dirty="0" smtClean="0">
                <a:solidFill>
                  <a:srgbClr val="003399"/>
                </a:solidFill>
              </a:rPr>
              <a:t>Eroding under Maintenance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060" y="1429304"/>
            <a:ext cx="7239740" cy="497149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Class Employee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public: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//public routines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3399"/>
                </a:solidFill>
              </a:rPr>
              <a:t>FullName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GetName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0099"/>
                </a:solidFill>
              </a:rPr>
              <a:t>Address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GetAddress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PhoneNumber</a:t>
            </a:r>
            <a:r>
              <a:rPr lang="en-US" altLang="en-US" sz="2000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GetWorkNumber</a:t>
            </a:r>
            <a:r>
              <a:rPr lang="en-US" altLang="en-US" sz="2000" dirty="0" smtClean="0">
                <a:solidFill>
                  <a:srgbClr val="0033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const</a:t>
            </a:r>
            <a:r>
              <a:rPr lang="en-US" altLang="en-US" sz="2000" dirty="0" smtClean="0">
                <a:solidFill>
                  <a:srgbClr val="003399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bool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IsJobClassificationValid</a:t>
            </a:r>
            <a:r>
              <a:rPr lang="en-US" altLang="en-US" sz="2000" dirty="0" smtClean="0">
                <a:solidFill>
                  <a:srgbClr val="000099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JobClassification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jobClass</a:t>
            </a:r>
            <a:r>
              <a:rPr lang="en-US" altLang="en-US" sz="2000" dirty="0" smtClean="0">
                <a:solidFill>
                  <a:srgbClr val="000099"/>
                </a:solidFill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bool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IsZipCodeValid</a:t>
            </a:r>
            <a:r>
              <a:rPr lang="en-US" altLang="en-US" sz="2000" dirty="0" smtClean="0">
                <a:solidFill>
                  <a:srgbClr val="000099"/>
                </a:solidFill>
              </a:rPr>
              <a:t>(Address address);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bool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IsPhoneNumberValid</a:t>
            </a:r>
            <a:r>
              <a:rPr lang="en-US" altLang="en-US" sz="2000" dirty="0" smtClean="0">
                <a:solidFill>
                  <a:srgbClr val="000099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PhoneNumber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phoneNumber</a:t>
            </a:r>
            <a:r>
              <a:rPr lang="en-US" altLang="en-US" sz="2000" dirty="0" smtClean="0">
                <a:solidFill>
                  <a:srgbClr val="000099"/>
                </a:solidFill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>
              <a:solidFill>
                <a:srgbClr val="000099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SqlQuery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GetQueryToCreateNewEmployee</a:t>
            </a:r>
            <a:r>
              <a:rPr lang="en-US" altLang="en-US" sz="2000" dirty="0" smtClean="0">
                <a:solidFill>
                  <a:srgbClr val="0000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const</a:t>
            </a:r>
            <a:r>
              <a:rPr lang="en-US" altLang="en-US" sz="2000" dirty="0" smtClean="0">
                <a:solidFill>
                  <a:srgbClr val="000099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SqlQuery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GetQueryToModifyEmployee</a:t>
            </a:r>
            <a:r>
              <a:rPr lang="en-US" altLang="en-US" sz="2000" dirty="0" smtClean="0">
                <a:solidFill>
                  <a:srgbClr val="0000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const</a:t>
            </a:r>
            <a:r>
              <a:rPr lang="en-US" altLang="en-US" sz="2000" dirty="0" smtClean="0">
                <a:solidFill>
                  <a:srgbClr val="000099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 smtClean="0">
                <a:solidFill>
                  <a:srgbClr val="000099"/>
                </a:solidFill>
              </a:rPr>
              <a:t>SqlQuery</a:t>
            </a:r>
            <a:r>
              <a:rPr lang="en-US" altLang="en-US" sz="2000" dirty="0" smtClean="0">
                <a:solidFill>
                  <a:srgbClr val="000099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GetQueryToRetrieveEmployee</a:t>
            </a:r>
            <a:r>
              <a:rPr lang="en-US" altLang="en-US" sz="2000" dirty="0" smtClean="0">
                <a:solidFill>
                  <a:srgbClr val="000099"/>
                </a:solidFill>
              </a:rPr>
              <a:t>() </a:t>
            </a:r>
            <a:r>
              <a:rPr lang="en-US" altLang="en-US" sz="2000" dirty="0" err="1" smtClean="0">
                <a:solidFill>
                  <a:srgbClr val="000099"/>
                </a:solidFill>
              </a:rPr>
              <a:t>const</a:t>
            </a:r>
            <a:r>
              <a:rPr lang="en-US" altLang="en-US" sz="2000" dirty="0" smtClean="0">
                <a:solidFill>
                  <a:srgbClr val="000099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339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2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D78BCC-80A7-4477-B9DC-548C5F4FA4B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0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120" y="8308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Good Encapsulation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1120" y="1331650"/>
            <a:ext cx="7498080" cy="4916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Minimize accessibility of classes and members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Favor the strictest level of privacy that is workable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What best preserves the integrity of the abstraction?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3399"/>
                </a:solidFill>
              </a:rPr>
              <a:t>E.g. don</a:t>
            </a:r>
            <a:r>
              <a:rPr lang="en-US" altLang="ja-JP" dirty="0" smtClean="0">
                <a:solidFill>
                  <a:srgbClr val="003399"/>
                </a:solidFill>
              </a:rPr>
              <a:t>’t put a method into the public interface just because it uses only public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Don</a:t>
            </a:r>
            <a:r>
              <a:rPr lang="en-US" altLang="ja-JP" sz="2200" dirty="0" smtClean="0"/>
              <a:t>’t expose member data in 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Avoid putting private </a:t>
            </a:r>
            <a:r>
              <a:rPr lang="en-US" altLang="en-US" sz="2200" dirty="0" err="1" smtClean="0"/>
              <a:t>impl</a:t>
            </a:r>
            <a:r>
              <a:rPr lang="en-US" altLang="en-US" sz="2200" dirty="0" smtClean="0"/>
              <a:t>. details into the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Don</a:t>
            </a:r>
            <a:r>
              <a:rPr lang="en-US" altLang="ja-JP" sz="2400" dirty="0" smtClean="0"/>
              <a:t>’t </a:t>
            </a:r>
            <a:r>
              <a:rPr lang="en-US" altLang="ja-JP" sz="2400" dirty="0" smtClean="0"/>
              <a:t>make assumptions about the clients, unless documented in the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Favor read-time convenience to write-time convenience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Be very wary of semantic violations of encapsulation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Watch for coupling that</a:t>
            </a:r>
            <a:r>
              <a:rPr lang="en-US" altLang="ja-JP" sz="2400" dirty="0" smtClean="0"/>
              <a:t>’s too tight.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2408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2ABC9C-1A2F-4B6A-9C26-D98EC53F794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0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>How Many Arguments for a Method?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simplicity of interfaces fundamentally determines the class</a:t>
            </a:r>
            <a:r>
              <a:rPr lang="en-US" altLang="ja-JP" dirty="0" smtClean="0"/>
              <a:t>’s ease of use.</a:t>
            </a:r>
          </a:p>
          <a:p>
            <a:pPr eaLnBrk="1" hangingPunct="1"/>
            <a:r>
              <a:rPr lang="en-US" altLang="en-US" dirty="0" smtClean="0"/>
              <a:t>Particularly true of library classes.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41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D4C823-7629-485F-B4B2-6690EF0A81A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0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i="1" smtClean="0">
                <a:solidFill>
                  <a:schemeClr val="accent2"/>
                </a:solidFill>
              </a:rPr>
              <a:t>Which Ones Are Truly Indispensable?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99"/>
                </a:solidFill>
              </a:rPr>
              <a:t>Method </a:t>
            </a:r>
            <a:r>
              <a:rPr lang="en-US" altLang="en-US" i="1" dirty="0" smtClean="0">
                <a:solidFill>
                  <a:srgbClr val="003399"/>
                </a:solidFill>
              </a:rPr>
              <a:t>print</a:t>
            </a:r>
            <a:r>
              <a:rPr lang="en-US" altLang="en-US" dirty="0" smtClean="0">
                <a:solidFill>
                  <a:srgbClr val="003399"/>
                </a:solidFill>
              </a:rPr>
              <a:t>  in class </a:t>
            </a:r>
            <a:r>
              <a:rPr lang="en-US" altLang="en-US" i="1" dirty="0" smtClean="0">
                <a:solidFill>
                  <a:srgbClr val="003399"/>
                </a:solidFill>
              </a:rPr>
              <a:t>Document</a:t>
            </a:r>
          </a:p>
          <a:p>
            <a:pPr lvl="1" eaLnBrk="1" hangingPunct="1"/>
            <a:r>
              <a:rPr lang="en-US" altLang="en-US" dirty="0" smtClean="0">
                <a:solidFill>
                  <a:srgbClr val="003399"/>
                </a:solidFill>
              </a:rPr>
              <a:t>Printing relies on Postscript</a:t>
            </a:r>
          </a:p>
          <a:p>
            <a:pPr lvl="1" eaLnBrk="1" hangingPunct="1"/>
            <a:endParaRPr lang="en-US" altLang="en-US" dirty="0" smtClean="0">
              <a:solidFill>
                <a:srgbClr val="0033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003399"/>
                </a:solidFill>
              </a:rPr>
              <a:t>    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myDocument.print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400" dirty="0" smtClean="0">
                <a:solidFill>
                  <a:srgbClr val="003399"/>
                </a:solidFill>
              </a:rPr>
              <a:t>(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400" i="1" dirty="0" err="1" smtClean="0">
                <a:solidFill>
                  <a:srgbClr val="003399"/>
                </a:solidFill>
              </a:rPr>
              <a:t>printerName</a:t>
            </a:r>
            <a:r>
              <a:rPr lang="en-US" altLang="en-US" sz="2400" dirty="0" smtClean="0">
                <a:solidFill>
                  <a:srgbClr val="003399"/>
                </a:solidFill>
              </a:rPr>
              <a:t>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400" i="1" dirty="0" err="1" smtClean="0">
                <a:solidFill>
                  <a:srgbClr val="003399"/>
                </a:solidFill>
              </a:rPr>
              <a:t>paperSize</a:t>
            </a:r>
            <a:r>
              <a:rPr lang="en-US" altLang="en-US" sz="2400" dirty="0" smtClean="0">
                <a:solidFill>
                  <a:srgbClr val="003399"/>
                </a:solidFill>
              </a:rPr>
              <a:t>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400" i="1" dirty="0" err="1" smtClean="0">
                <a:solidFill>
                  <a:srgbClr val="003399"/>
                </a:solidFill>
              </a:rPr>
              <a:t>colorOrNot</a:t>
            </a:r>
            <a:r>
              <a:rPr lang="en-US" altLang="en-US" sz="2400" dirty="0" smtClean="0">
                <a:solidFill>
                  <a:srgbClr val="003399"/>
                </a:solidFill>
              </a:rPr>
              <a:t>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400" i="1" dirty="0" err="1" smtClean="0">
                <a:solidFill>
                  <a:srgbClr val="003399"/>
                </a:solidFill>
              </a:rPr>
              <a:t>postscriptLevel</a:t>
            </a:r>
            <a:r>
              <a:rPr lang="en-US" altLang="en-US" sz="2400" dirty="0" smtClean="0">
                <a:solidFill>
                  <a:srgbClr val="003399"/>
                </a:solidFill>
              </a:rPr>
              <a:t>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400" i="1" dirty="0" err="1" smtClean="0">
                <a:solidFill>
                  <a:srgbClr val="003399"/>
                </a:solidFill>
              </a:rPr>
              <a:t>printResolution</a:t>
            </a:r>
            <a:endParaRPr lang="en-US" altLang="en-US" sz="2400" i="1" dirty="0" smtClean="0">
              <a:solidFill>
                <a:srgbClr val="003399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0033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8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221420" y="277813"/>
            <a:ext cx="7770179" cy="63658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Encapsulation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069021" y="5105400"/>
            <a:ext cx="3657600" cy="838200"/>
          </a:xfrm>
        </p:spPr>
        <p:txBody>
          <a:bodyPr/>
          <a:lstStyle/>
          <a:p>
            <a:r>
              <a:rPr lang="en-US" altLang="en-US" sz="2000" dirty="0" smtClean="0">
                <a:latin typeface="Gill Sans MT" panose="020B0502020104020203" pitchFamily="34" charset="0"/>
              </a:rPr>
              <a:t>operations on job queues are spread all over </a:t>
            </a:r>
            <a:endParaRPr lang="en-US" altLang="en-US" sz="2000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692DE3-F94F-4AE6-B4EB-89F99F85D3F6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8197" name="Picture 7" descr="sch2333x_071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21" y="1127125"/>
            <a:ext cx="320040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 descr="sch2333x_071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3733800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05413" y="5105400"/>
            <a:ext cx="365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000" kern="0" dirty="0" smtClean="0">
                <a:latin typeface="Gill Sans MT" panose="020B0502020104020203" pitchFamily="34" charset="0"/>
              </a:rPr>
              <a:t>operations on job queues are encapsulated into one module 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3386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782A5A-C240-4AC3-90E9-FACE65076F9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0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Which Ones are Truly Indispensable?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Paper size: </a:t>
            </a:r>
            <a:r>
              <a:rPr lang="en-US" altLang="en-US" sz="2400" dirty="0" smtClean="0">
                <a:solidFill>
                  <a:srgbClr val="002060"/>
                </a:solidFill>
              </a:rPr>
              <a:t>the </a:t>
            </a:r>
            <a:r>
              <a:rPr lang="en-US" altLang="en-US" sz="2400" dirty="0" smtClean="0">
                <a:solidFill>
                  <a:srgbClr val="002060"/>
                </a:solidFill>
              </a:rPr>
              <a:t>method </a:t>
            </a:r>
            <a:r>
              <a:rPr lang="en-US" altLang="en-US" sz="2400" dirty="0" smtClean="0">
                <a:solidFill>
                  <a:srgbClr val="002060"/>
                </a:solidFill>
              </a:rPr>
              <a:t>can use as a default the most commonly available option: LTR or A4 </a:t>
            </a:r>
          </a:p>
          <a:p>
            <a:pPr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Color: </a:t>
            </a:r>
            <a:r>
              <a:rPr lang="en-US" altLang="en-US" sz="2400" dirty="0" smtClean="0">
                <a:solidFill>
                  <a:srgbClr val="002060"/>
                </a:solidFill>
              </a:rPr>
              <a:t>most printers are non-color. </a:t>
            </a:r>
          </a:p>
          <a:p>
            <a:pPr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Resolution: </a:t>
            </a:r>
            <a:r>
              <a:rPr lang="en-US" altLang="en-US" sz="2400" dirty="0" smtClean="0">
                <a:solidFill>
                  <a:srgbClr val="002060"/>
                </a:solidFill>
              </a:rPr>
              <a:t>600 dots per square inch may be a reasonable default for the resolution</a:t>
            </a:r>
          </a:p>
          <a:p>
            <a:pPr eaLnBrk="1" hangingPunct="1"/>
            <a:endParaRPr lang="en-US" altLang="en-US" sz="2400" dirty="0" smtClean="0">
              <a:solidFill>
                <a:srgbClr val="003399"/>
              </a:solidFill>
            </a:endParaRPr>
          </a:p>
          <a:p>
            <a:pPr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In all these cases, you might have a mechanism supporting installation-level or user-level defaults to override the universal ones 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3399"/>
                </a:solidFill>
              </a:rPr>
              <a:t>The remaining argument - the printer name; 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3399"/>
                </a:solidFill>
              </a:rPr>
              <a:t>but might define a default printer too.</a:t>
            </a:r>
          </a:p>
        </p:txBody>
      </p:sp>
    </p:spTree>
    <p:extLst>
      <p:ext uri="{BB962C8B-B14F-4D97-AF65-F5344CB8AC3E}">
        <p14:creationId xmlns:p14="http://schemas.microsoft.com/office/powerpoint/2010/main" val="304771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273707-785A-4ACF-9DB6-793E17CE34C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0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Operands and Options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An operand argument to a </a:t>
            </a:r>
            <a:r>
              <a:rPr lang="en-US" altLang="en-US" sz="2800" dirty="0" smtClean="0"/>
              <a:t>method </a:t>
            </a:r>
            <a:r>
              <a:rPr lang="en-US" altLang="en-US" sz="2800" dirty="0" smtClean="0"/>
              <a:t>represents an object on which the </a:t>
            </a:r>
            <a:r>
              <a:rPr lang="en-US" altLang="en-US" sz="2800" dirty="0" smtClean="0"/>
              <a:t>method </a:t>
            </a:r>
            <a:r>
              <a:rPr lang="en-US" altLang="en-US" sz="2800" dirty="0" smtClean="0"/>
              <a:t>will operate.</a:t>
            </a:r>
          </a:p>
          <a:p>
            <a:pPr eaLnBrk="1" hangingPunct="1"/>
            <a:r>
              <a:rPr lang="en-US" altLang="en-US" sz="2800" dirty="0" smtClean="0"/>
              <a:t>An option argument represents a mode of  operation.</a:t>
            </a:r>
          </a:p>
          <a:p>
            <a:pPr eaLnBrk="1" hangingPunct="1"/>
            <a:r>
              <a:rPr lang="en-US" altLang="en-US" sz="2800" dirty="0" smtClean="0"/>
              <a:t>How to distinguish</a:t>
            </a:r>
          </a:p>
          <a:p>
            <a:pPr lvl="1" eaLnBrk="1" hangingPunct="1"/>
            <a:r>
              <a:rPr lang="en-US" altLang="en-US" sz="2400" dirty="0" smtClean="0"/>
              <a:t>An argument is an option if it would have been possible to find a reasonable default (assuming the client had not supplied its value).</a:t>
            </a:r>
          </a:p>
          <a:p>
            <a:pPr lvl="1" eaLnBrk="1" hangingPunct="1"/>
            <a:r>
              <a:rPr lang="en-US" altLang="en-US" sz="2400" dirty="0" smtClean="0"/>
              <a:t>In the evolution of a class, arguments tend to remain the same, but options may be added and removed.</a:t>
            </a:r>
          </a:p>
        </p:txBody>
      </p:sp>
    </p:spTree>
    <p:extLst>
      <p:ext uri="{BB962C8B-B14F-4D97-AF65-F5344CB8AC3E}">
        <p14:creationId xmlns:p14="http://schemas.microsoft.com/office/powerpoint/2010/main" val="20477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B2AC87-C6AC-4544-B4BF-6F77616E667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0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Operands and Options: </a:t>
            </a:r>
            <a:r>
              <a:rPr lang="en-US" altLang="en-US" sz="3800" smtClean="0">
                <a:solidFill>
                  <a:srgbClr val="003399"/>
                </a:solidFill>
              </a:rPr>
              <a:t>Print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003399"/>
                </a:solidFill>
              </a:rPr>
              <a:t>All the arguments to </a:t>
            </a:r>
            <a:r>
              <a:rPr lang="en-US" altLang="en-US" sz="2800" i="1" dirty="0" smtClean="0">
                <a:solidFill>
                  <a:srgbClr val="003399"/>
                </a:solidFill>
              </a:rPr>
              <a:t>print </a:t>
            </a:r>
            <a:r>
              <a:rPr lang="en-US" altLang="en-US" sz="2800" dirty="0" smtClean="0">
                <a:solidFill>
                  <a:srgbClr val="003399"/>
                </a:solidFill>
              </a:rPr>
              <a:t>are options 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3399"/>
                </a:solidFill>
              </a:rPr>
              <a:t>possible exception: 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printerName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400" dirty="0" smtClean="0">
                <a:solidFill>
                  <a:srgbClr val="003399"/>
                </a:solidFill>
              </a:rPr>
              <a:t>if a default printer is not defined.</a:t>
            </a:r>
          </a:p>
          <a:p>
            <a:pPr eaLnBrk="1" hangingPunct="1"/>
            <a:r>
              <a:rPr lang="en-US" altLang="en-US" sz="2800" i="1" dirty="0" smtClean="0">
                <a:solidFill>
                  <a:srgbClr val="FF0000"/>
                </a:solidFill>
              </a:rPr>
              <a:t>Is</a:t>
            </a:r>
            <a:r>
              <a:rPr lang="en-US" altLang="en-US" sz="2800" i="1" dirty="0" smtClean="0">
                <a:solidFill>
                  <a:srgbClr val="003399"/>
                </a:solidFill>
              </a:rPr>
              <a:t> the implicit argument </a:t>
            </a:r>
            <a:r>
              <a:rPr lang="en-US" altLang="en-US" sz="2800" i="1" dirty="0" err="1" smtClean="0">
                <a:solidFill>
                  <a:srgbClr val="FF0000"/>
                </a:solidFill>
              </a:rPr>
              <a:t>myDocument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 operand or option?</a:t>
            </a:r>
          </a:p>
          <a:p>
            <a:pPr eaLnBrk="1" hangingPunct="1"/>
            <a:endParaRPr lang="en-US" altLang="en-US" sz="2800" i="1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123ECD-2D34-44B2-A079-4E3120BC305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0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168" y="17186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Operand Principle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874" y="1143000"/>
            <a:ext cx="7443926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Method</a:t>
            </a:r>
            <a:r>
              <a:rPr lang="en-US" altLang="ja-JP" sz="2800" dirty="0" smtClean="0"/>
              <a:t>’s </a:t>
            </a:r>
            <a:r>
              <a:rPr lang="en-US" altLang="ja-JP" sz="2800" dirty="0" smtClean="0"/>
              <a:t>arguments should only include operands (no options).</a:t>
            </a:r>
          </a:p>
          <a:p>
            <a:pPr lvl="1" eaLnBrk="1" hangingPunct="1"/>
            <a:r>
              <a:rPr lang="en-US" altLang="en-US" sz="2400" dirty="0" smtClean="0"/>
              <a:t>Options to an operation are set not in calls to the operation but in calls to specific option-setting </a:t>
            </a:r>
            <a:r>
              <a:rPr lang="en-US" altLang="en-US" sz="2400" dirty="0" err="1" smtClean="0"/>
              <a:t>procs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i="1" dirty="0" err="1" smtClean="0">
                <a:solidFill>
                  <a:srgbClr val="003399"/>
                </a:solidFill>
              </a:rPr>
              <a:t>myDocument</a:t>
            </a:r>
            <a:r>
              <a:rPr lang="en-US" altLang="en-US" sz="2400" dirty="0" err="1" smtClean="0">
                <a:solidFill>
                  <a:srgbClr val="003399"/>
                </a:solidFill>
              </a:rPr>
              <a:t>.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setPrintingSize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400" dirty="0" smtClean="0">
                <a:solidFill>
                  <a:srgbClr val="003399"/>
                </a:solidFill>
              </a:rPr>
              <a:t>("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A4</a:t>
            </a:r>
            <a:r>
              <a:rPr lang="en-US" altLang="en-US" sz="2400" dirty="0" smtClean="0">
                <a:solidFill>
                  <a:srgbClr val="003399"/>
                </a:solidFill>
              </a:rPr>
              <a:t>")</a:t>
            </a:r>
          </a:p>
          <a:p>
            <a:pPr lvl="1" eaLnBrk="1" hangingPunct="1"/>
            <a:r>
              <a:rPr lang="en-US" altLang="en-US" sz="2400" i="1" dirty="0" err="1" smtClean="0">
                <a:solidFill>
                  <a:srgbClr val="003399"/>
                </a:solidFill>
              </a:rPr>
              <a:t>myDocument</a:t>
            </a:r>
            <a:r>
              <a:rPr lang="en-US" altLang="en-US" sz="2400" dirty="0" err="1" smtClean="0">
                <a:solidFill>
                  <a:srgbClr val="003399"/>
                </a:solidFill>
              </a:rPr>
              <a:t>.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setColor</a:t>
            </a:r>
            <a:endParaRPr lang="en-US" altLang="en-US" sz="2400" i="1" dirty="0" smtClean="0">
              <a:solidFill>
                <a:srgbClr val="003399"/>
              </a:solidFill>
            </a:endParaRPr>
          </a:p>
          <a:p>
            <a:pPr lvl="1" eaLnBrk="1" hangingPunct="1"/>
            <a:r>
              <a:rPr lang="en-US" altLang="en-US" sz="2400" i="1" dirty="0" err="1" smtClean="0">
                <a:solidFill>
                  <a:srgbClr val="003399"/>
                </a:solidFill>
              </a:rPr>
              <a:t>myDocument</a:t>
            </a:r>
            <a:r>
              <a:rPr lang="en-US" altLang="en-US" sz="2400" dirty="0" err="1" smtClean="0">
                <a:solidFill>
                  <a:srgbClr val="003399"/>
                </a:solidFill>
              </a:rPr>
              <a:t>.</a:t>
            </a:r>
            <a:r>
              <a:rPr lang="en-US" altLang="en-US" sz="2400" i="1" dirty="0" err="1" smtClean="0">
                <a:solidFill>
                  <a:srgbClr val="003399"/>
                </a:solidFill>
              </a:rPr>
              <a:t>print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400" dirty="0" smtClean="0">
                <a:solidFill>
                  <a:srgbClr val="003399"/>
                </a:solidFill>
              </a:rPr>
              <a:t>-- No argument at all</a:t>
            </a:r>
          </a:p>
          <a:p>
            <a:pPr lvl="1" eaLnBrk="1" hangingPunct="1"/>
            <a:r>
              <a:rPr lang="en-US" altLang="en-US" sz="2400" dirty="0" smtClean="0"/>
              <a:t>For a non-</a:t>
            </a:r>
            <a:r>
              <a:rPr lang="en-US" altLang="en-US" sz="2400" dirty="0" err="1" smtClean="0"/>
              <a:t>boolean</a:t>
            </a:r>
            <a:r>
              <a:rPr lang="en-US" altLang="en-US" sz="2400" dirty="0" smtClean="0"/>
              <a:t> type, option-setting </a:t>
            </a:r>
            <a:r>
              <a:rPr lang="en-US" altLang="en-US" sz="2400" dirty="0" err="1" smtClean="0"/>
              <a:t>proc</a:t>
            </a:r>
            <a:r>
              <a:rPr lang="en-US" altLang="en-US" sz="2400" dirty="0" smtClean="0"/>
              <a:t> takes one </a:t>
            </a:r>
            <a:r>
              <a:rPr lang="en-US" altLang="en-US" sz="2400" dirty="0" err="1" smtClean="0"/>
              <a:t>arg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000" dirty="0" smtClean="0"/>
              <a:t>Standard name: </a:t>
            </a:r>
            <a:r>
              <a:rPr lang="en-US" altLang="en-US" sz="2000" i="1" dirty="0" err="1" smtClean="0">
                <a:solidFill>
                  <a:srgbClr val="003399"/>
                </a:solidFill>
              </a:rPr>
              <a:t>setP</a:t>
            </a:r>
            <a:r>
              <a:rPr lang="en-US" altLang="en-US" sz="2000" dirty="0" err="1" smtClean="0">
                <a:solidFill>
                  <a:srgbClr val="003399"/>
                </a:solidFill>
              </a:rPr>
              <a:t>ropertyName</a:t>
            </a:r>
            <a:r>
              <a:rPr lang="en-US" altLang="en-US" sz="2000" dirty="0" smtClean="0">
                <a:solidFill>
                  <a:srgbClr val="003399"/>
                </a:solidFill>
              </a:rPr>
              <a:t>.</a:t>
            </a:r>
          </a:p>
          <a:p>
            <a:pPr lvl="1" eaLnBrk="1" hangingPunct="1"/>
            <a:r>
              <a:rPr lang="en-US" altLang="en-US" sz="2400" dirty="0" smtClean="0"/>
              <a:t>For a </a:t>
            </a:r>
            <a:r>
              <a:rPr lang="en-US" altLang="en-US" sz="2400" dirty="0" err="1" smtClean="0"/>
              <a:t>boolean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proc</a:t>
            </a:r>
            <a:r>
              <a:rPr lang="en-US" altLang="en-US" sz="2400" dirty="0" smtClean="0"/>
              <a:t>, better to use a pair of </a:t>
            </a:r>
            <a:r>
              <a:rPr lang="en-US" altLang="en-US" sz="2400" dirty="0" err="1" smtClean="0"/>
              <a:t>proc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000" i="1" dirty="0" err="1" smtClean="0">
                <a:solidFill>
                  <a:srgbClr val="003399"/>
                </a:solidFill>
              </a:rPr>
              <a:t>setColor</a:t>
            </a:r>
            <a:r>
              <a:rPr lang="en-US" altLang="en-US" sz="2000" i="1" dirty="0" smtClean="0">
                <a:solidFill>
                  <a:srgbClr val="003399"/>
                </a:solidFill>
              </a:rPr>
              <a:t> </a:t>
            </a:r>
            <a:r>
              <a:rPr lang="en-US" altLang="en-US" sz="2000" dirty="0" smtClean="0">
                <a:solidFill>
                  <a:srgbClr val="003399"/>
                </a:solidFill>
              </a:rPr>
              <a:t>and </a:t>
            </a:r>
            <a:r>
              <a:rPr lang="en-US" altLang="en-US" sz="2000" i="1" dirty="0" err="1" smtClean="0">
                <a:solidFill>
                  <a:srgbClr val="003399"/>
                </a:solidFill>
              </a:rPr>
              <a:t>setNoColor</a:t>
            </a:r>
            <a:endParaRPr lang="en-US" altLang="en-US" sz="200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2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F6C699-5681-4B76-8572-6BD3CCAE29A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0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>Operand Principle: Benefits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5017" y="1447800"/>
            <a:ext cx="7628671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600" dirty="0" smtClean="0"/>
              <a:t>It preserves extendibility and the Open-Closed </a:t>
            </a:r>
            <a:r>
              <a:rPr lang="en-US" altLang="en-US" sz="2600" dirty="0" smtClean="0"/>
              <a:t>Principle</a:t>
            </a:r>
            <a:endParaRPr lang="en-US" altLang="en-US" sz="26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 smtClean="0"/>
              <a:t>Adding more options does not need to change the interface ( which may invalidate all existing callers)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 smtClean="0"/>
              <a:t>If the default value corresponds to the implicit setting, existing clients will not need to be changed.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00" dirty="0" smtClean="0"/>
              <a:t>You only specify what differs from the defaults.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 smtClean="0"/>
              <a:t>Any property for which you do not need any special setting will be handled with the settings that have proved to be most commonly appropriate.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00" dirty="0" smtClean="0"/>
              <a:t>You need only pay attention to or remember the options that are relevant for your own use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 smtClean="0"/>
              <a:t>Novices need only learn the essentials and can ignore any advanced properties. </a:t>
            </a:r>
          </a:p>
        </p:txBody>
      </p:sp>
    </p:spTree>
    <p:extLst>
      <p:ext uri="{BB962C8B-B14F-4D97-AF65-F5344CB8AC3E}">
        <p14:creationId xmlns:p14="http://schemas.microsoft.com/office/powerpoint/2010/main" val="21384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DD77DA-99B6-4FE0-95ED-BD080884AA1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0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985991"/>
          </a:xfrm>
        </p:spPr>
        <p:txBody>
          <a:bodyPr/>
          <a:lstStyle/>
          <a:p>
            <a:pPr eaLnBrk="1" hangingPunct="1"/>
            <a:r>
              <a:rPr lang="en-US" altLang="en-US" sz="3800" dirty="0" smtClean="0"/>
              <a:t>Operand Principle: Exceptions?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Multiple </a:t>
            </a:r>
            <a:r>
              <a:rPr lang="en-US" altLang="en-US" dirty="0" smtClean="0"/>
              <a:t>constructors </a:t>
            </a:r>
            <a:endParaRPr lang="en-US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Facilitating the client</a:t>
            </a:r>
            <a:r>
              <a:rPr lang="en-US" altLang="ja-JP" dirty="0" smtClean="0"/>
              <a:t>’s task by offering various ways to set up objects with non-default values.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Every </a:t>
            </a:r>
            <a:r>
              <a:rPr lang="en-US" altLang="en-US" dirty="0" smtClean="0"/>
              <a:t>constructor must </a:t>
            </a:r>
            <a:r>
              <a:rPr lang="en-US" altLang="en-US" dirty="0" smtClean="0"/>
              <a:t>ensure the class invariant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The set of </a:t>
            </a:r>
            <a:r>
              <a:rPr lang="en-US" altLang="en-US" dirty="0" smtClean="0"/>
              <a:t>constructors </a:t>
            </a:r>
            <a:r>
              <a:rPr lang="en-US" altLang="en-US" dirty="0" smtClean="0"/>
              <a:t>must include a minimal </a:t>
            </a:r>
            <a:r>
              <a:rPr lang="en-US" altLang="en-US" dirty="0" err="1" smtClean="0"/>
              <a:t>proc</a:t>
            </a:r>
            <a:r>
              <a:rPr lang="en-US" altLang="en-US" dirty="0" smtClean="0"/>
              <a:t> with no option arguments that sets all option values to their defaults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Some operations are often used with option-setting </a:t>
            </a:r>
            <a:r>
              <a:rPr lang="en-US" altLang="en-US" dirty="0" err="1" smtClean="0"/>
              <a:t>procs</a:t>
            </a:r>
            <a:r>
              <a:rPr lang="en-US" altLang="en-US" dirty="0" smtClean="0"/>
              <a:t> according to a standard pattern</a:t>
            </a:r>
          </a:p>
          <a:p>
            <a:pPr lvl="1">
              <a:lnSpc>
                <a:spcPct val="120000"/>
              </a:lnSpc>
            </a:pPr>
            <a:r>
              <a:rPr lang="en-US" altLang="en-US" i="1" dirty="0" err="1" smtClean="0">
                <a:solidFill>
                  <a:srgbClr val="003399"/>
                </a:solidFill>
              </a:rPr>
              <a:t>printWithSizeAndPrinter</a:t>
            </a:r>
            <a:r>
              <a:rPr lang="en-US" altLang="en-US" i="1" dirty="0" smtClean="0">
                <a:solidFill>
                  <a:srgbClr val="003399"/>
                </a:solidFill>
              </a:rPr>
              <a:t> </a:t>
            </a:r>
            <a:r>
              <a:rPr lang="en-US" altLang="en-US" dirty="0" smtClean="0">
                <a:solidFill>
                  <a:srgbClr val="003399"/>
                </a:solidFill>
              </a:rPr>
              <a:t>(</a:t>
            </a:r>
            <a:r>
              <a:rPr lang="en-US" altLang="en-US" i="1" dirty="0" smtClean="0">
                <a:solidFill>
                  <a:srgbClr val="003399"/>
                </a:solidFill>
              </a:rPr>
              <a:t>String </a:t>
            </a:r>
            <a:r>
              <a:rPr lang="en-US" altLang="en-US" i="1" dirty="0" err="1" smtClean="0">
                <a:solidFill>
                  <a:srgbClr val="003399"/>
                </a:solidFill>
              </a:rPr>
              <a:t>printerName</a:t>
            </a:r>
            <a:r>
              <a:rPr lang="en-US" altLang="en-US" dirty="0" smtClean="0">
                <a:solidFill>
                  <a:srgbClr val="003399"/>
                </a:solidFill>
              </a:rPr>
              <a:t>, </a:t>
            </a:r>
            <a:r>
              <a:rPr lang="en-US" altLang="en-US" i="1" dirty="0" smtClean="0">
                <a:solidFill>
                  <a:srgbClr val="003399"/>
                </a:solidFill>
              </a:rPr>
              <a:t>SIZE_SPECIFICATION size</a:t>
            </a:r>
            <a:r>
              <a:rPr lang="en-US" altLang="en-US" dirty="0" smtClean="0">
                <a:solidFill>
                  <a:srgbClr val="003399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Assuming the basic minimal routine is available</a:t>
            </a:r>
          </a:p>
        </p:txBody>
      </p:sp>
    </p:spTree>
    <p:extLst>
      <p:ext uri="{BB962C8B-B14F-4D97-AF65-F5344CB8AC3E}">
        <p14:creationId xmlns:p14="http://schemas.microsoft.com/office/powerpoint/2010/main" val="20043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4C92C1-09C8-4EE3-BEDB-7ABE1DBD25F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0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72924" y="384345"/>
            <a:ext cx="7823447" cy="85852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Class Size: </a:t>
            </a:r>
            <a:r>
              <a:rPr lang="en-US" altLang="en-US" sz="3200" dirty="0" smtClean="0"/>
              <a:t>The Shopping List Approach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Class size: supplier-side measure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The number of lines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The number of declarations and instructions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Class size: client-side - number of </a:t>
            </a:r>
            <a:r>
              <a:rPr lang="en-US" altLang="en-US" dirty="0" smtClean="0"/>
              <a:t>methods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Information hiding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All methods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internal </a:t>
            </a:r>
            <a:r>
              <a:rPr lang="en-US" altLang="en-US" dirty="0" smtClean="0"/>
              <a:t>size)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Only </a:t>
            </a:r>
            <a:r>
              <a:rPr lang="en-US" altLang="en-US" dirty="0" smtClean="0"/>
              <a:t>public </a:t>
            </a:r>
            <a:r>
              <a:rPr lang="en-US" altLang="en-US" dirty="0" smtClean="0"/>
              <a:t>ones (</a:t>
            </a:r>
            <a:r>
              <a:rPr lang="en-US" altLang="en-US" i="1" dirty="0" smtClean="0"/>
              <a:t>external</a:t>
            </a:r>
            <a:r>
              <a:rPr lang="en-US" altLang="en-US" dirty="0" smtClean="0"/>
              <a:t>) size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Inheritance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Only the immediate </a:t>
            </a:r>
            <a:r>
              <a:rPr lang="en-US" altLang="en-US" dirty="0" smtClean="0"/>
              <a:t>methods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immediate size</a:t>
            </a:r>
            <a:r>
              <a:rPr lang="en-US" altLang="en-US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The immediate features plus overridden (</a:t>
            </a:r>
            <a:r>
              <a:rPr lang="en-US" altLang="en-US" i="1" dirty="0"/>
              <a:t>incremental </a:t>
            </a:r>
            <a:r>
              <a:rPr lang="en-US" altLang="en-US" dirty="0"/>
              <a:t>size)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All methods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flat size</a:t>
            </a:r>
            <a:r>
              <a:rPr lang="en-US" alt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4621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7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5435A3-3DC6-46D8-9EB0-886A16E983C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0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 smtClean="0"/>
              <a:t>Shopping List Advice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When considering the addition of a new public </a:t>
            </a:r>
            <a:r>
              <a:rPr lang="en-US" altLang="en-US" dirty="0" smtClean="0"/>
              <a:t>method</a:t>
            </a:r>
            <a:r>
              <a:rPr lang="en-US" altLang="en-US" dirty="0" smtClean="0"/>
              <a:t>, observe the following: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S1 - The </a:t>
            </a:r>
            <a:r>
              <a:rPr lang="en-US" altLang="en-US" dirty="0" smtClean="0"/>
              <a:t>method </a:t>
            </a:r>
            <a:r>
              <a:rPr lang="en-US" altLang="en-US" dirty="0" smtClean="0"/>
              <a:t>must be relevant to the </a:t>
            </a:r>
            <a:r>
              <a:rPr lang="en-US" altLang="en-US" dirty="0" smtClean="0"/>
              <a:t>abstraction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S2  - It must be compatible with the other </a:t>
            </a:r>
            <a:r>
              <a:rPr lang="en-US" altLang="en-US" dirty="0" smtClean="0"/>
              <a:t>methods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S3 - It must not address exactly the same goal as another </a:t>
            </a:r>
            <a:r>
              <a:rPr lang="en-US" altLang="en-US" dirty="0" smtClean="0"/>
              <a:t>method </a:t>
            </a:r>
            <a:r>
              <a:rPr lang="en-US" altLang="en-US" dirty="0" smtClean="0"/>
              <a:t>of the class.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S4 - It must maintain the invariant of the class.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The issue is not size per se but design quality.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Most remain small (a few to a couple dozen)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Occasionally need bigger classes (e.g., 60 or 80)</a:t>
            </a:r>
          </a:p>
        </p:txBody>
      </p:sp>
    </p:spTree>
    <p:extLst>
      <p:ext uri="{BB962C8B-B14F-4D97-AF65-F5344CB8AC3E}">
        <p14:creationId xmlns:p14="http://schemas.microsoft.com/office/powerpoint/2010/main" val="9658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F9EEF7-5F00-42CB-AE6B-0DBDF5949BFD}" type="slidenum">
              <a:rPr lang="en-US" altLang="en-US" sz="1200">
                <a:solidFill>
                  <a:srgbClr val="B5A788"/>
                </a:solidFill>
              </a:rPr>
              <a:pPr/>
              <a:t>6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225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dirty="0"/>
              <a:t>Abstract Data </a:t>
            </a:r>
            <a:r>
              <a:rPr lang="en-US" sz="4000" dirty="0" smtClean="0"/>
              <a:t>Type (</a:t>
            </a:r>
            <a:r>
              <a:rPr lang="en-US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ADT)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65225"/>
            <a:ext cx="7623175" cy="525333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sz="2800" dirty="0" smtClean="0"/>
              <a:t>Need to</a:t>
            </a:r>
            <a:r>
              <a:rPr lang="en-US" altLang="en-US" sz="2800" dirty="0" smtClean="0">
                <a:solidFill>
                  <a:srgbClr val="003399"/>
                </a:solidFill>
              </a:rPr>
              <a:t> </a:t>
            </a:r>
            <a:r>
              <a:rPr lang="en-US" altLang="en-US" sz="2800" i="1" dirty="0" smtClean="0">
                <a:solidFill>
                  <a:srgbClr val="003399"/>
                </a:solidFill>
              </a:rPr>
              <a:t>specify </a:t>
            </a:r>
            <a:r>
              <a:rPr lang="en-US" altLang="en-US" sz="2800" i="1" dirty="0" smtClean="0"/>
              <a:t>essential</a:t>
            </a:r>
            <a:r>
              <a:rPr lang="en-US" altLang="en-US" sz="2800" dirty="0" smtClean="0"/>
              <a:t> properties of objects</a:t>
            </a:r>
            <a:endParaRPr lang="en-US" altLang="en-US" sz="2800" i="1" dirty="0" smtClean="0"/>
          </a:p>
          <a:p>
            <a:pPr lvl="1">
              <a:lnSpc>
                <a:spcPct val="95000"/>
              </a:lnSpc>
            </a:pPr>
            <a:r>
              <a:rPr lang="en-US" altLang="en-US" sz="2400" i="1" dirty="0" smtClean="0">
                <a:solidFill>
                  <a:srgbClr val="003399"/>
                </a:solidFill>
              </a:rPr>
              <a:t>Precise</a:t>
            </a:r>
            <a:r>
              <a:rPr lang="en-US" altLang="en-US" sz="2400" dirty="0" smtClean="0">
                <a:solidFill>
                  <a:srgbClr val="003399"/>
                </a:solidFill>
              </a:rPr>
              <a:t>,</a:t>
            </a:r>
            <a:r>
              <a:rPr lang="en-US" altLang="en-US" sz="2400" i="1" dirty="0" smtClean="0">
                <a:solidFill>
                  <a:srgbClr val="003399"/>
                </a:solidFill>
              </a:rPr>
              <a:t> non-ambiguous</a:t>
            </a:r>
          </a:p>
          <a:p>
            <a:pPr lvl="1">
              <a:lnSpc>
                <a:spcPct val="95000"/>
              </a:lnSpc>
            </a:pPr>
            <a:r>
              <a:rPr lang="en-US" altLang="en-US" sz="2400" i="1" dirty="0" smtClean="0">
                <a:solidFill>
                  <a:srgbClr val="003399"/>
                </a:solidFill>
              </a:rPr>
              <a:t>Complete </a:t>
            </a:r>
            <a:r>
              <a:rPr lang="en-US" altLang="en-US" sz="2400" i="1" dirty="0" smtClean="0"/>
              <a:t>- </a:t>
            </a:r>
            <a:r>
              <a:rPr lang="en-US" altLang="en-US" sz="2400" dirty="0" smtClean="0"/>
              <a:t>or at least as complete as we want</a:t>
            </a:r>
            <a:r>
              <a:rPr lang="en-US" altLang="en-US" sz="2400" i="1" dirty="0" smtClean="0"/>
              <a:t> </a:t>
            </a:r>
          </a:p>
          <a:p>
            <a:pPr lvl="1">
              <a:lnSpc>
                <a:spcPct val="95000"/>
              </a:lnSpc>
            </a:pPr>
            <a:r>
              <a:rPr lang="en-US" altLang="en-US" sz="2400" i="1" dirty="0" smtClean="0">
                <a:solidFill>
                  <a:srgbClr val="003399"/>
                </a:solidFill>
              </a:rPr>
              <a:t>Non - over-specifying</a:t>
            </a:r>
          </a:p>
          <a:p>
            <a:pPr lvl="2">
              <a:lnSpc>
                <a:spcPct val="95000"/>
              </a:lnSpc>
            </a:pPr>
            <a:r>
              <a:rPr lang="en-US" altLang="en-US" dirty="0" smtClean="0"/>
              <a:t>Over-specifying: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too much information for the clients, e.g. details of representation </a:t>
            </a:r>
          </a:p>
          <a:p>
            <a:pPr>
              <a:lnSpc>
                <a:spcPct val="95000"/>
              </a:lnSpc>
            </a:pPr>
            <a:r>
              <a:rPr lang="en-US" altLang="en-US" sz="2800" dirty="0" smtClean="0"/>
              <a:t>ADT</a:t>
            </a:r>
          </a:p>
          <a:p>
            <a:pPr lvl="1">
              <a:lnSpc>
                <a:spcPct val="95000"/>
              </a:lnSpc>
            </a:pPr>
            <a:r>
              <a:rPr lang="en-US" altLang="en-US" sz="2400" dirty="0" smtClean="0"/>
              <a:t>A collection of data and operations on that data</a:t>
            </a:r>
          </a:p>
          <a:p>
            <a:pPr>
              <a:lnSpc>
                <a:spcPct val="95000"/>
              </a:lnSpc>
            </a:pPr>
            <a:r>
              <a:rPr lang="en-US" altLang="en-US" sz="2800" dirty="0"/>
              <a:t>Use ADTs to manipulate </a:t>
            </a:r>
            <a:r>
              <a:rPr lang="en-US" altLang="en-US" sz="2800" i="1" dirty="0"/>
              <a:t>real-world entities</a:t>
            </a:r>
            <a:r>
              <a:rPr lang="en-US" altLang="en-US" sz="2800" dirty="0"/>
              <a:t> rather than low-level, implementation entities </a:t>
            </a:r>
          </a:p>
          <a:p>
            <a:pPr lvl="1">
              <a:lnSpc>
                <a:spcPct val="95000"/>
              </a:lnSpc>
            </a:pPr>
            <a:r>
              <a:rPr lang="en-US" altLang="en-US" sz="2400" dirty="0"/>
              <a:t>Create classes that are easier to implement initially and to modify over time</a:t>
            </a:r>
          </a:p>
          <a:p>
            <a:pPr lvl="1">
              <a:lnSpc>
                <a:spcPct val="95000"/>
              </a:lnSpc>
            </a:pPr>
            <a:endParaRPr lang="en-US" altLang="en-US" sz="2400" dirty="0" smtClean="0"/>
          </a:p>
          <a:p>
            <a:pPr lvl="2">
              <a:lnSpc>
                <a:spcPct val="95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488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AF50A1-6F1A-4332-A7BF-B92B7A4C9FC0}" type="slidenum">
              <a:rPr lang="en-US" alt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3366" y="22225"/>
            <a:ext cx="7309159" cy="1044575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ADT: Stack</a:t>
            </a:r>
            <a:endParaRPr lang="en-US" altLang="en-US" sz="3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014835"/>
              </p:ext>
            </p:extLst>
          </p:nvPr>
        </p:nvGraphicFramePr>
        <p:xfrm>
          <a:off x="1463675" y="1182688"/>
          <a:ext cx="7072313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4" imgW="4064000" imgH="2946400" progId="Equation.3">
                  <p:embed/>
                </p:oleObj>
              </mc:Choice>
              <mc:Fallback>
                <p:oleObj name="Equation" r:id="rId4" imgW="4064000" imgH="294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182688"/>
                        <a:ext cx="7072313" cy="512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837650"/>
              </p:ext>
            </p:extLst>
          </p:nvPr>
        </p:nvGraphicFramePr>
        <p:xfrm>
          <a:off x="6724184" y="2107636"/>
          <a:ext cx="2158375" cy="121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6" imgW="749300" imgH="647700" progId="Equation.3">
                  <p:embed/>
                </p:oleObj>
              </mc:Choice>
              <mc:Fallback>
                <p:oleObj name="Equation" r:id="rId6" imgW="7493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184" y="2107636"/>
                        <a:ext cx="2158375" cy="1219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FC169F-FC3F-4A4F-925F-3A14F12258C2}" type="slidenum">
              <a:rPr lang="en-US" altLang="en-US" sz="1200">
                <a:solidFill>
                  <a:srgbClr val="B5A788"/>
                </a:solidFill>
              </a:rPr>
              <a:pPr/>
              <a:t>8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0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z="3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Functions/Methods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499350" cy="4983163"/>
          </a:xfrm>
        </p:spPr>
        <p:txBody>
          <a:bodyPr/>
          <a:lstStyle/>
          <a:p>
            <a:r>
              <a:rPr lang="en-US" altLang="en-US" sz="2800" dirty="0" smtClean="0"/>
              <a:t>Creator function- constructor</a:t>
            </a:r>
          </a:p>
          <a:p>
            <a:pPr lvl="1"/>
            <a:r>
              <a:rPr lang="en-US" altLang="en-US" sz="2400" dirty="0" smtClean="0"/>
              <a:t>The type being defined appears only to the right of the arrow</a:t>
            </a:r>
          </a:p>
          <a:p>
            <a:pPr lvl="1"/>
            <a:r>
              <a:rPr lang="en-US" altLang="en-US" sz="2400" dirty="0" smtClean="0">
                <a:solidFill>
                  <a:srgbClr val="003399"/>
                </a:solidFill>
              </a:rPr>
              <a:t>new</a:t>
            </a:r>
          </a:p>
          <a:p>
            <a:r>
              <a:rPr lang="en-US" altLang="en-US" sz="2800" dirty="0" smtClean="0"/>
              <a:t>Query function - </a:t>
            </a:r>
            <a:r>
              <a:rPr lang="en-US" altLang="en-US" sz="2800" dirty="0" err="1" smtClean="0"/>
              <a:t>accessor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The type being defined appears only on the left of the arrow</a:t>
            </a:r>
          </a:p>
          <a:p>
            <a:pPr lvl="1"/>
            <a:r>
              <a:rPr lang="en-US" altLang="en-US" sz="2400" dirty="0" smtClean="0">
                <a:solidFill>
                  <a:srgbClr val="003399"/>
                </a:solidFill>
              </a:rPr>
              <a:t>peek, empty</a:t>
            </a:r>
          </a:p>
          <a:p>
            <a:r>
              <a:rPr lang="en-US" altLang="en-US" sz="2800" dirty="0" smtClean="0"/>
              <a:t>Command function – modifier/</a:t>
            </a:r>
            <a:r>
              <a:rPr lang="en-US" altLang="en-US" sz="2800" dirty="0" err="1" smtClean="0"/>
              <a:t>mutator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Appears on both sides of the arrow</a:t>
            </a:r>
          </a:p>
          <a:p>
            <a:pPr lvl="1"/>
            <a:r>
              <a:rPr lang="en-US" altLang="en-US" sz="2400" dirty="0" smtClean="0">
                <a:solidFill>
                  <a:srgbClr val="003399"/>
                </a:solidFill>
              </a:rPr>
              <a:t>push, pop</a:t>
            </a:r>
          </a:p>
        </p:txBody>
      </p:sp>
    </p:spTree>
    <p:extLst>
      <p:ext uri="{BB962C8B-B14F-4D97-AF65-F5344CB8AC3E}">
        <p14:creationId xmlns:p14="http://schemas.microsoft.com/office/powerpoint/2010/main" val="84530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364586" y="43816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ADTs vs Classes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20803" y="1295400"/>
            <a:ext cx="7741863" cy="48355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A class is an ADT equipped with a possibly partial implementation</a:t>
            </a:r>
          </a:p>
          <a:p>
            <a:pPr lvl="1"/>
            <a:r>
              <a:rPr lang="en-US" altLang="en-US" sz="2400" dirty="0" smtClean="0"/>
              <a:t>An ADT specification (public interface)</a:t>
            </a:r>
          </a:p>
          <a:p>
            <a:pPr lvl="1"/>
            <a:r>
              <a:rPr lang="en-US" altLang="en-US" sz="2400" dirty="0" smtClean="0"/>
              <a:t>A choice of representation (e.g., data structures).</a:t>
            </a:r>
          </a:p>
          <a:p>
            <a:pPr lvl="1"/>
            <a:r>
              <a:rPr lang="en-US" altLang="en-US" sz="2400" dirty="0" smtClean="0"/>
              <a:t>A mapping from ADT functions to method implementations</a:t>
            </a:r>
          </a:p>
          <a:p>
            <a:pPr lvl="2"/>
            <a:r>
              <a:rPr lang="en-US" altLang="en-US" sz="2000" dirty="0" smtClean="0"/>
              <a:t>Each method implements one of the functions in terms of the representation</a:t>
            </a:r>
          </a:p>
          <a:p>
            <a:pPr lvl="2"/>
            <a:r>
              <a:rPr lang="en-US" altLang="en-US" sz="2000" dirty="0" smtClean="0"/>
              <a:t>The methods satisfy the axioms and preconditions.</a:t>
            </a:r>
          </a:p>
          <a:p>
            <a:endParaRPr lang="en-US" altLang="en-US" sz="2800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CB7D99-FDD0-442D-80B9-FEC8E75D403A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4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370</TotalTime>
  <Words>3428</Words>
  <Application>Microsoft Office PowerPoint</Application>
  <PresentationFormat>On-screen Show (4:3)</PresentationFormat>
  <Paragraphs>552</Paragraphs>
  <Slides>57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ＭＳ ゴシック</vt:lpstr>
      <vt:lpstr>ＭＳ Ｐゴシック</vt:lpstr>
      <vt:lpstr>ＭＳ Ｐゴシック</vt:lpstr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Equation</vt:lpstr>
      <vt:lpstr>CS 573 Advanced Software Engineering</vt:lpstr>
      <vt:lpstr>Textbooks</vt:lpstr>
      <vt:lpstr>Review of Design Concepts</vt:lpstr>
      <vt:lpstr>Cohesion and Coupling</vt:lpstr>
      <vt:lpstr>Encapsulation</vt:lpstr>
      <vt:lpstr>Abstract Data Type (ADT)</vt:lpstr>
      <vt:lpstr>ADT: Stack</vt:lpstr>
      <vt:lpstr>Functions/Methods</vt:lpstr>
      <vt:lpstr>ADTs vs Classes</vt:lpstr>
      <vt:lpstr>The Stack Class in Java </vt:lpstr>
      <vt:lpstr>ADT &amp; Information Hiding</vt:lpstr>
      <vt:lpstr>Outline</vt:lpstr>
      <vt:lpstr>Finding Classes</vt:lpstr>
      <vt:lpstr>Finding Classes from Requirements</vt:lpstr>
      <vt:lpstr>Avoiding Useless Classes</vt:lpstr>
      <vt:lpstr>Do We Need Class Door? No</vt:lpstr>
      <vt:lpstr>Do We Need Class Door? Maybe</vt:lpstr>
      <vt:lpstr>Do We Need Class Floor?</vt:lpstr>
      <vt:lpstr>Is a New Class Necessary?</vt:lpstr>
      <vt:lpstr>ADT View as the Right Criterion</vt:lpstr>
      <vt:lpstr>Missing Important Classes - cont</vt:lpstr>
      <vt:lpstr>Why Are Classes Missing</vt:lpstr>
      <vt:lpstr>Discovery and Rejection</vt:lpstr>
      <vt:lpstr>Danger Signals</vt:lpstr>
      <vt:lpstr>Danger Signals - cont</vt:lpstr>
      <vt:lpstr>Danger Signals - cont</vt:lpstr>
      <vt:lpstr>Danger Signals - cont</vt:lpstr>
      <vt:lpstr>The Ideal Class</vt:lpstr>
      <vt:lpstr>General Heuristics for Finding Classes</vt:lpstr>
      <vt:lpstr>Other Sources of Classes</vt:lpstr>
      <vt:lpstr>Obtaining Classes: Summary</vt:lpstr>
      <vt:lpstr>Sources of Class Ideas</vt:lpstr>
      <vt:lpstr>Sources of Class Ideas - cont</vt:lpstr>
      <vt:lpstr>Sources of Class Ideas - cont</vt:lpstr>
      <vt:lpstr>Rejection Consideration</vt:lpstr>
      <vt:lpstr>Rejection Consideration - cont</vt:lpstr>
      <vt:lpstr>An Exercise</vt:lpstr>
      <vt:lpstr>Side Effects in Functions/Methods</vt:lpstr>
      <vt:lpstr>Referential Transparency</vt:lpstr>
      <vt:lpstr>Objects as Machines</vt:lpstr>
      <vt:lpstr>A List Object as a List Machine</vt:lpstr>
      <vt:lpstr>Good Class Interfaces</vt:lpstr>
      <vt:lpstr>Command-Query Separation Principle</vt:lpstr>
      <vt:lpstr>Good Abstraction</vt:lpstr>
      <vt:lpstr>Good Abstraction: Employee</vt:lpstr>
      <vt:lpstr>Employee: Eroding under Maintenance</vt:lpstr>
      <vt:lpstr>Good Encapsulation</vt:lpstr>
      <vt:lpstr>How Many Arguments for a Method?</vt:lpstr>
      <vt:lpstr>Which Ones Are Truly Indispensable?</vt:lpstr>
      <vt:lpstr>Which Ones are Truly Indispensable?</vt:lpstr>
      <vt:lpstr>Operands and Options</vt:lpstr>
      <vt:lpstr>Operands and Options: Print</vt:lpstr>
      <vt:lpstr>Operand Principle</vt:lpstr>
      <vt:lpstr>Operand Principle: Benefits</vt:lpstr>
      <vt:lpstr>Operand Principle: Exceptions?</vt:lpstr>
      <vt:lpstr>Class Size: The Shopping List Approach</vt:lpstr>
      <vt:lpstr>Shopping List Advice</vt:lpstr>
    </vt:vector>
  </TitlesOfParts>
  <Company>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471/571</dc:title>
  <dc:creator>Dianxiang Xu</dc:creator>
  <cp:lastModifiedBy>Dianxiang Xu</cp:lastModifiedBy>
  <cp:revision>173</cp:revision>
  <dcterms:created xsi:type="dcterms:W3CDTF">2013-08-19T20:32:36Z</dcterms:created>
  <dcterms:modified xsi:type="dcterms:W3CDTF">2015-01-26T21:34:58Z</dcterms:modified>
</cp:coreProperties>
</file>