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86" d="100"/>
          <a:sy n="86" d="100"/>
        </p:scale>
        <p:origin x="135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1/14/2015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pub.cfm?id=J790" TargetMode="External"/><Relationship Id="rId2" Type="http://schemas.openxmlformats.org/officeDocument/2006/relationships/hyperlink" Target="http://ieeexplore.ieee.org/xpl/mostRecentIssue.jsp?punumber=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acm.org/citation.cfm?id=2635868&amp;picked=prox&amp;CFID=618339607&amp;CFTOKEN=21323203" TargetMode="External"/><Relationship Id="rId4" Type="http://schemas.openxmlformats.org/officeDocument/2006/relationships/hyperlink" Target="http://ieeexplore.ieee.org/xpl/conhome.jsp?punumber=100069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7"/>
            <a:ext cx="7928694" cy="1992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573 </a:t>
            </a:r>
            <a:r>
              <a:rPr lang="en-US" sz="4400" dirty="0" smtClean="0"/>
              <a:t>Advanced </a:t>
            </a:r>
            <a:r>
              <a:rPr lang="en-US" sz="4400" dirty="0"/>
              <a:t>Software </a:t>
            </a:r>
            <a:r>
              <a:rPr lang="en-US" sz="440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273" y="4336134"/>
            <a:ext cx="7406640" cy="13261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Assignments		40</a:t>
            </a:r>
          </a:p>
          <a:p>
            <a:r>
              <a:rPr lang="en-US" altLang="en-US" smtClean="0"/>
              <a:t>Presentation		15</a:t>
            </a:r>
          </a:p>
          <a:p>
            <a:r>
              <a:rPr lang="en-US" altLang="en-US" smtClean="0"/>
              <a:t>Midterm			20</a:t>
            </a:r>
          </a:p>
          <a:p>
            <a:r>
              <a:rPr lang="en-US" altLang="en-US" smtClean="0"/>
              <a:t>Final Exam		25</a:t>
            </a:r>
          </a:p>
          <a:p>
            <a:endParaRPr lang="en-US" altLang="en-US" smtClean="0"/>
          </a:p>
          <a:p>
            <a:r>
              <a:rPr lang="en-US" altLang="en-US" smtClean="0"/>
              <a:t>Total			100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D0094-CDF0-498B-B44C-AEAB44A9B4A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117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Grade Scale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		90% - 100%</a:t>
            </a:r>
          </a:p>
          <a:p>
            <a:r>
              <a:rPr lang="en-US" altLang="en-US" smtClean="0"/>
              <a:t>B		80% - 89%</a:t>
            </a:r>
          </a:p>
          <a:p>
            <a:r>
              <a:rPr lang="en-US" altLang="en-US" smtClean="0"/>
              <a:t>C		70% - 79%</a:t>
            </a:r>
          </a:p>
          <a:p>
            <a:r>
              <a:rPr lang="en-US" altLang="en-US" smtClean="0"/>
              <a:t>D		60% - 69%</a:t>
            </a:r>
          </a:p>
          <a:p>
            <a:r>
              <a:rPr lang="en-US" altLang="en-US" smtClean="0"/>
              <a:t>F		59.9% and below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440D5-E988-4B57-9E24-E6CA3750CA1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50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Academic Honesty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80225" y="1597981"/>
            <a:ext cx="7033424" cy="4269419"/>
          </a:xfrm>
        </p:spPr>
        <p:txBody>
          <a:bodyPr/>
          <a:lstStyle/>
          <a:p>
            <a:r>
              <a:rPr lang="en-US" altLang="ja-JP" sz="2400" dirty="0" smtClean="0"/>
              <a:t>Cheating and other forms of academic dishonesty run contrary to the purpose of higher education and will not be tolerated in this course. </a:t>
            </a:r>
          </a:p>
          <a:p>
            <a:r>
              <a:rPr lang="en-US" altLang="en-US" sz="2400" dirty="0" smtClean="0"/>
              <a:t>Please be advised that, when the instructor suspects plagiarism, the Internet and other standard means of plagiarism detection will be used to resolve the instructor</a:t>
            </a:r>
            <a:r>
              <a:rPr lang="en-US" altLang="ja-JP" sz="2400" dirty="0" smtClean="0"/>
              <a:t>’s concerns. </a:t>
            </a:r>
          </a:p>
          <a:p>
            <a:r>
              <a:rPr lang="en-US" altLang="en-US" sz="2600" dirty="0" smtClean="0">
                <a:solidFill>
                  <a:srgbClr val="FF0000"/>
                </a:solidFill>
              </a:rPr>
              <a:t>All forms of academic dishonesty will result in a grade of zero, and possibly further disciplinary action</a:t>
            </a:r>
            <a:r>
              <a:rPr lang="en-US" altLang="en-US" sz="2600" dirty="0" smtClean="0"/>
              <a:t>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934884-7C72-4065-9234-31CB68F4727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651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35608" y="185858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What Is Software Engineering?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58282" y="1473692"/>
            <a:ext cx="7404717" cy="4831857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FF0000"/>
                </a:solidFill>
              </a:rPr>
              <a:t>Problem: software crisis --  </a:t>
            </a:r>
            <a:r>
              <a:rPr lang="en-US" altLang="en-US" dirty="0" smtClean="0"/>
              <a:t>software is delivered</a:t>
            </a:r>
          </a:p>
          <a:p>
            <a:pPr lvl="1"/>
            <a:r>
              <a:rPr lang="en-US" altLang="en-US" dirty="0" smtClean="0"/>
              <a:t>Late  (</a:t>
            </a:r>
            <a:r>
              <a:rPr lang="en-US" altLang="en-US" dirty="0" smtClean="0">
                <a:solidFill>
                  <a:srgbClr val="0000FF"/>
                </a:solidFill>
              </a:rPr>
              <a:t>schedule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Over budget (</a:t>
            </a:r>
            <a:r>
              <a:rPr lang="en-US" altLang="en-US" dirty="0" smtClean="0">
                <a:solidFill>
                  <a:srgbClr val="0000FF"/>
                </a:solidFill>
              </a:rPr>
              <a:t>cost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With residual faults (</a:t>
            </a:r>
            <a:r>
              <a:rPr lang="en-US" altLang="en-US" dirty="0" smtClean="0">
                <a:solidFill>
                  <a:srgbClr val="0000FF"/>
                </a:solidFill>
              </a:rPr>
              <a:t>quality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Solution: engineering process</a:t>
            </a:r>
          </a:p>
          <a:p>
            <a:pPr lvl="1"/>
            <a:r>
              <a:rPr lang="en-US" altLang="en-US" dirty="0" smtClean="0"/>
              <a:t>Planning, requirements, design, implementation, testing, maintenance </a:t>
            </a:r>
          </a:p>
          <a:p>
            <a:pPr lvl="1"/>
            <a:r>
              <a:rPr lang="en-US" altLang="en-US" dirty="0" smtClean="0"/>
              <a:t>Process management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FEAF7D-D158-41A4-8E1D-21E40ED0DEDA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4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Software Development Nightmare</a:t>
            </a:r>
          </a:p>
        </p:txBody>
      </p:sp>
      <p:pic>
        <p:nvPicPr>
          <p:cNvPr id="17411" name="Content Placeholder 4" descr="software_engineering_explained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14400"/>
            <a:ext cx="8153400" cy="5929313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B3363-B10B-4778-94AD-575C56B3BDD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1722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188" y="350838"/>
            <a:ext cx="7456487" cy="5972175"/>
          </a:xfrm>
        </p:spPr>
      </p:pic>
    </p:spTree>
    <p:extLst>
      <p:ext uri="{BB962C8B-B14F-4D97-AF65-F5344CB8AC3E}">
        <p14:creationId xmlns:p14="http://schemas.microsoft.com/office/powerpoint/2010/main" val="34438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Topics (Tentative)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Advanced Design Principles</a:t>
            </a:r>
          </a:p>
          <a:p>
            <a:r>
              <a:rPr lang="en-US" altLang="en-US" dirty="0" smtClean="0"/>
              <a:t>Advanced Testing Techniques</a:t>
            </a:r>
          </a:p>
          <a:p>
            <a:r>
              <a:rPr lang="en-US" altLang="en-US" dirty="0" smtClean="0"/>
              <a:t>Formal Modeling and Verification</a:t>
            </a:r>
          </a:p>
          <a:p>
            <a:r>
              <a:rPr lang="en-US" altLang="en-US" dirty="0" smtClean="0"/>
              <a:t>Debugging and Code Tuning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02C727-434B-45C4-ACC2-8ED455FD47E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292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Advanced Design Principles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535836"/>
            <a:ext cx="7498080" cy="4712563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</a:p>
          <a:p>
            <a:r>
              <a:rPr lang="en-US" altLang="en-US" dirty="0" smtClean="0"/>
              <a:t>Design by Contracts vs Defensive Programming</a:t>
            </a:r>
          </a:p>
          <a:p>
            <a:r>
              <a:rPr lang="en-US" altLang="en-US" dirty="0" smtClean="0"/>
              <a:t>Inheritance</a:t>
            </a:r>
          </a:p>
          <a:p>
            <a:r>
              <a:rPr lang="en-US" altLang="en-US" dirty="0" smtClean="0"/>
              <a:t>Agile Design Principles</a:t>
            </a:r>
          </a:p>
          <a:p>
            <a:r>
              <a:rPr lang="en-US" altLang="en-US" dirty="0"/>
              <a:t>Refactoring</a:t>
            </a:r>
          </a:p>
          <a:p>
            <a:r>
              <a:rPr lang="en-US" altLang="en-US" dirty="0" smtClean="0"/>
              <a:t>Design Patterns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1FE021-1816-4272-A339-B64915626ED8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Advanced Testing Techniques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Mutation Testing</a:t>
            </a:r>
          </a:p>
          <a:p>
            <a:pPr lvl="1"/>
            <a:r>
              <a:rPr lang="en-US" altLang="en-US" dirty="0" smtClean="0"/>
              <a:t>Mutation and the RIP model</a:t>
            </a:r>
          </a:p>
          <a:p>
            <a:r>
              <a:rPr lang="en-US" altLang="en-US" dirty="0" smtClean="0"/>
              <a:t>Test Automation and Oracles</a:t>
            </a:r>
          </a:p>
          <a:p>
            <a:r>
              <a:rPr lang="en-US" altLang="en-US" dirty="0" smtClean="0"/>
              <a:t>Specification (</a:t>
            </a:r>
            <a:r>
              <a:rPr lang="en-US" altLang="en-US" dirty="0"/>
              <a:t>Contracts</a:t>
            </a:r>
            <a:r>
              <a:rPr lang="en-US" altLang="en-US" dirty="0" smtClean="0"/>
              <a:t>)-Based Testing </a:t>
            </a:r>
          </a:p>
          <a:p>
            <a:r>
              <a:rPr lang="en-US" altLang="en-US" dirty="0" smtClean="0"/>
              <a:t>Syntax Testing</a:t>
            </a:r>
          </a:p>
          <a:p>
            <a:r>
              <a:rPr lang="en-US" altLang="en-US" dirty="0" smtClean="0"/>
              <a:t>Model-Based Testing</a:t>
            </a:r>
          </a:p>
          <a:p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54A314-3373-4EA3-90DC-201A897965D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Formal Modeling &amp; Verification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Finite State Machines</a:t>
            </a:r>
          </a:p>
          <a:p>
            <a:r>
              <a:rPr lang="en-US" altLang="en-US" smtClean="0"/>
              <a:t>Petri Nets</a:t>
            </a:r>
          </a:p>
          <a:p>
            <a:r>
              <a:rPr lang="en-US" altLang="en-US" smtClean="0"/>
              <a:t>Model Checking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BE71-E259-46C9-BFEE-7014F0EC7FB4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Instructor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Dianxiang Xu, Ph.D.</a:t>
            </a:r>
          </a:p>
          <a:p>
            <a:pPr lvl="1"/>
            <a:r>
              <a:rPr lang="en-US" altLang="en-US" smtClean="0"/>
              <a:t>Professor</a:t>
            </a:r>
          </a:p>
          <a:p>
            <a:pPr lvl="1"/>
            <a:r>
              <a:rPr lang="en-US" altLang="en-US" smtClean="0"/>
              <a:t>MEC 302A</a:t>
            </a:r>
          </a:p>
          <a:p>
            <a:pPr lvl="1"/>
            <a:r>
              <a:rPr lang="en-US" altLang="en-US" smtClean="0"/>
              <a:t>dianxiangxu@boisestate.edu</a:t>
            </a:r>
          </a:p>
          <a:p>
            <a:pPr lvl="1"/>
            <a:r>
              <a:rPr lang="en-US" altLang="en-US" smtClean="0"/>
              <a:t>208-426-5734 </a:t>
            </a:r>
          </a:p>
          <a:p>
            <a:r>
              <a:rPr lang="en-US" altLang="en-US" smtClean="0"/>
              <a:t>Office hours:</a:t>
            </a:r>
          </a:p>
          <a:p>
            <a:pPr lvl="1"/>
            <a:r>
              <a:rPr lang="en-US" altLang="en-US" smtClean="0"/>
              <a:t>MoWe 1:30PM - 3:30PM, 4:15-5:30pm or by appointment, MEC 302A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21D31-FFFA-4E15-ABBA-66124CA4C0A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299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Debugging &amp; Code Tuning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Scientific Approach to Debugging</a:t>
            </a:r>
          </a:p>
          <a:p>
            <a:r>
              <a:rPr lang="en-US" altLang="en-US" dirty="0" smtClean="0"/>
              <a:t>Automated Fault Localization</a:t>
            </a:r>
          </a:p>
          <a:p>
            <a:r>
              <a:rPr lang="en-US" altLang="en-US" dirty="0" smtClean="0"/>
              <a:t>Tuning for Performance Improvement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0444D5-7EAA-4E34-9046-9F03496DDC32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35608" y="159228"/>
            <a:ext cx="7498080" cy="1005226"/>
          </a:xfrm>
        </p:spPr>
        <p:txBody>
          <a:bodyPr/>
          <a:lstStyle/>
          <a:p>
            <a:r>
              <a:rPr lang="en-US" altLang="en-US" dirty="0" smtClean="0"/>
              <a:t>Homework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608" y="1322773"/>
            <a:ext cx="7498080" cy="529109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Find papers for topic presentations</a:t>
            </a:r>
          </a:p>
          <a:p>
            <a:pPr lvl="1"/>
            <a:r>
              <a:rPr lang="en-US" altLang="en-US" sz="2400" dirty="0"/>
              <a:t>IEEE Transactions on Software Engineering</a:t>
            </a:r>
          </a:p>
          <a:p>
            <a:pPr lvl="1"/>
            <a:r>
              <a:rPr lang="en-US" altLang="en-US" sz="2400" dirty="0"/>
              <a:t>ACM Transactions on Software Engineering Methodologies</a:t>
            </a:r>
          </a:p>
          <a:p>
            <a:pPr lvl="1"/>
            <a:r>
              <a:rPr lang="en-US" altLang="en-US" sz="2400" dirty="0"/>
              <a:t>Proceedings of IEEE/ACM International Conference on Software Engineering (ICSE)</a:t>
            </a:r>
          </a:p>
          <a:p>
            <a:pPr lvl="1"/>
            <a:r>
              <a:rPr lang="en-US" altLang="en-US" sz="2400" dirty="0"/>
              <a:t>Proceedings of ACM SIGSOFT Symposium on the Foundations of Software Engineering (FSE)</a:t>
            </a:r>
          </a:p>
          <a:p>
            <a:pPr lvl="1"/>
            <a:r>
              <a:rPr lang="en-US" altLang="en-US" sz="2400" dirty="0" smtClean="0"/>
              <a:t>Proceedings </a:t>
            </a:r>
            <a:r>
              <a:rPr lang="en-US" altLang="en-US" sz="2400" dirty="0"/>
              <a:t>of IEEE/ACM International Conference on Automated Software Engineering (ASE)</a:t>
            </a:r>
          </a:p>
          <a:p>
            <a:r>
              <a:rPr lang="en-US" altLang="en-US" dirty="0" smtClean="0"/>
              <a:t>Half before midterm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06AC76-7CD0-4BCB-ABDD-644EFDFA653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0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Course Catalog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ja-JP" altLang="en-US" dirty="0" smtClean="0"/>
              <a:t>“</a:t>
            </a:r>
            <a:r>
              <a:rPr lang="en-US" altLang="en-US" dirty="0" smtClean="0"/>
              <a:t>A study of selected aspects of contemporary software development methodology.  Topics are taken from recent research articles. These topics include: definition of user requirements, formal specification of solutions, design and implementation techniques, validation and testing, verification, maintenance, and reuse</a:t>
            </a:r>
            <a:r>
              <a:rPr lang="en-US" altLang="ja-JP" dirty="0" smtClean="0"/>
              <a:t>.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4B46AF-3531-43DF-B051-C7D7D7C2D97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4583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Prerequisites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Course Prerequisite(s):</a:t>
            </a:r>
          </a:p>
          <a:p>
            <a:pPr lvl="1"/>
            <a:r>
              <a:rPr lang="en-US" altLang="en-US" dirty="0" smtClean="0"/>
              <a:t>CS 471 or regular admission to the program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Object-oriented programming in Java or other languages</a:t>
            </a:r>
          </a:p>
          <a:p>
            <a:pPr lvl="1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8C8CE-C44A-4811-9939-12F532EB76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320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Materials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996" y="1526959"/>
            <a:ext cx="7448365" cy="4603966"/>
          </a:xfrm>
        </p:spPr>
        <p:txBody>
          <a:bodyPr/>
          <a:lstStyle/>
          <a:p>
            <a:r>
              <a:rPr lang="en-US" altLang="en-US" sz="2400" dirty="0" smtClean="0"/>
              <a:t>Steve McConnell. Code Complete: A Practical Handbook of Software Construction. 2nd Edition. Microsoft Press, 2004. </a:t>
            </a:r>
          </a:p>
          <a:p>
            <a:r>
              <a:rPr lang="en-US" altLang="en-US" sz="2400" dirty="0" smtClean="0"/>
              <a:t>Robert C. Martin, Agile Software Development: Principles, Patterns, and Practices, Pearson Education, </a:t>
            </a:r>
            <a:r>
              <a:rPr lang="en-US" altLang="en-US" sz="2400" dirty="0" err="1" smtClean="0"/>
              <a:t>Inc</a:t>
            </a:r>
            <a:r>
              <a:rPr lang="en-US" altLang="en-US" sz="2400" dirty="0" smtClean="0"/>
              <a:t>, 2003. </a:t>
            </a:r>
          </a:p>
          <a:p>
            <a:r>
              <a:rPr lang="en-US" altLang="en-US" sz="2400" dirty="0" smtClean="0"/>
              <a:t>Bertrand Meyer. Object-Oriented Software Construction, 2nd Edition, Prentice-Hall PTR, 1997.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Other texts and publications to be announced in class.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CF68C-FE94-4906-97F3-5FC4630B24C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71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Materials – cont’d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Presentations from recent 5 years of the following journals and conference proceedings</a:t>
            </a:r>
          </a:p>
          <a:p>
            <a:pPr lvl="1"/>
            <a:r>
              <a:rPr lang="en-US" altLang="en-US" sz="2400" dirty="0" smtClean="0">
                <a:hlinkClick r:id="rId2"/>
              </a:rPr>
              <a:t>IEEE Transactions on Software Engineering</a:t>
            </a:r>
            <a:endParaRPr lang="en-US" altLang="en-US" sz="2400" dirty="0" smtClean="0"/>
          </a:p>
          <a:p>
            <a:pPr lvl="1"/>
            <a:r>
              <a:rPr lang="en-US" altLang="en-US" sz="2400" dirty="0" smtClean="0">
                <a:hlinkClick r:id="rId3"/>
              </a:rPr>
              <a:t>ACM Transactions on Software Engineering </a:t>
            </a:r>
            <a:r>
              <a:rPr lang="en-US" altLang="en-US" sz="2400" dirty="0" smtClean="0">
                <a:hlinkClick r:id="rId3"/>
              </a:rPr>
              <a:t>and Methodology</a:t>
            </a:r>
            <a:endParaRPr lang="en-US" altLang="en-US" sz="2400" dirty="0" smtClean="0"/>
          </a:p>
          <a:p>
            <a:pPr lvl="1"/>
            <a:r>
              <a:rPr lang="en-US" altLang="en-US" sz="2400" dirty="0" smtClean="0">
                <a:hlinkClick r:id="rId4"/>
              </a:rPr>
              <a:t>Proceedings of IEEE/ACM International Conference on Software Engineering (ICSE)</a:t>
            </a:r>
            <a:endParaRPr lang="en-US" altLang="en-US" sz="2400" dirty="0" smtClean="0"/>
          </a:p>
          <a:p>
            <a:pPr lvl="1"/>
            <a:r>
              <a:rPr lang="en-US" altLang="en-US" sz="2400" dirty="0" smtClean="0">
                <a:hlinkClick r:id="rId5"/>
              </a:rPr>
              <a:t>Proceedings of ACM SIGSOFT Symposium on the Foundations of Software Engineering (FSE)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Proceedings of IEEE/ACM International Conference on Automated Software Engineering (ASE)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99017-5226-4390-BEAF-2FC1104AE3A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7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Assessment Components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Class Participation </a:t>
            </a:r>
          </a:p>
          <a:p>
            <a:r>
              <a:rPr lang="en-US" altLang="en-US" dirty="0" smtClean="0"/>
              <a:t>Assignments</a:t>
            </a:r>
          </a:p>
          <a:p>
            <a:pPr lvl="1"/>
            <a:r>
              <a:rPr lang="en-US" altLang="en-US" dirty="0" smtClean="0"/>
              <a:t>Posted on blackboard. </a:t>
            </a:r>
          </a:p>
          <a:p>
            <a:pPr lvl="1"/>
            <a:r>
              <a:rPr lang="en-US" altLang="en-US" dirty="0" smtClean="0"/>
              <a:t>2 weeks to complete </a:t>
            </a:r>
          </a:p>
          <a:p>
            <a:pPr lvl="1"/>
            <a:r>
              <a:rPr lang="en-US" altLang="en-US" dirty="0" smtClean="0"/>
              <a:t>Your responsibility to find out assignments. </a:t>
            </a:r>
          </a:p>
          <a:p>
            <a:pPr lvl="1"/>
            <a:r>
              <a:rPr lang="en-US" altLang="en-US" dirty="0" smtClean="0"/>
              <a:t>To be turned in via blackboard </a:t>
            </a:r>
          </a:p>
          <a:p>
            <a:pPr lvl="2"/>
            <a:r>
              <a:rPr lang="en-US" altLang="en-US" dirty="0" smtClean="0"/>
              <a:t>If the campus network is down, you will not be penalized.</a:t>
            </a:r>
          </a:p>
          <a:p>
            <a:pPr lvl="1"/>
            <a:r>
              <a:rPr lang="en-US" altLang="en-US" dirty="0" smtClean="0"/>
              <a:t>No late assignments.</a:t>
            </a:r>
          </a:p>
          <a:p>
            <a:r>
              <a:rPr lang="en-US" altLang="en-US" dirty="0" smtClean="0"/>
              <a:t>Topic Presentation</a:t>
            </a:r>
          </a:p>
          <a:p>
            <a:r>
              <a:rPr lang="en-US" altLang="en-US" dirty="0" smtClean="0"/>
              <a:t>Exams</a:t>
            </a:r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08F6BB-A393-4FA1-AAA6-2174F11F6BE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15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 Presentations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35608" y="1509204"/>
            <a:ext cx="7251192" cy="5120196"/>
          </a:xfrm>
        </p:spPr>
        <p:txBody>
          <a:bodyPr/>
          <a:lstStyle/>
          <a:p>
            <a:r>
              <a:rPr lang="en-US" altLang="en-US" dirty="0" smtClean="0"/>
              <a:t>Contents of Presentation </a:t>
            </a:r>
          </a:p>
          <a:p>
            <a:pPr lvl="1"/>
            <a:r>
              <a:rPr lang="en-US" altLang="en-US" sz="2400" dirty="0" smtClean="0"/>
              <a:t>Problem definition/motivation</a:t>
            </a:r>
          </a:p>
          <a:p>
            <a:pPr lvl="1"/>
            <a:r>
              <a:rPr lang="en-US" altLang="en-US" sz="2400" dirty="0" smtClean="0"/>
              <a:t>What are the challenges, </a:t>
            </a:r>
          </a:p>
          <a:p>
            <a:pPr lvl="1"/>
            <a:r>
              <a:rPr lang="en-US" altLang="en-US" sz="2400" dirty="0" smtClean="0"/>
              <a:t>Literature surveyed by the authors</a:t>
            </a:r>
          </a:p>
          <a:p>
            <a:pPr lvl="1"/>
            <a:r>
              <a:rPr lang="en-US" altLang="en-US" sz="2400" dirty="0" smtClean="0"/>
              <a:t>Specific theory/technique developed </a:t>
            </a:r>
          </a:p>
          <a:p>
            <a:pPr lvl="1"/>
            <a:r>
              <a:rPr lang="en-US" altLang="en-US" sz="2400" dirty="0" smtClean="0"/>
              <a:t>Strengths and weaknesses. </a:t>
            </a:r>
          </a:p>
          <a:p>
            <a:r>
              <a:rPr lang="en-US" altLang="en-US" dirty="0" smtClean="0"/>
              <a:t>Time: 75 minutes, including Q/A</a:t>
            </a:r>
          </a:p>
          <a:p>
            <a:pPr lvl="1"/>
            <a:r>
              <a:rPr lang="en-US" altLang="en-US" sz="2400" dirty="0" smtClean="0"/>
              <a:t>Good understanding; </a:t>
            </a:r>
          </a:p>
          <a:p>
            <a:pPr lvl="1"/>
            <a:r>
              <a:rPr lang="en-US" altLang="en-US" sz="2400" dirty="0" smtClean="0"/>
              <a:t>Be well-prepared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510DC-6700-4100-80F7-F93EF5E23F1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23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Open book, but timed. </a:t>
            </a:r>
          </a:p>
          <a:p>
            <a:r>
              <a:rPr lang="en-US" altLang="en-US" dirty="0" smtClean="0"/>
              <a:t>Based on lectures, assignments, and presentations.</a:t>
            </a:r>
          </a:p>
          <a:p>
            <a:pPr marL="82296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Schedule</a:t>
            </a:r>
          </a:p>
          <a:p>
            <a:pPr lvl="1"/>
            <a:r>
              <a:rPr lang="en-US" altLang="en-US" dirty="0" smtClean="0"/>
              <a:t>Midterm: Monday, March 9</a:t>
            </a:r>
          </a:p>
          <a:p>
            <a:pPr lvl="1"/>
            <a:r>
              <a:rPr lang="en-US" altLang="en-US" dirty="0" smtClean="0"/>
              <a:t>Final: BSU</a:t>
            </a:r>
            <a:r>
              <a:rPr lang="en-US" altLang="ja-JP" dirty="0" smtClean="0"/>
              <a:t>’s schedule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65143-7920-47A5-A8AC-E2729416197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890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313</TotalTime>
  <Words>639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ゴシック</vt:lpstr>
      <vt:lpstr>MS PGothic</vt:lpstr>
      <vt:lpstr>Arial</vt:lpstr>
      <vt:lpstr>Calibri</vt:lpstr>
      <vt:lpstr>Gill Sans MT</vt:lpstr>
      <vt:lpstr>Verdana</vt:lpstr>
      <vt:lpstr>Wingdings</vt:lpstr>
      <vt:lpstr>Wingdings 2</vt:lpstr>
      <vt:lpstr>Solstice</vt:lpstr>
      <vt:lpstr>CS 573 Advanced Software Engineering</vt:lpstr>
      <vt:lpstr>Instructor</vt:lpstr>
      <vt:lpstr>Course Catalog</vt:lpstr>
      <vt:lpstr>Prerequisites</vt:lpstr>
      <vt:lpstr>Materials</vt:lpstr>
      <vt:lpstr>Materials – cont’d</vt:lpstr>
      <vt:lpstr>Assessment Components</vt:lpstr>
      <vt:lpstr>Topic Presentations</vt:lpstr>
      <vt:lpstr>Exams</vt:lpstr>
      <vt:lpstr>Grading</vt:lpstr>
      <vt:lpstr>Grade Scale</vt:lpstr>
      <vt:lpstr>Academic Honesty Statement</vt:lpstr>
      <vt:lpstr>What Is Software Engineering? </vt:lpstr>
      <vt:lpstr>Software Development Nightmare</vt:lpstr>
      <vt:lpstr>PowerPoint Presentation</vt:lpstr>
      <vt:lpstr>Overview of Topics (Tentative)</vt:lpstr>
      <vt:lpstr>Advanced Design Principles</vt:lpstr>
      <vt:lpstr>Advanced Testing Techniques</vt:lpstr>
      <vt:lpstr>Formal Modeling &amp; Verification</vt:lpstr>
      <vt:lpstr>Debugging &amp; Code Tuning</vt:lpstr>
      <vt:lpstr>Homework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116</cp:revision>
  <dcterms:created xsi:type="dcterms:W3CDTF">2013-08-19T20:32:36Z</dcterms:created>
  <dcterms:modified xsi:type="dcterms:W3CDTF">2015-01-14T21:31:15Z</dcterms:modified>
</cp:coreProperties>
</file>