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1" r:id="rId2"/>
    <p:sldId id="305" r:id="rId3"/>
    <p:sldId id="306" r:id="rId4"/>
    <p:sldId id="307" r:id="rId5"/>
    <p:sldId id="308" r:id="rId6"/>
    <p:sldId id="309" r:id="rId7"/>
    <p:sldId id="311" r:id="rId8"/>
    <p:sldId id="312" r:id="rId9"/>
    <p:sldId id="310" r:id="rId10"/>
    <p:sldId id="313" r:id="rId11"/>
    <p:sldId id="314" r:id="rId12"/>
    <p:sldId id="315" r:id="rId13"/>
    <p:sldId id="316" r:id="rId14"/>
    <p:sldId id="318" r:id="rId15"/>
    <p:sldId id="320" r:id="rId16"/>
    <p:sldId id="317" r:id="rId17"/>
    <p:sldId id="30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4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8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2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6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4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0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0B2C-168C-084B-8FC7-03A7895F5344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1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80B2C-168C-084B-8FC7-03A7895F5344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360D5-331B-3243-BBC5-A5589EB44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ijaydialani@boisestate.edu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3366F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</a:rPr>
              <a:t>Cloud Computing: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SOA Design Patterns, Part </a:t>
            </a:r>
            <a:r>
              <a:rPr lang="en-US" sz="2800" dirty="0" smtClean="0">
                <a:solidFill>
                  <a:schemeClr val="bg1"/>
                </a:solidFill>
              </a:rPr>
              <a:t>II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1242" y="3886200"/>
            <a:ext cx="4122821" cy="1366528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Vijay Dialani, PhD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Boise State </a:t>
            </a:r>
            <a:r>
              <a:rPr lang="en-US" sz="1800" dirty="0" smtClean="0">
                <a:solidFill>
                  <a:schemeClr val="tx1"/>
                </a:solidFill>
              </a:rPr>
              <a:t>University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hlinkClick r:id="rId3"/>
              </a:rPr>
              <a:t>vijaydialani@boisestate.edu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©All rights reserved by the author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364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Gridable</a:t>
            </a:r>
            <a:r>
              <a:rPr lang="en-US" sz="2800" dirty="0" smtClean="0">
                <a:solidFill>
                  <a:schemeClr val="bg1"/>
                </a:solidFill>
              </a:rPr>
              <a:t> Service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4582" y="1055716"/>
            <a:ext cx="8590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Problem</a:t>
            </a:r>
          </a:p>
          <a:p>
            <a:r>
              <a:rPr lang="en-US" dirty="0" smtClean="0"/>
              <a:t>How </a:t>
            </a:r>
            <a:r>
              <a:rPr lang="en-US" dirty="0"/>
              <a:t>can you build services to handle computationally intense tasks in a scalable manner?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226" y="2055742"/>
            <a:ext cx="6361834" cy="4195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4582" y="205574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Solution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210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Service Instance Pattern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97" y="1561842"/>
            <a:ext cx="8557606" cy="405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1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Virtual Endpoint Pattern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3" y="2098444"/>
            <a:ext cx="8391604" cy="350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7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Assignment-2 Discussions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651" y="1496291"/>
            <a:ext cx="75733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will you implement the Service Instance Pattern for the Social Network</a:t>
            </a:r>
            <a:br>
              <a:rPr lang="en-US" dirty="0" smtClean="0"/>
            </a:br>
            <a:r>
              <a:rPr lang="en-US" dirty="0" smtClean="0"/>
              <a:t>Services developed in Assignment-1?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will be the HA-Proxy Configuration?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02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Watchdog Pattern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5266" y="997218"/>
            <a:ext cx="8254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 can you increase availability by identifying and resolving problems and failures that are service-specific?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50" y="2260610"/>
            <a:ext cx="7647536" cy="335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2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Watchdog Pattern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734" y="856487"/>
            <a:ext cx="6196532" cy="567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1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Assignment-2 Discussions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651" y="1496291"/>
            <a:ext cx="6492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will you implement the Watchdog pattern for your service?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will you expose the Watchdog’s Edge component?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6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SOA Design </a:t>
            </a:r>
            <a:r>
              <a:rPr lang="en-US" sz="2000" dirty="0" smtClean="0">
                <a:solidFill>
                  <a:schemeClr val="bg1"/>
                </a:solidFill>
              </a:rPr>
              <a:t>Patterns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73" y="915109"/>
            <a:ext cx="3487842" cy="43385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185" y="915108"/>
            <a:ext cx="3328506" cy="433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1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Scalability Design Patterns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4320" y="1136270"/>
            <a:ext cx="859535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We’ll discuss the following </a:t>
            </a:r>
            <a:r>
              <a:rPr lang="en-US" dirty="0" smtClean="0">
                <a:solidFill>
                  <a:srgbClr val="000000"/>
                </a:solidFill>
              </a:rPr>
              <a:t>patterns: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i="1" dirty="0" smtClean="0">
                <a:solidFill>
                  <a:srgbClr val="000000"/>
                </a:solidFill>
              </a:rPr>
              <a:t>Decoupled </a:t>
            </a:r>
            <a:r>
              <a:rPr lang="en-US" i="1" dirty="0">
                <a:solidFill>
                  <a:srgbClr val="000000"/>
                </a:solidFill>
              </a:rPr>
              <a:t>Invocation</a:t>
            </a:r>
            <a:r>
              <a:rPr lang="en-US" dirty="0">
                <a:solidFill>
                  <a:srgbClr val="000000"/>
                </a:solidFill>
              </a:rPr>
              <a:t>—Handle normal request loads, peak request loads, and</a:t>
            </a:r>
          </a:p>
          <a:p>
            <a:r>
              <a:rPr lang="en-US" dirty="0">
                <a:solidFill>
                  <a:srgbClr val="000000"/>
                </a:solidFill>
              </a:rPr>
              <a:t>continuous periods of time at high load without failing</a:t>
            </a:r>
          </a:p>
          <a:p>
            <a:endParaRPr lang="en-US" dirty="0" smtClean="0">
              <a:solidFill>
                <a:srgbClr val="AE6F30"/>
              </a:solidFill>
            </a:endParaRPr>
          </a:p>
          <a:p>
            <a:r>
              <a:rPr lang="en-US" i="1" dirty="0" smtClean="0">
                <a:solidFill>
                  <a:srgbClr val="000000"/>
                </a:solidFill>
              </a:rPr>
              <a:t>Parallel </a:t>
            </a:r>
            <a:r>
              <a:rPr lang="en-US" i="1" dirty="0">
                <a:solidFill>
                  <a:srgbClr val="000000"/>
                </a:solidFill>
              </a:rPr>
              <a:t>Pipelines </a:t>
            </a:r>
            <a:r>
              <a:rPr lang="en-US" dirty="0">
                <a:solidFill>
                  <a:srgbClr val="000000"/>
                </a:solidFill>
              </a:rPr>
              <a:t>—Build services that maintain state and high throughput</a:t>
            </a:r>
          </a:p>
          <a:p>
            <a:endParaRPr lang="en-US" dirty="0" smtClean="0">
              <a:solidFill>
                <a:srgbClr val="AE6F30"/>
              </a:solidFill>
            </a:endParaRPr>
          </a:p>
          <a:p>
            <a:r>
              <a:rPr lang="en-US" i="1" dirty="0" err="1" smtClean="0">
                <a:solidFill>
                  <a:srgbClr val="000000"/>
                </a:solidFill>
              </a:rPr>
              <a:t>Gridable</a:t>
            </a:r>
            <a:r>
              <a:rPr lang="en-US" i="1" dirty="0" smtClean="0">
                <a:solidFill>
                  <a:srgbClr val="000000"/>
                </a:solidFill>
              </a:rPr>
              <a:t> </a:t>
            </a:r>
            <a:r>
              <a:rPr lang="en-US" i="1" dirty="0">
                <a:solidFill>
                  <a:srgbClr val="000000"/>
                </a:solidFill>
              </a:rPr>
              <a:t>Service</a:t>
            </a:r>
            <a:r>
              <a:rPr lang="en-US" dirty="0">
                <a:solidFill>
                  <a:srgbClr val="000000"/>
                </a:solidFill>
              </a:rPr>
              <a:t>—Build services to handle computationally intense tasks in a </a:t>
            </a:r>
            <a:r>
              <a:rPr lang="en-US" dirty="0" smtClean="0">
                <a:solidFill>
                  <a:srgbClr val="000000"/>
                </a:solidFill>
              </a:rPr>
              <a:t>scalable manner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AE6F30"/>
              </a:solidFill>
            </a:endParaRPr>
          </a:p>
          <a:p>
            <a:r>
              <a:rPr lang="en-US" i="1" dirty="0" smtClean="0">
                <a:solidFill>
                  <a:srgbClr val="000000"/>
                </a:solidFill>
              </a:rPr>
              <a:t>Service </a:t>
            </a:r>
            <a:r>
              <a:rPr lang="en-US" i="1" dirty="0">
                <a:solidFill>
                  <a:srgbClr val="000000"/>
                </a:solidFill>
              </a:rPr>
              <a:t>Instance</a:t>
            </a:r>
            <a:r>
              <a:rPr lang="en-US" dirty="0">
                <a:solidFill>
                  <a:srgbClr val="000000"/>
                </a:solidFill>
              </a:rPr>
              <a:t>—Build services that are scalable in a simple and cost-effective </a:t>
            </a:r>
            <a:r>
              <a:rPr lang="en-US" dirty="0" smtClean="0">
                <a:solidFill>
                  <a:srgbClr val="000000"/>
                </a:solidFill>
              </a:rPr>
              <a:t>way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i="1" dirty="0" smtClean="0"/>
              <a:t>Virtual </a:t>
            </a:r>
            <a:r>
              <a:rPr lang="en-US" i="1" dirty="0"/>
              <a:t>Endpoint</a:t>
            </a:r>
            <a:r>
              <a:rPr lang="en-US" dirty="0"/>
              <a:t>—Provide services with location transparency that gracefully</a:t>
            </a:r>
          </a:p>
          <a:p>
            <a:r>
              <a:rPr lang="en-US" dirty="0"/>
              <a:t>recover from failure without affecting service </a:t>
            </a:r>
            <a:r>
              <a:rPr lang="en-US" dirty="0" smtClean="0"/>
              <a:t>consumers</a:t>
            </a:r>
          </a:p>
          <a:p>
            <a:endParaRPr lang="en-US" dirty="0"/>
          </a:p>
          <a:p>
            <a:r>
              <a:rPr lang="en-US" i="1" dirty="0" smtClean="0"/>
              <a:t>Service </a:t>
            </a:r>
            <a:r>
              <a:rPr lang="en-US" i="1" dirty="0"/>
              <a:t>Watchdog</a:t>
            </a:r>
            <a:r>
              <a:rPr lang="en-US" dirty="0"/>
              <a:t>—Increase availability and identify and resolve problems and</a:t>
            </a:r>
          </a:p>
          <a:p>
            <a:r>
              <a:rPr lang="en-US" dirty="0"/>
              <a:t>failures that are service-specific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6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Decoupled Invocation – Use case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63" y="1762299"/>
            <a:ext cx="8780874" cy="359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5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Decoupled Invocation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7076" y="1066538"/>
            <a:ext cx="76892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FranklinGothic-Medium"/>
              </a:rPr>
              <a:t>Problem:</a:t>
            </a:r>
          </a:p>
          <a:p>
            <a:r>
              <a:rPr lang="en-US" dirty="0" smtClean="0">
                <a:latin typeface="FranklinGothic-Medium"/>
              </a:rPr>
              <a:t>How </a:t>
            </a:r>
            <a:r>
              <a:rPr lang="en-US" dirty="0">
                <a:latin typeface="FranklinGothic-Medium"/>
              </a:rPr>
              <a:t>can a service handle normal request loads, peak request loads, and </a:t>
            </a:r>
            <a:r>
              <a:rPr lang="en-US" dirty="0" smtClean="0">
                <a:latin typeface="FranklinGothic-Medium"/>
              </a:rPr>
              <a:t>a continuous </a:t>
            </a:r>
            <a:r>
              <a:rPr lang="en-US" dirty="0">
                <a:latin typeface="FranklinGothic-Medium"/>
              </a:rPr>
              <a:t>period of high load without failing?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040" y="5353226"/>
            <a:ext cx="87034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Solution:</a:t>
            </a:r>
          </a:p>
          <a:p>
            <a:r>
              <a:rPr lang="en-US" dirty="0" smtClean="0"/>
              <a:t>Utilize </a:t>
            </a:r>
            <a:r>
              <a:rPr lang="en-US" dirty="0"/>
              <a:t>the Decoupled Invocation pattern and separate replies from </a:t>
            </a:r>
            <a:r>
              <a:rPr lang="en-US" dirty="0" smtClean="0"/>
              <a:t>requests: acknowledge </a:t>
            </a:r>
            <a:r>
              <a:rPr lang="en-US" dirty="0"/>
              <a:t>receipt at the service edge, put the request on a reliable queue, </a:t>
            </a:r>
            <a:r>
              <a:rPr lang="en-US" dirty="0" smtClean="0"/>
              <a:t>and then </a:t>
            </a:r>
            <a:r>
              <a:rPr lang="en-US" dirty="0"/>
              <a:t>load-balance and prioritize the handler components that read from the queue.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2" y="2144657"/>
            <a:ext cx="8296102" cy="296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Assignment-2 Discussions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7651" y="1496291"/>
            <a:ext cx="75146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will we adapt the decoupled invocation pattern to the Social Network </a:t>
            </a:r>
          </a:p>
          <a:p>
            <a:r>
              <a:rPr lang="en-US" dirty="0"/>
              <a:t>d</a:t>
            </a:r>
            <a:r>
              <a:rPr lang="en-US" dirty="0" smtClean="0"/>
              <a:t>eveloped as a part of assignment-1?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Which queues will we create for request and response?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Which serialized classes do we need?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will we monitor queue performance?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96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Parallel Pipelines – Use case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26" y="3059083"/>
            <a:ext cx="8509806" cy="12176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6705" y="1277578"/>
            <a:ext cx="7722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FranklinGothic-Medium"/>
              </a:rPr>
              <a:t>Problem:</a:t>
            </a:r>
          </a:p>
          <a:p>
            <a:r>
              <a:rPr lang="en-US" dirty="0" smtClean="0">
                <a:latin typeface="FranklinGothic-Medium"/>
              </a:rPr>
              <a:t>How </a:t>
            </a:r>
            <a:r>
              <a:rPr lang="en-US" dirty="0">
                <a:latin typeface="FranklinGothic-Medium"/>
              </a:rPr>
              <a:t>can you build services that maintain state and high throughput?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74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Parallel </a:t>
            </a:r>
            <a:r>
              <a:rPr lang="en-US" sz="2800" dirty="0" smtClean="0">
                <a:solidFill>
                  <a:schemeClr val="bg1"/>
                </a:solidFill>
              </a:rPr>
              <a:t>Pipelines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77" y="1870364"/>
            <a:ext cx="8817245" cy="339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2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Parallel Pipelines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1193" y="1599243"/>
            <a:ext cx="870342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following are advantages of the Parallel Pipelines approach: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pipelines pattern is relatively simple to implement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Pipelines </a:t>
            </a:r>
            <a:r>
              <a:rPr lang="en-US" dirty="0"/>
              <a:t>are easy to test because they operate independently (you can test them with the same </a:t>
            </a:r>
            <a:r>
              <a:rPr lang="en-US" dirty="0" smtClean="0"/>
              <a:t>technologies </a:t>
            </a:r>
            <a:r>
              <a:rPr lang="en-US" dirty="0"/>
              <a:t>and principles you use to test the services that include the pipelines</a:t>
            </a:r>
            <a:r>
              <a:rPr lang="en-US" dirty="0" smtClean="0"/>
              <a:t>).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Because </a:t>
            </a:r>
            <a:r>
              <a:rPr lang="en-US" dirty="0"/>
              <a:t>the overall problem is broken into subtasks, each pipeline component tends to be </a:t>
            </a:r>
            <a:r>
              <a:rPr lang="en-US" dirty="0" smtClean="0"/>
              <a:t>simpler.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scale the solution, you can distribute the pipeline across as many servers as </a:t>
            </a:r>
            <a:r>
              <a:rPr lang="en-US" dirty="0" smtClean="0"/>
              <a:t>needed.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When </a:t>
            </a:r>
            <a:r>
              <a:rPr lang="en-US" dirty="0"/>
              <a:t>you need to scale the solution, the simplest option is to put each pipeline on its own </a:t>
            </a:r>
            <a:r>
              <a:rPr lang="en-US" dirty="0" smtClean="0"/>
              <a:t>server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181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8737"/>
          </a:xfrm>
          <a:solidFill>
            <a:srgbClr val="3366FF"/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Parallel Pipelines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48" y="1417803"/>
            <a:ext cx="6921904" cy="464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3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443</Words>
  <Application>Microsoft Office PowerPoint</Application>
  <PresentationFormat>On-screen Show (4:3)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FranklinGothic-Medium</vt:lpstr>
      <vt:lpstr>Office Theme</vt:lpstr>
      <vt:lpstr>Cloud Computing: SOA Design Patterns, Part II</vt:lpstr>
      <vt:lpstr>Scalability Design Patterns</vt:lpstr>
      <vt:lpstr>Decoupled Invocation – Use case</vt:lpstr>
      <vt:lpstr>Decoupled Invocation</vt:lpstr>
      <vt:lpstr>Assignment-2 Discussions</vt:lpstr>
      <vt:lpstr>Parallel Pipelines – Use case</vt:lpstr>
      <vt:lpstr>Parallel Pipelines</vt:lpstr>
      <vt:lpstr>Parallel Pipelines</vt:lpstr>
      <vt:lpstr>Parallel Pipelines</vt:lpstr>
      <vt:lpstr>Gridable Service</vt:lpstr>
      <vt:lpstr>Service Instance Pattern</vt:lpstr>
      <vt:lpstr>Virtual Endpoint Pattern</vt:lpstr>
      <vt:lpstr>Assignment-2 Discussions</vt:lpstr>
      <vt:lpstr>Watchdog Pattern</vt:lpstr>
      <vt:lpstr>Watchdog Pattern</vt:lpstr>
      <vt:lpstr>Assignment-2 Discussions</vt:lpstr>
      <vt:lpstr>SOA Design Patterns</vt:lpstr>
    </vt:vector>
  </TitlesOfParts>
  <Company>Boise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Services</dc:title>
  <dc:creator>Vijay Dialani</dc:creator>
  <cp:lastModifiedBy>Vijay Dialani</cp:lastModifiedBy>
  <cp:revision>65</cp:revision>
  <dcterms:created xsi:type="dcterms:W3CDTF">2014-08-22T23:05:29Z</dcterms:created>
  <dcterms:modified xsi:type="dcterms:W3CDTF">2014-09-22T19:42:40Z</dcterms:modified>
</cp:coreProperties>
</file>