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0" r:id="rId3"/>
    <p:sldId id="267" r:id="rId4"/>
    <p:sldId id="268" r:id="rId5"/>
    <p:sldId id="316" r:id="rId6"/>
    <p:sldId id="313" r:id="rId7"/>
    <p:sldId id="257" r:id="rId8"/>
    <p:sldId id="314" r:id="rId9"/>
    <p:sldId id="315" r:id="rId10"/>
    <p:sldId id="269" r:id="rId11"/>
    <p:sldId id="317" r:id="rId12"/>
    <p:sldId id="272" r:id="rId13"/>
    <p:sldId id="274" r:id="rId14"/>
    <p:sldId id="318" r:id="rId15"/>
    <p:sldId id="258" r:id="rId16"/>
    <p:sldId id="261" r:id="rId17"/>
    <p:sldId id="271" r:id="rId18"/>
    <p:sldId id="260" r:id="rId19"/>
    <p:sldId id="270" r:id="rId20"/>
    <p:sldId id="259" r:id="rId21"/>
    <p:sldId id="264" r:id="rId22"/>
    <p:sldId id="273" r:id="rId23"/>
    <p:sldId id="263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2" r:id="rId53"/>
    <p:sldId id="310" r:id="rId54"/>
    <p:sldId id="311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1006-DB24-486F-B670-54BF611C20DD}" type="datetimeFigureOut">
              <a:rPr lang="fr-FR" smtClean="0"/>
              <a:t>23/11/2012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67A6-460C-46FD-AD5C-C6CAAA8437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4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67A6-460C-46FD-AD5C-C6CAAA8437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C42B-18AC-4A22-A837-FAAAA04F3459}" type="datetimeFigureOut">
              <a:rPr lang="fr-FR" smtClean="0"/>
              <a:pPr/>
              <a:t>23/11/2012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F5C3-C4D7-4A08-A9BF-D2B9EEE8BFA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Hussain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 consists of several </a:t>
            </a:r>
            <a:r>
              <a:rPr lang="en-US" u="sng" dirty="0" smtClean="0"/>
              <a:t>states</a:t>
            </a:r>
          </a:p>
          <a:p>
            <a:r>
              <a:rPr lang="en-US" dirty="0" smtClean="0"/>
              <a:t>In Programming, state </a:t>
            </a:r>
            <a:r>
              <a:rPr lang="en-US" dirty="0"/>
              <a:t>is a technical term for all the stored information, at a given point in time, which the </a:t>
            </a:r>
            <a:r>
              <a:rPr lang="en-US" dirty="0" smtClean="0"/>
              <a:t>program </a:t>
            </a:r>
            <a:r>
              <a:rPr lang="en-US" dirty="0"/>
              <a:t>has access 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Spinning in Washing Machine</a:t>
            </a:r>
          </a:p>
          <a:p>
            <a:pPr lvl="1"/>
            <a:r>
              <a:rPr lang="en-US" dirty="0" smtClean="0"/>
              <a:t>C++ parser detects “</a:t>
            </a:r>
            <a:r>
              <a:rPr lang="en-US" dirty="0" err="1" smtClean="0"/>
              <a:t>int</a:t>
            </a:r>
            <a:r>
              <a:rPr lang="en-US" dirty="0" smtClean="0"/>
              <a:t>” keyword CPP file</a:t>
            </a:r>
          </a:p>
          <a:p>
            <a:pPr lvl="1"/>
            <a:r>
              <a:rPr lang="en-US" dirty="0" smtClean="0"/>
              <a:t>Mario Jumping inside a Super Mario game</a:t>
            </a:r>
          </a:p>
          <a:p>
            <a:pPr lvl="1"/>
            <a:r>
              <a:rPr lang="en-US" dirty="0"/>
              <a:t>Red Light in Traffic Light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661248"/>
            <a:ext cx="27241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860032" y="5589240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810311" y="4325483"/>
            <a:ext cx="3101196" cy="976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Inputs</a:t>
            </a:r>
            <a:r>
              <a:rPr lang="en-US" dirty="0" smtClean="0"/>
              <a:t> into the machine are combined with the </a:t>
            </a:r>
            <a:r>
              <a:rPr lang="en-US" u="sng" dirty="0" smtClean="0"/>
              <a:t>current state</a:t>
            </a:r>
            <a:r>
              <a:rPr lang="en-US" dirty="0" smtClean="0"/>
              <a:t> of the machine to determine the new state or the </a:t>
            </a:r>
            <a:r>
              <a:rPr lang="en-US" u="sng" dirty="0" smtClean="0"/>
              <a:t>next state</a:t>
            </a:r>
            <a:r>
              <a:rPr lang="en-US" dirty="0" smtClean="0"/>
              <a:t> of the machine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2771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4522" y="4059126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State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4050794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State</a:t>
            </a:r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5776" y="4325483"/>
            <a:ext cx="582962" cy="287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24128" y="4325483"/>
            <a:ext cx="720080" cy="24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5960" y="56507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fr-FR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328362" y="5302237"/>
            <a:ext cx="481949" cy="348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Donate a graphical representation of an FSM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8691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UML State diagrams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state diagram</a:t>
            </a:r>
            <a:endParaRPr lang="fr-FR" dirty="0"/>
          </a:p>
        </p:txBody>
      </p:sp>
      <p:pic>
        <p:nvPicPr>
          <p:cNvPr id="4" name="Content Placeholder 3" descr="Hello World Without Commen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2204864"/>
            <a:ext cx="3781425" cy="2828925"/>
          </a:xfrm>
        </p:spPr>
      </p:pic>
      <p:sp>
        <p:nvSpPr>
          <p:cNvPr id="6" name="TextBox 5"/>
          <p:cNvSpPr txBox="1"/>
          <p:nvPr/>
        </p:nvSpPr>
        <p:spPr>
          <a:xfrm>
            <a:off x="4139952" y="2492896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fr-FR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4044743" y="2885429"/>
            <a:ext cx="494764" cy="44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rot="16200000" flipH="1">
            <a:off x="4512795" y="2865739"/>
            <a:ext cx="494764" cy="48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4" y="4509120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Transitions</a:t>
            </a:r>
            <a:endParaRPr lang="fr-FR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rot="5400000" flipH="1" flipV="1">
            <a:off x="2026772" y="3404053"/>
            <a:ext cx="1584176" cy="625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rot="5400000" flipH="1" flipV="1">
            <a:off x="2998880" y="3080017"/>
            <a:ext cx="936104" cy="1922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rot="5400000" flipH="1" flipV="1">
            <a:off x="3898980" y="2755981"/>
            <a:ext cx="360040" cy="3146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31840" y="1700808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Transition</a:t>
            </a:r>
            <a:endParaRPr lang="fr-FR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rot="5400000">
            <a:off x="3197764" y="2076225"/>
            <a:ext cx="782796" cy="770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3140968"/>
            <a:ext cx="281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 of Initial Transition</a:t>
            </a:r>
            <a:endParaRPr lang="fr-FR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1928308" y="2369484"/>
            <a:ext cx="576064" cy="96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450912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fr-FR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rot="16200000" flipV="1">
            <a:off x="3514254" y="3910682"/>
            <a:ext cx="792088" cy="40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72200" y="3717032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fr-FR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rot="5400000">
            <a:off x="6270769" y="3971772"/>
            <a:ext cx="566774" cy="795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/>
      <p:bldP spid="13" grpId="1"/>
      <p:bldP spid="20" grpId="0"/>
      <p:bldP spid="20" grpId="1"/>
      <p:bldP spid="23" grpId="0"/>
      <p:bldP spid="23" grpId="1"/>
      <p:bldP spid="27" grpId="0"/>
      <p:bldP spid="27" grpId="1"/>
      <p:bldP spid="30" grpId="0"/>
      <p:bldP spid="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Output</a:t>
            </a:r>
            <a:r>
              <a:rPr lang="en-US" dirty="0" smtClean="0"/>
              <a:t> …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Machine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Output determined by state and input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– Concept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got 3 lights that can be switched on and off individually, they are: Red, Yellow, and Green</a:t>
            </a:r>
          </a:p>
          <a:p>
            <a:r>
              <a:rPr lang="en-US" dirty="0" smtClean="0"/>
              <a:t>Traffic light contains a timer</a:t>
            </a:r>
          </a:p>
          <a:p>
            <a:r>
              <a:rPr lang="en-US" dirty="0" smtClean="0"/>
              <a:t>The traffic light starts by turning on the red light and turn off the rest</a:t>
            </a:r>
          </a:p>
          <a:p>
            <a:r>
              <a:rPr lang="en-US" dirty="0" smtClean="0"/>
              <a:t>After timer completes, switch on the green light and turn off the rest</a:t>
            </a:r>
          </a:p>
          <a:p>
            <a:r>
              <a:rPr lang="en-US" dirty="0" smtClean="0"/>
              <a:t>After timer completes, switch on the yellow light and turn off the rest</a:t>
            </a:r>
          </a:p>
          <a:p>
            <a:r>
              <a:rPr lang="en-US" dirty="0" smtClean="0"/>
              <a:t>After timer completes, switch on the red light and turn off the rest</a:t>
            </a:r>
          </a:p>
          <a:p>
            <a:r>
              <a:rPr lang="en-US" dirty="0" smtClean="0"/>
              <a:t>Restart again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– Mealy Machine</a:t>
            </a:r>
            <a:endParaRPr lang="fr-FR" dirty="0"/>
          </a:p>
        </p:txBody>
      </p:sp>
      <p:pic>
        <p:nvPicPr>
          <p:cNvPr id="4" name="Content Placeholder 3" descr="TrafficLight  - Mealy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212" y="2343944"/>
            <a:ext cx="3457575" cy="3038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Parser – Concept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whole string of characters, print characters which are within double quotations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Input: “Hello ”people, what a nice “world!”</a:t>
            </a:r>
          </a:p>
          <a:p>
            <a:pPr lvl="1"/>
            <a:r>
              <a:rPr lang="en-US" dirty="0" smtClean="0"/>
              <a:t>Output: Hello world!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Parser – Mealy Machine</a:t>
            </a:r>
            <a:endParaRPr lang="fr-FR" dirty="0"/>
          </a:p>
        </p:txBody>
      </p:sp>
      <p:pic>
        <p:nvPicPr>
          <p:cNvPr id="4" name="Content Placeholder 3" descr="Quote Parser - Mealy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4000" cy="37235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Mealy &amp; Moore Machines</a:t>
            </a:r>
          </a:p>
          <a:p>
            <a:r>
              <a:rPr lang="en-US" dirty="0" smtClean="0"/>
              <a:t>UML State Machines</a:t>
            </a:r>
          </a:p>
          <a:p>
            <a:r>
              <a:rPr lang="en-US" dirty="0" smtClean="0"/>
              <a:t>UML State Diagrams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Implementation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Machine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Output determined by state and output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– Moore Machine</a:t>
            </a:r>
            <a:endParaRPr lang="fr-FR" dirty="0"/>
          </a:p>
        </p:txBody>
      </p:sp>
      <p:pic>
        <p:nvPicPr>
          <p:cNvPr id="4" name="Content Placeholder 3" descr="TrafficLight  - Moore Machine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2287" y="1996281"/>
            <a:ext cx="3019425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- Comparison</a:t>
            </a:r>
            <a:endParaRPr lang="fr-FR" dirty="0"/>
          </a:p>
        </p:txBody>
      </p:sp>
      <p:pic>
        <p:nvPicPr>
          <p:cNvPr id="4" name="Content Placeholder 3" descr="TrafficLight  - Mealy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852936"/>
            <a:ext cx="3457575" cy="3038475"/>
          </a:xfrm>
        </p:spPr>
      </p:pic>
      <p:pic>
        <p:nvPicPr>
          <p:cNvPr id="5" name="Picture 4" descr="TrafficLight  - Moore Mach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492896"/>
            <a:ext cx="3019425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184482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Mealy Machine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916832"/>
            <a:ext cx="16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Moore Machine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Parser – Moore Machine</a:t>
            </a:r>
            <a:endParaRPr lang="fr-FR" dirty="0"/>
          </a:p>
        </p:txBody>
      </p:sp>
      <p:pic>
        <p:nvPicPr>
          <p:cNvPr id="4" name="Content Placeholder 3" descr="Quote Parser - Moore Machine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4000" cy="3654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>
              <a:buNone/>
            </a:pPr>
            <a:r>
              <a:rPr lang="en-US" dirty="0" smtClean="0"/>
              <a:t>Significantly </a:t>
            </a:r>
            <a:r>
              <a:rPr lang="en-US" i="1" u="sng" dirty="0" smtClean="0"/>
              <a:t>enhanced</a:t>
            </a:r>
            <a:r>
              <a:rPr lang="en-US" dirty="0" smtClean="0"/>
              <a:t> realization of the mathematical concept of a finite automaton in </a:t>
            </a:r>
            <a:r>
              <a:rPr lang="en-US" i="1" u="sng" dirty="0" smtClean="0"/>
              <a:t>Computer Science</a:t>
            </a:r>
            <a:r>
              <a:rPr lang="en-US" dirty="0" smtClean="0"/>
              <a:t> applications as expressed in the </a:t>
            </a:r>
            <a:r>
              <a:rPr lang="en-US" i="1" u="sng" dirty="0" smtClean="0"/>
              <a:t>Unified Modeling Language</a:t>
            </a:r>
            <a:r>
              <a:rPr lang="en-US" dirty="0" smtClean="0"/>
              <a:t> notation</a:t>
            </a:r>
          </a:p>
          <a:p>
            <a:pPr lvl="1"/>
            <a:r>
              <a:rPr lang="en-US" dirty="0"/>
              <a:t>Object-based variant of </a:t>
            </a:r>
            <a:r>
              <a:rPr lang="en-US" dirty="0" err="1"/>
              <a:t>Harel</a:t>
            </a:r>
            <a:r>
              <a:rPr lang="en-US" dirty="0"/>
              <a:t> </a:t>
            </a:r>
            <a:r>
              <a:rPr lang="en-US" dirty="0" err="1"/>
              <a:t>statechart</a:t>
            </a:r>
            <a:r>
              <a:rPr lang="en-US" dirty="0"/>
              <a:t> (the concept of nested states)</a:t>
            </a:r>
          </a:p>
          <a:p>
            <a:pPr lvl="1"/>
            <a:r>
              <a:rPr lang="en-US" dirty="0"/>
              <a:t>Combines both Mealy and Moore machines with further addition of </a:t>
            </a:r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/>
              <a:t>Think of your states as objects where you might need to</a:t>
            </a:r>
          </a:p>
          <a:p>
            <a:r>
              <a:rPr lang="en-US" dirty="0" smtClean="0"/>
              <a:t>Initialize it through </a:t>
            </a:r>
            <a:r>
              <a:rPr lang="en-US" i="1" u="sng" dirty="0" smtClean="0"/>
              <a:t>Entry</a:t>
            </a:r>
            <a:r>
              <a:rPr lang="en-US" dirty="0" smtClean="0"/>
              <a:t> actions</a:t>
            </a:r>
          </a:p>
          <a:p>
            <a:r>
              <a:rPr lang="en-US" dirty="0" smtClean="0"/>
              <a:t>Update it through </a:t>
            </a:r>
            <a:r>
              <a:rPr lang="en-US" i="1" u="sng" dirty="0" smtClean="0"/>
              <a:t>Do</a:t>
            </a:r>
            <a:r>
              <a:rPr lang="en-US" dirty="0" smtClean="0"/>
              <a:t> actions</a:t>
            </a:r>
          </a:p>
          <a:p>
            <a:r>
              <a:rPr lang="en-US" dirty="0" smtClean="0"/>
              <a:t>Finalize it through </a:t>
            </a:r>
            <a:r>
              <a:rPr lang="en-US" i="1" u="sng" dirty="0" smtClean="0"/>
              <a:t>Exit</a:t>
            </a:r>
            <a:r>
              <a:rPr lang="en-US" dirty="0" smtClean="0"/>
              <a:t>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Structure</a:t>
            </a:r>
            <a:endParaRPr lang="en-US" dirty="0"/>
          </a:p>
        </p:txBody>
      </p:sp>
      <p:pic>
        <p:nvPicPr>
          <p:cNvPr id="6" name="Content Placeholder 5" descr="State Struct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5187" y="2029619"/>
            <a:ext cx="2333625" cy="3667125"/>
          </a:xfrm>
        </p:spPr>
      </p:pic>
      <p:pic>
        <p:nvPicPr>
          <p:cNvPr id="7" name="Picture 6" descr="State Structure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68544" y="1745437"/>
            <a:ext cx="2847975" cy="366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46285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states</a:t>
            </a:r>
          </a:p>
          <a:p>
            <a:r>
              <a:rPr lang="en-US" dirty="0" smtClean="0"/>
              <a:t>Default control mechanism</a:t>
            </a:r>
          </a:p>
          <a:p>
            <a:r>
              <a:rPr lang="en-US" dirty="0" smtClean="0"/>
              <a:t>Object oriented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Hierarchically Nested States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Arranging states in a structural way </a:t>
            </a:r>
            <a:endParaRPr lang="fr-FR" dirty="0"/>
          </a:p>
        </p:txBody>
      </p:sp>
      <p:pic>
        <p:nvPicPr>
          <p:cNvPr id="6" name="Content Placeholder 3" descr="Superstate-Substa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3212976"/>
            <a:ext cx="22479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Hierarchically Nested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innovation of UML state machines over the traditional FSMs</a:t>
            </a:r>
          </a:p>
          <a:p>
            <a:r>
              <a:rPr lang="en-US" dirty="0" smtClean="0"/>
              <a:t>State nesting is not limited to one level only</a:t>
            </a:r>
          </a:p>
          <a:p>
            <a:r>
              <a:rPr lang="en-US" dirty="0" smtClean="0"/>
              <a:t>TOP state</a:t>
            </a:r>
          </a:p>
          <a:p>
            <a:pPr lvl="1"/>
            <a:r>
              <a:rPr lang="en-US" dirty="0" smtClean="0"/>
              <a:t>Exist in every state machine</a:t>
            </a:r>
          </a:p>
          <a:p>
            <a:pPr lvl="1"/>
            <a:r>
              <a:rPr lang="en-US" dirty="0" smtClean="0"/>
              <a:t>Contains all the other elements of the entire state machine</a:t>
            </a:r>
          </a:p>
          <a:p>
            <a:pPr lvl="1"/>
            <a:r>
              <a:rPr lang="en-US" dirty="0" smtClean="0"/>
              <a:t>Optionally to depict it in the diagram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90000" numCol="1" anchor="ctr" anchorCtr="1">
            <a:normAutofit/>
          </a:bodyPr>
          <a:lstStyle/>
          <a:p>
            <a:pPr marL="0">
              <a:buNone/>
            </a:pPr>
            <a:r>
              <a:rPr lang="en-US" dirty="0" smtClean="0"/>
              <a:t>A finite state machine (hereinafter called FSM) is a mathematical model which abstracts the representation of behavior exhibited by some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previous traffic light description</a:t>
            </a:r>
          </a:p>
          <a:p>
            <a:r>
              <a:rPr lang="en-US" dirty="0" smtClean="0"/>
              <a:t>Add to that a switch</a:t>
            </a:r>
          </a:p>
          <a:p>
            <a:r>
              <a:rPr lang="en-US" dirty="0" smtClean="0"/>
              <a:t>You can turn the traffic light on and off at any time</a:t>
            </a:r>
          </a:p>
          <a:p>
            <a:r>
              <a:rPr lang="en-US" dirty="0" smtClean="0"/>
              <a:t>If the traffic light is switched on, then it operates normally</a:t>
            </a:r>
          </a:p>
          <a:p>
            <a:r>
              <a:rPr lang="en-US" dirty="0" smtClean="0"/>
              <a:t>Otherwise, all the lights will be turned off </a:t>
            </a:r>
          </a:p>
          <a:p>
            <a:r>
              <a:rPr lang="en-US" dirty="0" smtClean="0"/>
              <a:t>By default the traffic light is turned off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  <a:endParaRPr lang="fr-FR" dirty="0"/>
          </a:p>
        </p:txBody>
      </p:sp>
      <p:pic>
        <p:nvPicPr>
          <p:cNvPr id="6" name="Content Placeholder 5" descr="Traffic Ligh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0172" y="1600200"/>
            <a:ext cx="60836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  <a:endParaRPr lang="fr-FR" dirty="0"/>
          </a:p>
        </p:txBody>
      </p:sp>
      <p:pic>
        <p:nvPicPr>
          <p:cNvPr id="6" name="Content Placeholder 5" descr="Traffic Light - Using Super Stat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0846" y="1600200"/>
            <a:ext cx="628230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transitions</a:t>
            </a:r>
          </a:p>
          <a:p>
            <a:r>
              <a:rPr lang="en-US" dirty="0" smtClean="0"/>
              <a:t>Less states</a:t>
            </a:r>
          </a:p>
          <a:p>
            <a:r>
              <a:rPr lang="en-US" dirty="0" smtClean="0"/>
              <a:t>Structural behavior</a:t>
            </a:r>
          </a:p>
          <a:p>
            <a:pPr lvl="1"/>
            <a:r>
              <a:rPr lang="en-US" dirty="0" smtClean="0"/>
              <a:t>Zoom out: Hide complexity of the system</a:t>
            </a:r>
          </a:p>
          <a:p>
            <a:pPr lvl="1"/>
            <a:r>
              <a:rPr lang="en-US" dirty="0" smtClean="0"/>
              <a:t>Zoom in: View the details of sub behavior in meaningful way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A facility to return back to the previous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Counter</a:t>
            </a:r>
            <a:endParaRPr lang="en-US" dirty="0"/>
          </a:p>
        </p:txBody>
      </p:sp>
      <p:pic>
        <p:nvPicPr>
          <p:cNvPr id="8" name="Content Placeholder 7" descr="Space Counter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50" y="1953419"/>
            <a:ext cx="7429500" cy="3819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Counter</a:t>
            </a:r>
            <a:endParaRPr lang="en-US" dirty="0"/>
          </a:p>
        </p:txBody>
      </p:sp>
      <p:pic>
        <p:nvPicPr>
          <p:cNvPr id="4" name="Content Placeholder 3" descr="Space Counter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50" y="1953419"/>
            <a:ext cx="7429500" cy="3819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Washing Machine</a:t>
            </a:r>
            <a:endParaRPr lang="en-US" dirty="0"/>
          </a:p>
        </p:txBody>
      </p:sp>
      <p:pic>
        <p:nvPicPr>
          <p:cNvPr id="4" name="Content Placeholder 3" descr="Washing Machin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787" y="2348706"/>
            <a:ext cx="6448425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Washing Machine</a:t>
            </a:r>
            <a:endParaRPr lang="en-US" dirty="0"/>
          </a:p>
        </p:txBody>
      </p:sp>
      <p:pic>
        <p:nvPicPr>
          <p:cNvPr id="4" name="Content Placeholder 3" descr="Washing Machin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787" y="2262981"/>
            <a:ext cx="6448425" cy="3200400"/>
          </a:xfrm>
        </p:spPr>
      </p:pic>
      <p:sp>
        <p:nvSpPr>
          <p:cNvPr id="5" name="TextBox 4"/>
          <p:cNvSpPr txBox="1"/>
          <p:nvPr/>
        </p:nvSpPr>
        <p:spPr>
          <a:xfrm>
            <a:off x="467544" y="5949280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A.K.A. Shallow History</a:t>
            </a:r>
            <a:endParaRPr lang="fr-FR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1858242" y="4963716"/>
            <a:ext cx="720079" cy="125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4437112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Junction Point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4572000" y="4221088"/>
            <a:ext cx="1440160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History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algn="just">
              <a:buNone/>
            </a:pPr>
            <a:r>
              <a:rPr lang="en-US" dirty="0" smtClean="0"/>
              <a:t>Recall the state of every nested </a:t>
            </a:r>
            <a:r>
              <a:rPr lang="en-US" dirty="0" err="1" smtClean="0"/>
              <a:t>substate</a:t>
            </a:r>
            <a:r>
              <a:rPr lang="en-US" dirty="0" smtClean="0"/>
              <a:t> of the enclosing </a:t>
            </a:r>
            <a:r>
              <a:rPr lang="en-US" dirty="0" err="1" smtClean="0"/>
              <a:t>substate</a:t>
            </a:r>
            <a:r>
              <a:rPr lang="en-US" dirty="0" smtClean="0"/>
              <a:t>, down to any level of nesting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Check it by yourself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Washing Machine</a:t>
            </a:r>
            <a:endParaRPr lang="fr-FR" dirty="0"/>
          </a:p>
        </p:txBody>
      </p:sp>
      <p:pic>
        <p:nvPicPr>
          <p:cNvPr id="6" name="Content Placeholder 5" descr="Washing Machine Advanc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6588784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algn="just">
              <a:buNone/>
            </a:pPr>
            <a:r>
              <a:rPr lang="en-US" dirty="0" smtClean="0"/>
              <a:t>A state can contain two or more independent regions runs concurrently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fr-FR" dirty="0"/>
          </a:p>
        </p:txBody>
      </p:sp>
      <p:pic>
        <p:nvPicPr>
          <p:cNvPr id="4" name="Content Placeholder 3" descr="Keybo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2420888"/>
            <a:ext cx="7463862" cy="24913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designing a FSM for 32-bit counter</a:t>
            </a:r>
          </a:p>
          <a:p>
            <a:pPr lvl="1"/>
            <a:r>
              <a:rPr lang="en-US" dirty="0" smtClean="0"/>
              <a:t>Input: an external trigger</a:t>
            </a:r>
          </a:p>
          <a:p>
            <a:pPr lvl="1"/>
            <a:r>
              <a:rPr lang="en-US" dirty="0" smtClean="0"/>
              <a:t>Output: once reaches 2^32 – 1, the system peeps!</a:t>
            </a:r>
          </a:p>
          <a:p>
            <a:r>
              <a:rPr lang="en-US" dirty="0" smtClean="0"/>
              <a:t>More than 4 billion different states!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 descr="Counter Comple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0537" y="3477419"/>
            <a:ext cx="8162925" cy="77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algn="ctr">
              <a:buNone/>
            </a:pPr>
            <a:r>
              <a:rPr lang="en-US" dirty="0" smtClean="0"/>
              <a:t>State machines supplemented with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Extended</a:t>
            </a:r>
            <a:r>
              <a:rPr lang="fr-FR" dirty="0" smtClean="0"/>
              <a:t> states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variables are commonly dissociated from states</a:t>
            </a:r>
          </a:p>
          <a:p>
            <a:r>
              <a:rPr lang="en-US" dirty="0" smtClean="0"/>
              <a:t>the complete condition of the system (called the extended state) is the combination of a qualitative aspect (the state) and the quantitative aspects (the extended state variables)</a:t>
            </a:r>
          </a:p>
          <a:p>
            <a:r>
              <a:rPr lang="en-US" dirty="0" smtClean="0"/>
              <a:t>UML state machines belong to this category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fr-FR" dirty="0"/>
          </a:p>
        </p:txBody>
      </p:sp>
      <p:pic>
        <p:nvPicPr>
          <p:cNvPr id="4" name="Content Placeholder 3" descr="Counter Si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3737" y="2391569"/>
            <a:ext cx="2676525" cy="2943225"/>
          </a:xfrm>
        </p:spPr>
      </p:pic>
      <p:sp>
        <p:nvSpPr>
          <p:cNvPr id="5" name="TextBox 4"/>
          <p:cNvSpPr txBox="1"/>
          <p:nvPr/>
        </p:nvSpPr>
        <p:spPr>
          <a:xfrm>
            <a:off x="2627784" y="5661248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Choice Point</a:t>
            </a:r>
            <a:endParaRPr lang="fr-FR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3398867" y="4992171"/>
            <a:ext cx="576064" cy="76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4088" y="3933056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Guard Conditions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5571654" y="4094823"/>
            <a:ext cx="494767" cy="90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4851576" y="3374743"/>
            <a:ext cx="494764" cy="2350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Conditions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expressions evaluated dynamically based on the value of extended state variables and event parameters</a:t>
            </a:r>
          </a:p>
          <a:p>
            <a:r>
              <a:rPr lang="en-US" dirty="0" smtClean="0"/>
              <a:t>Enable actions or transitions only when they evaluate to TRUE and disabling them when they evaluate to FALSE</a:t>
            </a:r>
          </a:p>
          <a:p>
            <a:r>
              <a:rPr lang="en-US" dirty="0" smtClean="0"/>
              <a:t>Shown in square brackets “[]”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Conditions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the design, making it further simpler</a:t>
            </a:r>
          </a:p>
          <a:p>
            <a:r>
              <a:rPr lang="en-US" dirty="0" smtClean="0"/>
              <a:t>However, do not use it to eliminate states that you actually start used to </a:t>
            </a:r>
            <a:r>
              <a:rPr lang="en-US" dirty="0" smtClean="0"/>
              <a:t>eliminate </a:t>
            </a:r>
            <a:r>
              <a:rPr lang="en-US" dirty="0" smtClean="0"/>
              <a:t>IF ELSE statements!</a:t>
            </a:r>
          </a:p>
          <a:p>
            <a:r>
              <a:rPr lang="en-US" dirty="0" smtClean="0"/>
              <a:t>If you do … spaghetti code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&amp; Behavior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733884" y="2055850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System</a:t>
            </a:r>
            <a:endParaRPr lang="fr-F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3884" y="306396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System</a:t>
            </a:r>
            <a:endParaRPr lang="fr-F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14149" y="407207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System</a:t>
            </a:r>
            <a:endParaRPr lang="fr-FR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3884" y="5074089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297431" y="3633929"/>
            <a:ext cx="2024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Behavior</a:t>
            </a:r>
            <a:endParaRPr lang="fr-FR" sz="4000" dirty="0"/>
          </a:p>
        </p:txBody>
      </p:sp>
      <p:sp>
        <p:nvSpPr>
          <p:cNvPr id="10" name="Right Arrow 9"/>
          <p:cNvSpPr/>
          <p:nvPr/>
        </p:nvSpPr>
        <p:spPr>
          <a:xfrm>
            <a:off x="5628457" y="3745556"/>
            <a:ext cx="11191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558101" y="3233239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3633929"/>
            <a:ext cx="1087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FSM</a:t>
            </a:r>
            <a:endParaRPr lang="fr-FR" sz="4000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462076" y="2409793"/>
            <a:ext cx="835355" cy="133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2462076" y="3417905"/>
            <a:ext cx="835355" cy="44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42341" y="4072074"/>
            <a:ext cx="855090" cy="353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 flipV="1">
            <a:off x="2462076" y="4230188"/>
            <a:ext cx="835355" cy="119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Diagrams' Limitations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nontrivial state machine requires a large amount of textual information. For example, actions</a:t>
            </a:r>
          </a:p>
          <a:p>
            <a:r>
              <a:rPr lang="en-US" dirty="0" smtClean="0"/>
              <a:t>Depend heavily on the specific programming language</a:t>
            </a:r>
          </a:p>
          <a:p>
            <a:r>
              <a:rPr lang="en-US" dirty="0" smtClean="0"/>
              <a:t>Poorly represent the sequence of processing</a:t>
            </a:r>
          </a:p>
          <a:p>
            <a:r>
              <a:rPr lang="en-US" dirty="0" smtClean="0"/>
              <a:t>Require a lot of plumbing gear (junction points, choice points, etc.) to represent the flow of control graphically</a:t>
            </a:r>
          </a:p>
          <a:p>
            <a:r>
              <a:rPr lang="en-US" dirty="0" smtClean="0"/>
              <a:t>several complementary views of the same state machine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Commercial Tools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Rational </a:t>
            </a:r>
            <a:r>
              <a:rPr lang="en-US" dirty="0" smtClean="0"/>
              <a:t>Rose</a:t>
            </a:r>
          </a:p>
          <a:p>
            <a:pPr lvl="1"/>
            <a:r>
              <a:rPr lang="en-US" dirty="0" smtClean="0"/>
              <a:t>Well known tool</a:t>
            </a:r>
          </a:p>
          <a:p>
            <a:pPr lvl="1"/>
            <a:r>
              <a:rPr lang="en-US" dirty="0" smtClean="0"/>
              <a:t>Bought by IBM in 2003</a:t>
            </a:r>
          </a:p>
          <a:p>
            <a:r>
              <a:rPr lang="en-US" dirty="0" err="1" smtClean="0"/>
              <a:t>Bouml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Cross-platform</a:t>
            </a:r>
          </a:p>
          <a:p>
            <a:pPr lvl="1"/>
            <a:r>
              <a:rPr lang="en-US" dirty="0" smtClean="0"/>
              <a:t>Was free at certain point of time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 Tools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StarUML</a:t>
            </a:r>
            <a:endParaRPr lang="en-US" dirty="0" smtClean="0"/>
          </a:p>
          <a:p>
            <a:pPr lvl="1"/>
            <a:r>
              <a:rPr lang="en-US" dirty="0" smtClean="0"/>
              <a:t>Windows only</a:t>
            </a:r>
          </a:p>
          <a:p>
            <a:pPr lvl="1"/>
            <a:r>
              <a:rPr lang="en-US" dirty="0" smtClean="0"/>
              <a:t>Have most of the features required for State diagrams with only exception of orthogonal regions</a:t>
            </a:r>
          </a:p>
          <a:p>
            <a:pPr lvl="1"/>
            <a:r>
              <a:rPr lang="en-US" dirty="0" smtClean="0"/>
              <a:t>No longer being in development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Many initiatives to re-launch the project again</a:t>
            </a:r>
            <a:endParaRPr lang="en-US" dirty="0" smtClean="0"/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</a:p>
          <a:p>
            <a:pPr lvl="1"/>
            <a:r>
              <a:rPr lang="en-US" dirty="0" smtClean="0"/>
              <a:t>Switching lights on and off</a:t>
            </a:r>
          </a:p>
          <a:p>
            <a:r>
              <a:rPr lang="en-US" dirty="0" smtClean="0"/>
              <a:t>Text Parsers</a:t>
            </a:r>
          </a:p>
          <a:p>
            <a:pPr lvl="1"/>
            <a:r>
              <a:rPr lang="en-US" dirty="0" smtClean="0"/>
              <a:t>Detection of certain phrase or word</a:t>
            </a:r>
          </a:p>
          <a:p>
            <a:r>
              <a:rPr lang="en-US" dirty="0" smtClean="0"/>
              <a:t>Washing Machine</a:t>
            </a:r>
          </a:p>
          <a:p>
            <a:pPr lvl="1"/>
            <a:r>
              <a:rPr lang="en-US" dirty="0" smtClean="0"/>
              <a:t>Washing, Rinsing, Spinning …</a:t>
            </a:r>
          </a:p>
          <a:p>
            <a:r>
              <a:rPr lang="en-US" dirty="0" smtClean="0"/>
              <a:t>Mario in Super Mario Game</a:t>
            </a:r>
          </a:p>
          <a:p>
            <a:pPr lvl="1"/>
            <a:r>
              <a:rPr lang="en-US" dirty="0" smtClean="0"/>
              <a:t>Walk, Run, Jump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2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systems can be modeled in FSM</a:t>
            </a:r>
          </a:p>
          <a:p>
            <a:pPr lvl="1"/>
            <a:r>
              <a:rPr lang="en-US" dirty="0" smtClean="0"/>
              <a:t>Real-time systems for example</a:t>
            </a:r>
          </a:p>
          <a:p>
            <a:pPr lvl="1"/>
            <a:r>
              <a:rPr lang="en-US" dirty="0" smtClean="0"/>
              <a:t>Memory limitations due to huge number of states</a:t>
            </a:r>
          </a:p>
          <a:p>
            <a:r>
              <a:rPr lang="en-US" dirty="0" smtClean="0"/>
              <a:t>Not all systems can be </a:t>
            </a:r>
            <a:r>
              <a:rPr lang="en-US" i="1" dirty="0" smtClean="0"/>
              <a:t>easily</a:t>
            </a:r>
            <a:r>
              <a:rPr lang="en-US" dirty="0" smtClean="0"/>
              <a:t> modeled in FSM</a:t>
            </a:r>
          </a:p>
          <a:p>
            <a:pPr lvl="1"/>
            <a:r>
              <a:rPr lang="en-US" dirty="0" smtClean="0"/>
              <a:t>Some behaviors are hard to describe in terms of states</a:t>
            </a:r>
          </a:p>
          <a:p>
            <a:r>
              <a:rPr lang="en-US" dirty="0" smtClean="0"/>
              <a:t>Proper FSM design can lead to easier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Game Dev.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Game Developers think</a:t>
            </a:r>
          </a:p>
          <a:p>
            <a:pPr lvl="1"/>
            <a:r>
              <a:rPr lang="en-US" dirty="0" smtClean="0"/>
              <a:t>FSM </a:t>
            </a:r>
            <a:r>
              <a:rPr lang="en-US" dirty="0"/>
              <a:t>is </a:t>
            </a:r>
            <a:r>
              <a:rPr lang="en-US" dirty="0" smtClean="0"/>
              <a:t>only </a:t>
            </a:r>
            <a:r>
              <a:rPr lang="en-US" dirty="0"/>
              <a:t>considered for AI field</a:t>
            </a:r>
          </a:p>
          <a:p>
            <a:pPr lvl="1"/>
            <a:r>
              <a:rPr lang="en-US" dirty="0"/>
              <a:t>FSM is </a:t>
            </a:r>
            <a:r>
              <a:rPr lang="en-US" dirty="0" smtClean="0"/>
              <a:t>only </a:t>
            </a:r>
            <a:r>
              <a:rPr lang="en-US" dirty="0"/>
              <a:t>used in abstracting character behavior</a:t>
            </a:r>
          </a:p>
          <a:p>
            <a:pPr lvl="1"/>
            <a:r>
              <a:rPr lang="en-US" dirty="0"/>
              <a:t>FSM is </a:t>
            </a:r>
            <a:r>
              <a:rPr lang="en-US" dirty="0" smtClean="0"/>
              <a:t>only </a:t>
            </a:r>
            <a:r>
              <a:rPr lang="en-US" dirty="0"/>
              <a:t>considered for Gameplay </a:t>
            </a:r>
            <a:r>
              <a:rPr lang="en-US" dirty="0" smtClean="0"/>
              <a:t>Programmers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30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Some Game Developers think</a:t>
            </a:r>
          </a:p>
          <a:p>
            <a:pPr lvl="1"/>
            <a:r>
              <a:rPr lang="en-US" strike="sngStrike" dirty="0" smtClean="0"/>
              <a:t>FSM </a:t>
            </a:r>
            <a:r>
              <a:rPr lang="en-US" strike="sngStrike" dirty="0"/>
              <a:t>is </a:t>
            </a:r>
            <a:r>
              <a:rPr lang="en-US" strike="sngStrike" dirty="0" smtClean="0"/>
              <a:t>only </a:t>
            </a:r>
            <a:r>
              <a:rPr lang="en-US" strike="sngStrike" dirty="0"/>
              <a:t>considered for AI field</a:t>
            </a:r>
          </a:p>
          <a:p>
            <a:pPr lvl="1"/>
            <a:r>
              <a:rPr lang="en-US" strike="sngStrike" dirty="0"/>
              <a:t>FSM is </a:t>
            </a:r>
            <a:r>
              <a:rPr lang="en-US" strike="sngStrike" dirty="0" smtClean="0"/>
              <a:t>only </a:t>
            </a:r>
            <a:r>
              <a:rPr lang="en-US" strike="sngStrike" dirty="0"/>
              <a:t>used in abstracting character behavior</a:t>
            </a:r>
          </a:p>
          <a:p>
            <a:pPr lvl="1"/>
            <a:r>
              <a:rPr lang="en-US" strike="sngStrike" dirty="0"/>
              <a:t>FSM is </a:t>
            </a:r>
            <a:r>
              <a:rPr lang="en-US" strike="sngStrike" dirty="0" smtClean="0"/>
              <a:t>only </a:t>
            </a:r>
            <a:r>
              <a:rPr lang="en-US" strike="sngStrike" dirty="0"/>
              <a:t>considered for Gameplay </a:t>
            </a:r>
            <a:r>
              <a:rPr lang="en-US" strike="sngStrike" dirty="0" smtClean="0"/>
              <a:t>Programmers</a:t>
            </a:r>
          </a:p>
          <a:p>
            <a:pPr marL="457200" lvl="1" indent="0" algn="ctr">
              <a:buNone/>
            </a:pPr>
            <a:r>
              <a:rPr lang="en-US" sz="5400" dirty="0" smtClean="0">
                <a:sym typeface="Wingdings" pitchFamily="2" charset="2"/>
              </a:rPr>
              <a:t></a:t>
            </a:r>
            <a:endParaRPr lang="fr-FR" sz="5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9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1082</Words>
  <Application>Microsoft Office PowerPoint</Application>
  <PresentationFormat>On-screen Show (4:3)</PresentationFormat>
  <Paragraphs>195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Finite State Machine</vt:lpstr>
      <vt:lpstr>Content</vt:lpstr>
      <vt:lpstr>Concept</vt:lpstr>
      <vt:lpstr>Mathematical Model</vt:lpstr>
      <vt:lpstr>System &amp; Behavior</vt:lpstr>
      <vt:lpstr>Examples</vt:lpstr>
      <vt:lpstr>Remarks</vt:lpstr>
      <vt:lpstr>Within Game Dev.</vt:lpstr>
      <vt:lpstr>Misconception</vt:lpstr>
      <vt:lpstr>Composition</vt:lpstr>
      <vt:lpstr>Composition</vt:lpstr>
      <vt:lpstr>State diagram</vt:lpstr>
      <vt:lpstr>“Hello World” state diagram</vt:lpstr>
      <vt:lpstr>Composition</vt:lpstr>
      <vt:lpstr>Mealy Machine</vt:lpstr>
      <vt:lpstr>Traffic Light – Concept</vt:lpstr>
      <vt:lpstr>Traffic Light – Mealy Machine</vt:lpstr>
      <vt:lpstr>Quote Parser – Concept</vt:lpstr>
      <vt:lpstr>Quote Parser – Mealy Machine</vt:lpstr>
      <vt:lpstr>Moore Machine</vt:lpstr>
      <vt:lpstr>Traffic Light – Moore Machine</vt:lpstr>
      <vt:lpstr>Traffic Light - Comparison</vt:lpstr>
      <vt:lpstr>Quote Parser – Moore Machine</vt:lpstr>
      <vt:lpstr>UML State Machine</vt:lpstr>
      <vt:lpstr>State Structure</vt:lpstr>
      <vt:lpstr>State Structure</vt:lpstr>
      <vt:lpstr>Advantages</vt:lpstr>
      <vt:lpstr>Hierarchically Nested States</vt:lpstr>
      <vt:lpstr>Hierarchically Nested States</vt:lpstr>
      <vt:lpstr>Traffic Light</vt:lpstr>
      <vt:lpstr>Traffic Light</vt:lpstr>
      <vt:lpstr>Traffic Light</vt:lpstr>
      <vt:lpstr>Gain</vt:lpstr>
      <vt:lpstr>History</vt:lpstr>
      <vt:lpstr>Space Counter</vt:lpstr>
      <vt:lpstr>Space Counter</vt:lpstr>
      <vt:lpstr>Washing Machine</vt:lpstr>
      <vt:lpstr>Washing Machine</vt:lpstr>
      <vt:lpstr>Deep History</vt:lpstr>
      <vt:lpstr>Washing Machine</vt:lpstr>
      <vt:lpstr>Orthogonal Regions</vt:lpstr>
      <vt:lpstr>Keyboard</vt:lpstr>
      <vt:lpstr>Counter</vt:lpstr>
      <vt:lpstr>PowerPoint Presentation</vt:lpstr>
      <vt:lpstr>Extended states</vt:lpstr>
      <vt:lpstr>Extended states</vt:lpstr>
      <vt:lpstr>Counter</vt:lpstr>
      <vt:lpstr>Guard Conditions</vt:lpstr>
      <vt:lpstr>Guard Conditions</vt:lpstr>
      <vt:lpstr>State Diagrams' Limitations</vt:lpstr>
      <vt:lpstr>Commercial Tools</vt:lpstr>
      <vt:lpstr>Open Source Tools</vt:lpstr>
      <vt:lpstr>PowerPoint Presentation</vt:lpstr>
      <vt:lpstr>PowerPoint Presentation</vt:lpstr>
    </vt:vector>
  </TitlesOfParts>
  <Company>Ubisoft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Part 1</dc:title>
  <dc:creator>ohussain</dc:creator>
  <cp:lastModifiedBy>ohussain</cp:lastModifiedBy>
  <cp:revision>116</cp:revision>
  <dcterms:created xsi:type="dcterms:W3CDTF">2012-04-17T09:44:37Z</dcterms:created>
  <dcterms:modified xsi:type="dcterms:W3CDTF">2012-11-23T17:29:53Z</dcterms:modified>
</cp:coreProperties>
</file>