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047" autoAdjust="0"/>
  </p:normalViewPr>
  <p:slideViewPr>
    <p:cSldViewPr snapToGrid="0" snapToObjects="1">
      <p:cViewPr varScale="1">
        <p:scale>
          <a:sx n="111" d="100"/>
          <a:sy n="111" d="100"/>
        </p:scale>
        <p:origin x="-13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3A518-AF57-F940-9409-736D7B325AF0}" type="datetimeFigureOut">
              <a:rPr lang="en-US" smtClean="0"/>
              <a:t>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059E1-1905-F245-AA2D-30CC5B0CE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03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1/12/15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t>1/12/15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9" name="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t>1/12/15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246" y="359897"/>
            <a:ext cx="7928694" cy="199268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CS 573 </a:t>
            </a:r>
            <a:r>
              <a:rPr lang="en-US" sz="4400" dirty="0" smtClean="0"/>
              <a:t>Advanced </a:t>
            </a:r>
            <a:r>
              <a:rPr lang="en-US" sz="4400" dirty="0"/>
              <a:t>Software </a:t>
            </a:r>
            <a:r>
              <a:rPr lang="en-US" sz="4400" dirty="0" smtClean="0"/>
              <a:t>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7273" y="4336134"/>
            <a:ext cx="7406640" cy="132614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234217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Grading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Assignments		40</a:t>
            </a:r>
          </a:p>
          <a:p>
            <a:r>
              <a:rPr lang="en-US" altLang="en-US" smtClean="0"/>
              <a:t>Presentation		15</a:t>
            </a:r>
          </a:p>
          <a:p>
            <a:r>
              <a:rPr lang="en-US" altLang="en-US" smtClean="0"/>
              <a:t>Midterm			20</a:t>
            </a:r>
          </a:p>
          <a:p>
            <a:r>
              <a:rPr lang="en-US" altLang="en-US" smtClean="0"/>
              <a:t>Final Exam		25</a:t>
            </a:r>
          </a:p>
          <a:p>
            <a:endParaRPr lang="en-US" altLang="en-US" smtClean="0"/>
          </a:p>
          <a:p>
            <a:r>
              <a:rPr lang="en-US" altLang="en-US" smtClean="0"/>
              <a:t>Total			100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BD0094-CDF0-498B-B44C-AEAB44A9B4A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911766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Grade Scale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		90% - 100%</a:t>
            </a:r>
          </a:p>
          <a:p>
            <a:r>
              <a:rPr lang="en-US" altLang="en-US" smtClean="0"/>
              <a:t>B		80% - 89%</a:t>
            </a:r>
          </a:p>
          <a:p>
            <a:r>
              <a:rPr lang="en-US" altLang="en-US" smtClean="0"/>
              <a:t>C		70% - 79%</a:t>
            </a:r>
          </a:p>
          <a:p>
            <a:r>
              <a:rPr lang="en-US" altLang="en-US" smtClean="0"/>
              <a:t>D		60% - 69%</a:t>
            </a:r>
          </a:p>
          <a:p>
            <a:r>
              <a:rPr lang="en-US" altLang="en-US" smtClean="0"/>
              <a:t>F		59.9% and below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1440D5-E988-4B57-9E24-E6CA3750CA1A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85031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Academic Honesty Statement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1580225" y="1597981"/>
            <a:ext cx="7033424" cy="4269419"/>
          </a:xfrm>
        </p:spPr>
        <p:txBody>
          <a:bodyPr/>
          <a:lstStyle/>
          <a:p>
            <a:r>
              <a:rPr lang="en-US" altLang="ja-JP" sz="2400" dirty="0" smtClean="0"/>
              <a:t>Cheating and other forms of academic dishonesty run contrary to the purpose of higher education and will not be tolerated in this course. </a:t>
            </a:r>
          </a:p>
          <a:p>
            <a:r>
              <a:rPr lang="en-US" altLang="en-US" sz="2400" dirty="0" smtClean="0"/>
              <a:t>Please be advised that, when the instructor suspects plagiarism, the Internet and other standard means of plagiarism detection will be used to resolve the instructor</a:t>
            </a:r>
            <a:r>
              <a:rPr lang="en-US" altLang="ja-JP" sz="2400" dirty="0" smtClean="0"/>
              <a:t>’s concerns. </a:t>
            </a:r>
          </a:p>
          <a:p>
            <a:r>
              <a:rPr lang="en-US" altLang="en-US" sz="2600" dirty="0" smtClean="0">
                <a:solidFill>
                  <a:srgbClr val="FF0000"/>
                </a:solidFill>
              </a:rPr>
              <a:t>All forms of academic dishonesty will result in a grade of zero, and possibly further disciplinary action</a:t>
            </a:r>
            <a:r>
              <a:rPr lang="en-US" altLang="en-US" sz="2600" dirty="0" smtClean="0"/>
              <a:t>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934884-7C72-4065-9234-31CB68F47271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265120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435608" y="185858"/>
            <a:ext cx="7498080" cy="1143000"/>
          </a:xfrm>
        </p:spPr>
        <p:txBody>
          <a:bodyPr/>
          <a:lstStyle/>
          <a:p>
            <a:r>
              <a:rPr lang="en-US" altLang="en-US" dirty="0" smtClean="0"/>
              <a:t>What Is Software Engineering?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358282" y="1473692"/>
            <a:ext cx="7404717" cy="4831857"/>
          </a:xfrm>
        </p:spPr>
        <p:txBody>
          <a:bodyPr/>
          <a:lstStyle/>
          <a:p>
            <a:r>
              <a:rPr lang="en-US" altLang="en-US" i="1" dirty="0" smtClean="0">
                <a:solidFill>
                  <a:srgbClr val="FF0000"/>
                </a:solidFill>
              </a:rPr>
              <a:t>Problem: software crisis --  </a:t>
            </a:r>
            <a:r>
              <a:rPr lang="en-US" altLang="en-US" dirty="0" smtClean="0"/>
              <a:t>software is delivered</a:t>
            </a:r>
          </a:p>
          <a:p>
            <a:pPr lvl="1"/>
            <a:r>
              <a:rPr lang="en-US" altLang="en-US" dirty="0" smtClean="0"/>
              <a:t>Late  (</a:t>
            </a:r>
            <a:r>
              <a:rPr lang="en-US" altLang="en-US" dirty="0" smtClean="0">
                <a:solidFill>
                  <a:srgbClr val="0000FF"/>
                </a:solidFill>
              </a:rPr>
              <a:t>schedule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Over budget (</a:t>
            </a:r>
            <a:r>
              <a:rPr lang="en-US" altLang="en-US" dirty="0" smtClean="0">
                <a:solidFill>
                  <a:srgbClr val="0000FF"/>
                </a:solidFill>
              </a:rPr>
              <a:t>cost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With residual faults (</a:t>
            </a:r>
            <a:r>
              <a:rPr lang="en-US" altLang="en-US" dirty="0" smtClean="0">
                <a:solidFill>
                  <a:srgbClr val="0000FF"/>
                </a:solidFill>
              </a:rPr>
              <a:t>quality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Solution: engineering process</a:t>
            </a:r>
          </a:p>
          <a:p>
            <a:pPr lvl="1"/>
            <a:r>
              <a:rPr lang="en-US" altLang="en-US" dirty="0" smtClean="0"/>
              <a:t>Planning, requirements, design, implementation, testing, maintenance </a:t>
            </a:r>
          </a:p>
          <a:p>
            <a:pPr lvl="1"/>
            <a:r>
              <a:rPr lang="en-US" altLang="en-US" dirty="0" smtClean="0"/>
              <a:t>Process management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FEAF7D-D158-41A4-8E1D-21E40ED0DEDA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945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499350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Software Development Nightmare</a:t>
            </a:r>
          </a:p>
        </p:txBody>
      </p:sp>
      <p:pic>
        <p:nvPicPr>
          <p:cNvPr id="17411" name="Content Placeholder 4" descr="software_engineering_explained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914400"/>
            <a:ext cx="8153400" cy="5929313"/>
          </a:xfrm>
        </p:spPr>
      </p:pic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9B3363-B10B-4778-94AD-575C56B3BDDF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17225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73188" y="350838"/>
            <a:ext cx="7456487" cy="5972175"/>
          </a:xfrm>
        </p:spPr>
      </p:pic>
    </p:spTree>
    <p:extLst>
      <p:ext uri="{BB962C8B-B14F-4D97-AF65-F5344CB8AC3E}">
        <p14:creationId xmlns:p14="http://schemas.microsoft.com/office/powerpoint/2010/main" val="3443821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Overview of Topics (Tentative)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Advanced Design Principles</a:t>
            </a:r>
          </a:p>
          <a:p>
            <a:r>
              <a:rPr lang="en-US" altLang="en-US" dirty="0" smtClean="0"/>
              <a:t>Advanced Testing Techniques</a:t>
            </a:r>
          </a:p>
          <a:p>
            <a:r>
              <a:rPr lang="en-US" altLang="en-US" dirty="0" smtClean="0"/>
              <a:t>Formal Modeling and Verification</a:t>
            </a:r>
          </a:p>
          <a:p>
            <a:r>
              <a:rPr lang="en-US" altLang="en-US" dirty="0" smtClean="0"/>
              <a:t>Debugging and Code Tuning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02C727-434B-45C4-ACC2-8ED455FD47E7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729208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Advanced Design Principles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35608" y="1535836"/>
            <a:ext cx="7498080" cy="4712563"/>
          </a:xfrm>
        </p:spPr>
        <p:txBody>
          <a:bodyPr/>
          <a:lstStyle/>
          <a:p>
            <a:r>
              <a:rPr lang="en-US" altLang="en-US" dirty="0" smtClean="0"/>
              <a:t>Class Design</a:t>
            </a:r>
          </a:p>
          <a:p>
            <a:r>
              <a:rPr lang="en-US" altLang="en-US" dirty="0" smtClean="0"/>
              <a:t>Design by Contracts vs Defensive Programming</a:t>
            </a:r>
          </a:p>
          <a:p>
            <a:r>
              <a:rPr lang="en-US" altLang="en-US" dirty="0" smtClean="0"/>
              <a:t>Inheritance</a:t>
            </a:r>
          </a:p>
          <a:p>
            <a:r>
              <a:rPr lang="en-US" altLang="en-US" dirty="0" smtClean="0"/>
              <a:t>Agile Design Principles</a:t>
            </a:r>
          </a:p>
          <a:p>
            <a:r>
              <a:rPr lang="en-US" altLang="en-US" dirty="0"/>
              <a:t>Refactoring</a:t>
            </a:r>
          </a:p>
          <a:p>
            <a:r>
              <a:rPr lang="en-US" altLang="en-US" dirty="0" smtClean="0"/>
              <a:t>Design Patterns</a:t>
            </a:r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A1FE021-1816-4272-A339-B64915626ED8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067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Advanced Testing Techniques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Mutation Testing</a:t>
            </a:r>
          </a:p>
          <a:p>
            <a:pPr lvl="1"/>
            <a:r>
              <a:rPr lang="en-US" altLang="en-US" dirty="0" smtClean="0"/>
              <a:t>Mutation and the RIP model</a:t>
            </a:r>
          </a:p>
          <a:p>
            <a:r>
              <a:rPr lang="en-US" altLang="en-US" dirty="0" smtClean="0"/>
              <a:t>Test Automation and Oracles</a:t>
            </a:r>
          </a:p>
          <a:p>
            <a:r>
              <a:rPr lang="en-US" altLang="en-US" dirty="0" smtClean="0"/>
              <a:t>Specification (</a:t>
            </a:r>
            <a:r>
              <a:rPr lang="en-US" altLang="en-US" dirty="0"/>
              <a:t>Contracts</a:t>
            </a:r>
            <a:r>
              <a:rPr lang="en-US" altLang="en-US" dirty="0" smtClean="0"/>
              <a:t>)-Based Testing </a:t>
            </a:r>
          </a:p>
          <a:p>
            <a:r>
              <a:rPr lang="en-US" altLang="en-US" dirty="0" smtClean="0"/>
              <a:t>Syntax Testing</a:t>
            </a:r>
          </a:p>
          <a:p>
            <a:r>
              <a:rPr lang="en-US" altLang="en-US" dirty="0" smtClean="0"/>
              <a:t>Model-Based Testing</a:t>
            </a:r>
          </a:p>
          <a:p>
            <a:endParaRPr lang="en-US" altLang="en-US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54A314-3373-4EA3-90DC-201A897965D7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040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Formal Modeling &amp; Verification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Finite State Machines</a:t>
            </a:r>
          </a:p>
          <a:p>
            <a:r>
              <a:rPr lang="en-US" altLang="en-US" smtClean="0"/>
              <a:t>Petri Nets</a:t>
            </a:r>
          </a:p>
          <a:p>
            <a:r>
              <a:rPr lang="en-US" altLang="en-US" smtClean="0"/>
              <a:t>Model Checking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CABE71-E259-46C9-BFEE-7014F0EC7FB4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6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Instructor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Dianxiang Xu, Ph.D.</a:t>
            </a:r>
          </a:p>
          <a:p>
            <a:pPr lvl="1"/>
            <a:r>
              <a:rPr lang="en-US" altLang="en-US" smtClean="0"/>
              <a:t>Professor</a:t>
            </a:r>
          </a:p>
          <a:p>
            <a:pPr lvl="1"/>
            <a:r>
              <a:rPr lang="en-US" altLang="en-US" smtClean="0"/>
              <a:t>MEC 302A</a:t>
            </a:r>
          </a:p>
          <a:p>
            <a:pPr lvl="1"/>
            <a:r>
              <a:rPr lang="en-US" altLang="en-US" smtClean="0"/>
              <a:t>dianxiangxu@boisestate.edu</a:t>
            </a:r>
          </a:p>
          <a:p>
            <a:pPr lvl="1"/>
            <a:r>
              <a:rPr lang="en-US" altLang="en-US" smtClean="0"/>
              <a:t>208-426-5734 </a:t>
            </a:r>
          </a:p>
          <a:p>
            <a:r>
              <a:rPr lang="en-US" altLang="en-US" smtClean="0"/>
              <a:t>Office hours:</a:t>
            </a:r>
          </a:p>
          <a:p>
            <a:pPr lvl="1"/>
            <a:r>
              <a:rPr lang="en-US" altLang="en-US" smtClean="0"/>
              <a:t>MoWe 1:30PM - 3:30PM, 4:15-5:30pm or by appointment, MEC 302A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B21D31-FFFA-4E15-ABBA-66124CA4C0A1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32999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Debugging &amp; Code Tuning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Scientific Approach to Debugging</a:t>
            </a:r>
          </a:p>
          <a:p>
            <a:r>
              <a:rPr lang="en-US" altLang="en-US" dirty="0" smtClean="0"/>
              <a:t>Automated Fault Localization</a:t>
            </a:r>
          </a:p>
          <a:p>
            <a:r>
              <a:rPr lang="en-US" altLang="en-US" dirty="0" smtClean="0"/>
              <a:t>Tuning for Performance Improvement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0444D5-7EAA-4E34-9046-9F03496DDC32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512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435608" y="159228"/>
            <a:ext cx="7498080" cy="1005226"/>
          </a:xfrm>
        </p:spPr>
        <p:txBody>
          <a:bodyPr/>
          <a:lstStyle/>
          <a:p>
            <a:r>
              <a:rPr lang="en-US" altLang="en-US" dirty="0" smtClean="0"/>
              <a:t>Homework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435608" y="1322773"/>
            <a:ext cx="7498080" cy="5291091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Find papers for topic presentations</a:t>
            </a:r>
          </a:p>
          <a:p>
            <a:pPr lvl="1"/>
            <a:r>
              <a:rPr lang="en-US" altLang="en-US" sz="2400" dirty="0"/>
              <a:t>IEEE Transactions on Software Engineering</a:t>
            </a:r>
          </a:p>
          <a:p>
            <a:pPr lvl="1"/>
            <a:r>
              <a:rPr lang="en-US" altLang="en-US" sz="2400" dirty="0"/>
              <a:t>ACM Transactions on Software Engineering Methodologies</a:t>
            </a:r>
          </a:p>
          <a:p>
            <a:pPr lvl="1"/>
            <a:r>
              <a:rPr lang="en-US" altLang="en-US" sz="2400" dirty="0"/>
              <a:t>Proceedings of IEEE/ACM International Conference on Software Engineering (ICSE)</a:t>
            </a:r>
          </a:p>
          <a:p>
            <a:pPr lvl="1"/>
            <a:r>
              <a:rPr lang="en-US" altLang="en-US" sz="2400" dirty="0"/>
              <a:t>Proceedings of ACM SIGSOFT Symposium on the Foundations of Software Engineering (FSE)</a:t>
            </a:r>
          </a:p>
          <a:p>
            <a:pPr lvl="1"/>
            <a:r>
              <a:rPr lang="en-US" altLang="en-US" sz="2400" dirty="0" smtClean="0"/>
              <a:t>Proceedings </a:t>
            </a:r>
            <a:r>
              <a:rPr lang="en-US" altLang="en-US" sz="2400" dirty="0"/>
              <a:t>of IEEE/ACM International Conference on Automated Software Engineering (ASE)</a:t>
            </a:r>
          </a:p>
          <a:p>
            <a:r>
              <a:rPr lang="en-US" altLang="en-US" dirty="0" smtClean="0"/>
              <a:t>Half before midterm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506AC76-7CD0-4BCB-ABDD-644EFDFA6537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08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Course Catalog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ja-JP" altLang="en-US" dirty="0" smtClean="0"/>
              <a:t>“</a:t>
            </a:r>
            <a:r>
              <a:rPr lang="en-US" altLang="en-US" dirty="0" smtClean="0"/>
              <a:t>A study of selected aspects of contemporary software development methodology.  Topics are taken from recent research articles. These topics include: definition of user requirements, formal specification of solutions, design and implementation techniques, validation and testing, verification, maintenance, and reuse</a:t>
            </a:r>
            <a:r>
              <a:rPr lang="en-US" altLang="ja-JP" dirty="0" smtClean="0"/>
              <a:t>.</a:t>
            </a:r>
            <a:r>
              <a:rPr lang="ja-JP" altLang="en-US" dirty="0" smtClean="0"/>
              <a:t>”</a:t>
            </a:r>
            <a:endParaRPr lang="en-US" altLang="en-US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4B46AF-3531-43DF-B051-C7D7D7C2D97F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458302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Prerequisites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Course Prerequisite(s):</a:t>
            </a:r>
          </a:p>
          <a:p>
            <a:pPr lvl="1"/>
            <a:r>
              <a:rPr lang="en-US" altLang="en-US" dirty="0" smtClean="0"/>
              <a:t>CS 471 or regular admission to the program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smtClean="0"/>
              <a:t>Object-oriented programming in Java or other languages</a:t>
            </a:r>
          </a:p>
          <a:p>
            <a:pPr lvl="1"/>
            <a:endParaRPr lang="en-US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C8C8CE-C44A-4811-9939-12F532EB7658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332037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Materials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233996" y="1526959"/>
            <a:ext cx="7448365" cy="4603966"/>
          </a:xfrm>
        </p:spPr>
        <p:txBody>
          <a:bodyPr/>
          <a:lstStyle/>
          <a:p>
            <a:r>
              <a:rPr lang="en-US" altLang="en-US" sz="2400" dirty="0" smtClean="0"/>
              <a:t>Steve McConnell. Code Complete: A Practical Handbook of Software Construction. 2nd Edition. Microsoft Press, 2004. </a:t>
            </a:r>
          </a:p>
          <a:p>
            <a:r>
              <a:rPr lang="en-US" altLang="en-US" sz="2400" dirty="0" smtClean="0"/>
              <a:t>Robert C. Martin, Agile Software Development: Principles, Patterns, and Practices, Pearson Education, </a:t>
            </a:r>
            <a:r>
              <a:rPr lang="en-US" altLang="en-US" sz="2400" dirty="0" err="1" smtClean="0"/>
              <a:t>Inc</a:t>
            </a:r>
            <a:r>
              <a:rPr lang="en-US" altLang="en-US" sz="2400" dirty="0" smtClean="0"/>
              <a:t>, 2003. </a:t>
            </a:r>
          </a:p>
          <a:p>
            <a:r>
              <a:rPr lang="en-US" altLang="en-US" sz="2400" dirty="0" smtClean="0"/>
              <a:t>Bertrand Meyer. Object-Oriented Software Construction, 2nd Edition, Prentice-Hall PTR, 1997. 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Other texts and publications to be announced in class.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7CF68C-FE94-4906-97F3-5FC4630B24CD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87127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Materials – cont’d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Presentations from recent 5 years of the following journals and conference proceedings</a:t>
            </a:r>
          </a:p>
          <a:p>
            <a:pPr lvl="1"/>
            <a:r>
              <a:rPr lang="en-US" altLang="en-US" sz="2400" dirty="0" smtClean="0"/>
              <a:t>IEEE Transactions on Software Engineering</a:t>
            </a:r>
          </a:p>
          <a:p>
            <a:pPr lvl="1"/>
            <a:r>
              <a:rPr lang="en-US" altLang="en-US" sz="2400" dirty="0" smtClean="0"/>
              <a:t>ACM Transactions on Software Engineering Methodologies</a:t>
            </a:r>
          </a:p>
          <a:p>
            <a:pPr lvl="1"/>
            <a:r>
              <a:rPr lang="en-US" altLang="en-US" sz="2400" dirty="0" smtClean="0"/>
              <a:t>Proceedings of IEEE/ACM International Conference on Software Engineering (ICSE)</a:t>
            </a:r>
          </a:p>
          <a:p>
            <a:pPr lvl="1"/>
            <a:r>
              <a:rPr lang="en-US" altLang="en-US" sz="2400" dirty="0" smtClean="0"/>
              <a:t>Proceedings of ACM SIGSOFT Symposium on the Foundations of Software Engineering (FSE)</a:t>
            </a:r>
          </a:p>
          <a:p>
            <a:pPr lvl="1"/>
            <a:r>
              <a:rPr lang="en-US" altLang="en-US" sz="2400" dirty="0" smtClean="0"/>
              <a:t>Proceedings of IEEE/ACM International Conference on Automated Software Engineering (ASE)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99017-5226-4390-BEAF-2FC1104AE3AF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732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Assessment Components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Class Participation </a:t>
            </a:r>
          </a:p>
          <a:p>
            <a:r>
              <a:rPr lang="en-US" altLang="en-US" dirty="0" smtClean="0"/>
              <a:t>Assignments</a:t>
            </a:r>
          </a:p>
          <a:p>
            <a:pPr lvl="1"/>
            <a:r>
              <a:rPr lang="en-US" altLang="en-US" dirty="0" smtClean="0"/>
              <a:t>Posted on blackboard. </a:t>
            </a:r>
          </a:p>
          <a:p>
            <a:pPr lvl="1"/>
            <a:r>
              <a:rPr lang="en-US" altLang="en-US" dirty="0" smtClean="0"/>
              <a:t>2 weeks to complete </a:t>
            </a:r>
          </a:p>
          <a:p>
            <a:pPr lvl="1"/>
            <a:r>
              <a:rPr lang="en-US" altLang="en-US" dirty="0" smtClean="0"/>
              <a:t>Your responsibility to find out assignments. </a:t>
            </a:r>
          </a:p>
          <a:p>
            <a:pPr lvl="1"/>
            <a:r>
              <a:rPr lang="en-US" altLang="en-US" dirty="0" smtClean="0"/>
              <a:t>To be turned in via blackboard </a:t>
            </a:r>
          </a:p>
          <a:p>
            <a:pPr lvl="2"/>
            <a:r>
              <a:rPr lang="en-US" altLang="en-US" dirty="0" smtClean="0"/>
              <a:t>If the campus network is down, you will not be penalized.</a:t>
            </a:r>
          </a:p>
          <a:p>
            <a:pPr lvl="1"/>
            <a:r>
              <a:rPr lang="en-US" altLang="en-US" dirty="0" smtClean="0"/>
              <a:t>No late assignments.</a:t>
            </a:r>
          </a:p>
          <a:p>
            <a:r>
              <a:rPr lang="en-US" altLang="en-US" dirty="0" smtClean="0"/>
              <a:t>Topic Presentation</a:t>
            </a:r>
          </a:p>
          <a:p>
            <a:r>
              <a:rPr lang="en-US" altLang="en-US" dirty="0" smtClean="0"/>
              <a:t>Exams</a:t>
            </a:r>
          </a:p>
          <a:p>
            <a:endParaRPr lang="en-US" alt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08F6BB-A393-4FA1-AAA6-2174F11F6BE3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21501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Topic Presentations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435608" y="1509204"/>
            <a:ext cx="7251192" cy="5120196"/>
          </a:xfrm>
        </p:spPr>
        <p:txBody>
          <a:bodyPr/>
          <a:lstStyle/>
          <a:p>
            <a:r>
              <a:rPr lang="en-US" altLang="en-US" dirty="0" smtClean="0"/>
              <a:t>Contents of Presentation </a:t>
            </a:r>
          </a:p>
          <a:p>
            <a:pPr lvl="1"/>
            <a:r>
              <a:rPr lang="en-US" altLang="en-US" sz="2400" dirty="0" smtClean="0"/>
              <a:t>Problem definition/motivation</a:t>
            </a:r>
          </a:p>
          <a:p>
            <a:pPr lvl="1"/>
            <a:r>
              <a:rPr lang="en-US" altLang="en-US" sz="2400" dirty="0" smtClean="0"/>
              <a:t>What are the challenges, </a:t>
            </a:r>
          </a:p>
          <a:p>
            <a:pPr lvl="1"/>
            <a:r>
              <a:rPr lang="en-US" altLang="en-US" sz="2400" dirty="0" smtClean="0"/>
              <a:t>Literature surveyed by the authors</a:t>
            </a:r>
          </a:p>
          <a:p>
            <a:pPr lvl="1"/>
            <a:r>
              <a:rPr lang="en-US" altLang="en-US" sz="2400" dirty="0" smtClean="0"/>
              <a:t>Specific theory/technique developed </a:t>
            </a:r>
          </a:p>
          <a:p>
            <a:pPr lvl="1"/>
            <a:r>
              <a:rPr lang="en-US" altLang="en-US" sz="2400" dirty="0" smtClean="0"/>
              <a:t>Strengths and weaknesses. </a:t>
            </a:r>
          </a:p>
          <a:p>
            <a:r>
              <a:rPr lang="en-US" altLang="en-US" dirty="0" smtClean="0"/>
              <a:t>Time: 75 minutes, including Q/A</a:t>
            </a:r>
          </a:p>
          <a:p>
            <a:pPr lvl="1"/>
            <a:r>
              <a:rPr lang="en-US" altLang="en-US" sz="2400" dirty="0" smtClean="0"/>
              <a:t>Good understanding; </a:t>
            </a:r>
          </a:p>
          <a:p>
            <a:pPr lvl="1"/>
            <a:r>
              <a:rPr lang="en-US" altLang="en-US" sz="2400" dirty="0" smtClean="0"/>
              <a:t>Be well-prepared</a:t>
            </a:r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9510DC-6700-4100-80F7-F93EF5E23F10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3523666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Exams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Open book, but timed. </a:t>
            </a:r>
          </a:p>
          <a:p>
            <a:r>
              <a:rPr lang="en-US" altLang="en-US" dirty="0" smtClean="0"/>
              <a:t>Based on lectures, assignments, and presentations.</a:t>
            </a:r>
          </a:p>
          <a:p>
            <a:pPr marL="82296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Schedule</a:t>
            </a:r>
          </a:p>
          <a:p>
            <a:pPr lvl="1"/>
            <a:r>
              <a:rPr lang="en-US" altLang="en-US" dirty="0" smtClean="0"/>
              <a:t>Midterm: Monday, March 9</a:t>
            </a:r>
          </a:p>
          <a:p>
            <a:pPr lvl="1"/>
            <a:r>
              <a:rPr lang="en-US" altLang="en-US" dirty="0" smtClean="0"/>
              <a:t>Final: BSU</a:t>
            </a:r>
            <a:r>
              <a:rPr lang="en-US" altLang="ja-JP" dirty="0" smtClean="0"/>
              <a:t>’s schedule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3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A65143-7920-47A5-A8AC-E27294161977}" type="slidenum">
              <a:rPr lang="en-US" altLang="en-U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789080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Solstice.thmx</Template>
  <TotalTime>304</TotalTime>
  <Words>683</Words>
  <Application>Microsoft Macintosh PowerPoint</Application>
  <PresentationFormat>On-screen Show (4:3)</PresentationFormat>
  <Paragraphs>143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Solstice</vt:lpstr>
      <vt:lpstr>CS 573 Advanced Software Engineering</vt:lpstr>
      <vt:lpstr>Instructor</vt:lpstr>
      <vt:lpstr>Course Catalog</vt:lpstr>
      <vt:lpstr>Prerequisites</vt:lpstr>
      <vt:lpstr>Materials</vt:lpstr>
      <vt:lpstr>Materials – cont’d</vt:lpstr>
      <vt:lpstr>Assessment Components</vt:lpstr>
      <vt:lpstr>Topic Presentations</vt:lpstr>
      <vt:lpstr>Exams</vt:lpstr>
      <vt:lpstr>Grading</vt:lpstr>
      <vt:lpstr>Grade Scale</vt:lpstr>
      <vt:lpstr>Academic Honesty Statement</vt:lpstr>
      <vt:lpstr>What Is Software Engineering? </vt:lpstr>
      <vt:lpstr>Software Development Nightmare</vt:lpstr>
      <vt:lpstr>PowerPoint Presentation</vt:lpstr>
      <vt:lpstr>Overview of Topics (Tentative)</vt:lpstr>
      <vt:lpstr>Advanced Design Principles</vt:lpstr>
      <vt:lpstr>Advanced Testing Techniques</vt:lpstr>
      <vt:lpstr>Formal Modeling &amp; Verification</vt:lpstr>
      <vt:lpstr>Debugging &amp; Code Tuning</vt:lpstr>
      <vt:lpstr>Homework</vt:lpstr>
    </vt:vector>
  </TitlesOfParts>
  <Company>DSU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471/571</dc:title>
  <dc:creator>Dianxiang Xu</dc:creator>
  <cp:lastModifiedBy>Dianxiang Xu</cp:lastModifiedBy>
  <cp:revision>113</cp:revision>
  <dcterms:created xsi:type="dcterms:W3CDTF">2013-08-19T20:32:36Z</dcterms:created>
  <dcterms:modified xsi:type="dcterms:W3CDTF">2015-01-12T21:53:23Z</dcterms:modified>
</cp:coreProperties>
</file>