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94" r:id="rId6"/>
    <p:sldId id="304" r:id="rId7"/>
    <p:sldId id="295" r:id="rId8"/>
    <p:sldId id="296" r:id="rId9"/>
    <p:sldId id="298" r:id="rId10"/>
    <p:sldId id="297" r:id="rId11"/>
    <p:sldId id="299" r:id="rId12"/>
    <p:sldId id="300" r:id="rId13"/>
    <p:sldId id="303" r:id="rId14"/>
    <p:sldId id="301" r:id="rId15"/>
    <p:sldId id="302" r:id="rId16"/>
    <p:sldId id="275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4704" autoAdjust="0"/>
  </p:normalViewPr>
  <p:slideViewPr>
    <p:cSldViewPr snapToGrid="0" snapToObjects="1">
      <p:cViewPr varScale="1">
        <p:scale>
          <a:sx n="81" d="100"/>
          <a:sy n="81" d="100"/>
        </p:scale>
        <p:origin x="-9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146-3AAD-D245-9C94-1AEF948C9C9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E1B-AF9C-CF49-88D1-3386A471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146-3AAD-D245-9C94-1AEF948C9C9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E1B-AF9C-CF49-88D1-3386A471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146-3AAD-D245-9C94-1AEF948C9C9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E1B-AF9C-CF49-88D1-3386A471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4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146-3AAD-D245-9C94-1AEF948C9C9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E1B-AF9C-CF49-88D1-3386A471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2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146-3AAD-D245-9C94-1AEF948C9C9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E1B-AF9C-CF49-88D1-3386A471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146-3AAD-D245-9C94-1AEF948C9C9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E1B-AF9C-CF49-88D1-3386A471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146-3AAD-D245-9C94-1AEF948C9C9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E1B-AF9C-CF49-88D1-3386A471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146-3AAD-D245-9C94-1AEF948C9C9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E1B-AF9C-CF49-88D1-3386A471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146-3AAD-D245-9C94-1AEF948C9C9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E1B-AF9C-CF49-88D1-3386A471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146-3AAD-D245-9C94-1AEF948C9C9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E1B-AF9C-CF49-88D1-3386A471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C146-3AAD-D245-9C94-1AEF948C9C9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E1B-AF9C-CF49-88D1-3386A471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6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C146-3AAD-D245-9C94-1AEF948C9C99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6E1B-AF9C-CF49-88D1-3386A471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7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153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HelveticaNeueLT Std"/>
                <a:cs typeface="HelveticaNeueLT Std"/>
              </a:rPr>
              <a:t>Regain Control, Remove Chaos</a:t>
            </a:r>
            <a:endParaRPr lang="en-US" sz="4000" dirty="0">
              <a:latin typeface="HelveticaNeueLT Std"/>
              <a:cs typeface="HelveticaNeueLT Std"/>
            </a:endParaRPr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7489"/>
          </a:xfrm>
          <a:prstGeom prst="rect">
            <a:avLst/>
          </a:prstGeom>
        </p:spPr>
      </p:pic>
      <p:pic>
        <p:nvPicPr>
          <p:cNvPr id="11" name="Picture 10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8710"/>
            <a:ext cx="9144000" cy="147484"/>
          </a:xfrm>
          <a:prstGeom prst="rect">
            <a:avLst/>
          </a:prstGeom>
        </p:spPr>
      </p:pic>
      <p:pic>
        <p:nvPicPr>
          <p:cNvPr id="13" name="Picture 12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66" y="444195"/>
            <a:ext cx="2383709" cy="282096"/>
          </a:xfrm>
          <a:prstGeom prst="rect">
            <a:avLst/>
          </a:prstGeom>
        </p:spPr>
      </p:pic>
      <p:pic>
        <p:nvPicPr>
          <p:cNvPr id="18" name="Picture 17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827" y="6225107"/>
            <a:ext cx="337317" cy="427268"/>
          </a:xfrm>
          <a:prstGeom prst="rect">
            <a:avLst/>
          </a:prstGeom>
        </p:spPr>
      </p:pic>
      <p:pic>
        <p:nvPicPr>
          <p:cNvPr id="6" name="Picture 5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06" y="726291"/>
            <a:ext cx="4406545" cy="611199"/>
          </a:xfrm>
          <a:prstGeom prst="rect">
            <a:avLst/>
          </a:prstGeom>
        </p:spPr>
      </p:pic>
      <p:pic>
        <p:nvPicPr>
          <p:cNvPr id="7" name="Picture 6" descr="imag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7" y="67853"/>
            <a:ext cx="2596242" cy="22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207202" y="253425"/>
            <a:ext cx="1828572" cy="1828572"/>
            <a:chOff x="6861206" y="364638"/>
            <a:chExt cx="1828572" cy="1828572"/>
          </a:xfrm>
        </p:grpSpPr>
        <p:pic>
          <p:nvPicPr>
            <p:cNvPr id="20483" name="Picture 3" descr="C:\Users\Jim\AppData\Local\Microsoft\Windows\Temporary Internet Files\Content.IE5\XB80PA8K\MC900432591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206" y="364638"/>
              <a:ext cx="1828572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064464" y="1323166"/>
              <a:ext cx="711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PRIVATE</a:t>
              </a:r>
              <a:endParaRPr 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77991" y="796980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PUBLIC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Why Does a Hybrid Cloud Make Sense?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230" y="1624483"/>
            <a:ext cx="8341295" cy="31946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For larger users, having an </a:t>
            </a:r>
            <a:r>
              <a:rPr lang="en-US" sz="2000" dirty="0" err="1" smtClean="0"/>
              <a:t>in-house+public</a:t>
            </a:r>
            <a:r>
              <a:rPr lang="en-US" sz="2000" dirty="0" smtClean="0"/>
              <a:t> cloud makes sense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Allows  mission-critical deployment to be flexible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Provides more data control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Mechanism for servicing high-load situations</a:t>
            </a:r>
            <a:endParaRPr lang="en-US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High-load </a:t>
            </a:r>
            <a:r>
              <a:rPr lang="en-US" sz="2000" dirty="0" smtClean="0"/>
              <a:t>hybrid </a:t>
            </a:r>
            <a:r>
              <a:rPr lang="en-US" sz="2000" dirty="0" smtClean="0"/>
              <a:t>clouds require local support and expertise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Seamless joins between in-house and public clouds is difficult to achieve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New dashboard tools help a lot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Refresh policy needs review, or in-house portion could lag well behind public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4 year or less </a:t>
            </a:r>
            <a:r>
              <a:rPr lang="en-US" sz="1800" dirty="0" smtClean="0"/>
              <a:t>lifecycle?</a:t>
            </a:r>
            <a:endParaRPr lang="en-US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6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Finding a Good Balance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0341"/>
            <a:ext cx="8341295" cy="31946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Crawl, Walk, Run fits cloud deployment</a:t>
            </a:r>
          </a:p>
          <a:p>
            <a:pPr algn="l"/>
            <a:r>
              <a:rPr lang="en-US" sz="2000" b="1" dirty="0" smtClean="0"/>
              <a:t>BUT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SaaS mashups are </a:t>
            </a:r>
            <a:r>
              <a:rPr lang="en-US" sz="2000" dirty="0" smtClean="0"/>
              <a:t>increasing, </a:t>
            </a:r>
            <a:r>
              <a:rPr lang="en-US" sz="2000" dirty="0" smtClean="0"/>
              <a:t>and there’s a price war between CSPs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“Top Management” </a:t>
            </a:r>
            <a:r>
              <a:rPr lang="en-US" sz="2000" dirty="0" smtClean="0"/>
              <a:t>senses </a:t>
            </a:r>
            <a:r>
              <a:rPr lang="en-US" sz="2000" dirty="0" smtClean="0"/>
              <a:t>cost avoidance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b="1" dirty="0" smtClean="0"/>
              <a:t>DON’T DRIVE TOO FAST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Get comfortable with the cloud – read about experiences online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Have a phased plan with definite transition criteria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Train or adjust skillsets in IT as necessary</a:t>
            </a:r>
          </a:p>
          <a:p>
            <a:pPr algn="l"/>
            <a:endParaRPr lang="en-US" sz="2000" dirty="0" smtClean="0"/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5363" name="Picture 3" descr="C:\Users\Jim\AppData\Local\Microsoft\Windows\Temporary Internet Files\Content.IE5\6NQC0CTD\MC900383584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650" y="465117"/>
            <a:ext cx="935431" cy="9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1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Handling Legacy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0341"/>
            <a:ext cx="7450015" cy="31946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You love Legacy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Apps are stable </a:t>
            </a:r>
            <a:r>
              <a:rPr lang="en-US" sz="1800" dirty="0" smtClean="0"/>
              <a:t>and e</a:t>
            </a:r>
            <a:r>
              <a:rPr lang="en-US" sz="1800" dirty="0" smtClean="0"/>
              <a:t>quipment </a:t>
            </a:r>
            <a:r>
              <a:rPr lang="en-US" sz="1800" dirty="0" smtClean="0"/>
              <a:t>is paid for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 company is aligned to the code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You hate Legacy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Change takes forever – This is a critical problem with pace of process change accelerating rapidly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Performance is slow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That hardware upgrade just got delayed another year.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Consider hosting as opposed to in-house systems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Avoids acquisition costs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Buys a few years on faster gear, without a long-term commitment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OR, transition COBOL to COTS/rewrite the COBOL apps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6387" name="Picture 3" descr="C:\Users\Jim\AppData\Local\Microsoft\Windows\Temporary Internet Files\Content.IE5\KRRYKWRC\MC900082303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94" y="357196"/>
            <a:ext cx="1397203" cy="18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4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Managing The Cloud(s)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0341"/>
            <a:ext cx="8341295" cy="31946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You Need Cloud Management Software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Manage multiple public clouds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Manages your private cloud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Bonus if it can handle storage and some legacy gear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Dashboard views, hot spot reports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Ability to apply policies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 more automation the better!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This is a rapidly evolving area</a:t>
            </a:r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7412" name="Picture 4" descr="C:\Users\Jim\AppData\Local\Microsoft\Windows\Temporary Internet Files\Content.IE5\G6O74281\MP900448291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25" y="279534"/>
            <a:ext cx="1865870" cy="125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2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Big Data in the Cloud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0341"/>
            <a:ext cx="8341295" cy="31946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Platforms for Big Data are evolving fast and expensive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Why buy?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Process part of your data flow in public cloud?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Big </a:t>
            </a:r>
            <a:r>
              <a:rPr lang="en-US" sz="1800" dirty="0" smtClean="0"/>
              <a:t>instances </a:t>
            </a:r>
            <a:r>
              <a:rPr lang="en-US" sz="1800" dirty="0" smtClean="0"/>
              <a:t>are available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Cloud processing has strong diurnal patterns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Ideal for in-house cloud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Model of hybrid Big Data processing makes sense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“Big-Data-as-a-Service” an option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Solves scarce expertise problem</a:t>
            </a:r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9170" y="535731"/>
            <a:ext cx="2079266" cy="2434945"/>
            <a:chOff x="6779170" y="535731"/>
            <a:chExt cx="2079266" cy="243494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170" y="535731"/>
              <a:ext cx="2079266" cy="1486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Cloud"/>
            <p:cNvSpPr>
              <a:spLocks noChangeAspect="1" noEditPoints="1" noChangeArrowheads="1"/>
            </p:cNvSpPr>
            <p:nvPr/>
          </p:nvSpPr>
          <p:spPr bwMode="auto">
            <a:xfrm>
              <a:off x="6859489" y="1768433"/>
              <a:ext cx="1794020" cy="120224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89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Some Risks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0341"/>
            <a:ext cx="8341295" cy="31946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Security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SSD Local instance storage vulnerable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Encryption at rest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Encryption in transit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Who owns the keys?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Cloud instances may not run as fast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a complex issue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Long-term public cloud contracts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Price per instance moving down FAST – there is a price war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Long-term instance may be cheaper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Vendor lock-in – avoid it!!!!</a:t>
            </a:r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8434" name="Picture 2" descr="C:\Users\Jim\AppData\Local\Microsoft\Windows\Temporary Internet Files\Content.IE5\G6O74281\MP900309600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75" y="147484"/>
            <a:ext cx="1478520" cy="20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17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6664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HelveticaNeueLT Std"/>
                <a:cs typeface="HelveticaNeueLT Std"/>
              </a:rPr>
              <a:t>Regain Control, Remove Chaos</a:t>
            </a:r>
            <a:endParaRPr lang="en-US" sz="4000" dirty="0">
              <a:latin typeface="HelveticaNeueLT Std"/>
              <a:cs typeface="HelveticaNeueLT St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757" y="3323969"/>
            <a:ext cx="7531443" cy="2994934"/>
          </a:xfrm>
        </p:spPr>
        <p:txBody>
          <a:bodyPr>
            <a:normAutofit fontScale="92500" lnSpcReduction="10000"/>
          </a:bodyPr>
          <a:lstStyle/>
          <a:p>
            <a:r>
              <a:rPr lang="en-US" sz="6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 for attending!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7489"/>
          </a:xfrm>
          <a:prstGeom prst="rect">
            <a:avLst/>
          </a:prstGeom>
        </p:spPr>
      </p:pic>
      <p:pic>
        <p:nvPicPr>
          <p:cNvPr id="11" name="Picture 10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8710"/>
            <a:ext cx="9144000" cy="147484"/>
          </a:xfrm>
          <a:prstGeom prst="rect">
            <a:avLst/>
          </a:prstGeom>
        </p:spPr>
      </p:pic>
      <p:pic>
        <p:nvPicPr>
          <p:cNvPr id="13" name="Picture 12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66" y="444195"/>
            <a:ext cx="2383709" cy="282096"/>
          </a:xfrm>
          <a:prstGeom prst="rect">
            <a:avLst/>
          </a:prstGeom>
        </p:spPr>
      </p:pic>
      <p:pic>
        <p:nvPicPr>
          <p:cNvPr id="18" name="Picture 17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827" y="6225107"/>
            <a:ext cx="337317" cy="427268"/>
          </a:xfrm>
          <a:prstGeom prst="rect">
            <a:avLst/>
          </a:prstGeom>
        </p:spPr>
      </p:pic>
      <p:pic>
        <p:nvPicPr>
          <p:cNvPr id="6" name="Picture 5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06" y="726291"/>
            <a:ext cx="4406545" cy="611199"/>
          </a:xfrm>
          <a:prstGeom prst="rect">
            <a:avLst/>
          </a:prstGeom>
        </p:spPr>
      </p:pic>
      <p:pic>
        <p:nvPicPr>
          <p:cNvPr id="7" name="Picture 6" descr="imag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7" y="67853"/>
            <a:ext cx="2596242" cy="22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0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121"/>
            <a:ext cx="7772400" cy="689030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Jim O’Reilly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06644"/>
            <a:ext cx="6369908" cy="4475934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sz="1600" dirty="0" smtClean="0"/>
              <a:t>Most recently Jim was </a:t>
            </a:r>
            <a:r>
              <a:rPr lang="en-US" sz="1600" dirty="0"/>
              <a:t>Vice President of Engineering at Germane Systems, creating ruggedized servers and storage for the US submarine </a:t>
            </a:r>
            <a:r>
              <a:rPr lang="en-US" sz="1600" dirty="0" smtClean="0"/>
              <a:t>fleet. </a:t>
            </a:r>
            <a:r>
              <a:rPr lang="en-US" sz="1600" dirty="0"/>
              <a:t>Jim has held senior management positions at SGI/Rackable and Verari. He was CEO at startups Scalant and CDS, headed operations at PC Brand and Metalithic, and led major divisions of Memorex-Telex and NCR. </a:t>
            </a:r>
            <a:endParaRPr lang="en-US" sz="1600" dirty="0" smtClean="0"/>
          </a:p>
          <a:p>
            <a:pPr algn="just">
              <a:spcBef>
                <a:spcPts val="600"/>
              </a:spcBef>
            </a:pPr>
            <a:r>
              <a:rPr lang="en-US" sz="1600" dirty="0" smtClean="0"/>
              <a:t>His </a:t>
            </a:r>
            <a:r>
              <a:rPr lang="en-US" sz="1600" dirty="0"/>
              <a:t>team at </a:t>
            </a:r>
            <a:r>
              <a:rPr lang="en-US" sz="1600" dirty="0" smtClean="0"/>
              <a:t>NCR created SCSI and now has the first working SCSI </a:t>
            </a:r>
            <a:r>
              <a:rPr lang="en-US" sz="1600" dirty="0"/>
              <a:t>ASIC in the  </a:t>
            </a:r>
            <a:r>
              <a:rPr lang="en-US" sz="1600" dirty="0" smtClean="0"/>
              <a:t>industry in the Smithsonian computer collection. Also at NCR</a:t>
            </a:r>
            <a:r>
              <a:rPr lang="en-US" sz="1600" dirty="0"/>
              <a:t>, he led a $2 billion systems program and built a $500 million annual storage revenue stream</a:t>
            </a:r>
            <a:r>
              <a:rPr lang="en-US" sz="1600" dirty="0" smtClean="0"/>
              <a:t>. Early in his career, he authored the ECMA industry standard for the floppy disk, later adopted by ANSI.</a:t>
            </a:r>
          </a:p>
          <a:p>
            <a:pPr algn="just">
              <a:spcBef>
                <a:spcPts val="600"/>
              </a:spcBef>
            </a:pPr>
            <a:r>
              <a:rPr lang="en-US" sz="1600" dirty="0" smtClean="0"/>
              <a:t>In </a:t>
            </a:r>
            <a:r>
              <a:rPr lang="en-US" sz="1600" dirty="0"/>
              <a:t>2007, he won a TechTarget Product-of-the-Year award for storage appliances that sold </a:t>
            </a:r>
            <a:r>
              <a:rPr lang="en-US" sz="1600" dirty="0" smtClean="0"/>
              <a:t>70 PB </a:t>
            </a:r>
            <a:r>
              <a:rPr lang="en-US" sz="1600" dirty="0"/>
              <a:t>in their first year. Recent </a:t>
            </a:r>
            <a:r>
              <a:rPr lang="en-US" sz="1600" dirty="0" smtClean="0"/>
              <a:t>achievements </a:t>
            </a:r>
            <a:r>
              <a:rPr lang="en-US" sz="1600" dirty="0"/>
              <a:t>include a family of scale-out storage appliances at SGI/Rackable and "converged" systems at Verari. </a:t>
            </a:r>
            <a:endParaRPr lang="en-US" sz="1600" dirty="0" smtClean="0"/>
          </a:p>
          <a:p>
            <a:pPr algn="just">
              <a:spcBef>
                <a:spcPts val="600"/>
              </a:spcBef>
            </a:pPr>
            <a:r>
              <a:rPr lang="en-US" sz="1600" dirty="0" smtClean="0"/>
              <a:t>Now </a:t>
            </a:r>
            <a:r>
              <a:rPr lang="en-US" sz="1600" dirty="0"/>
              <a:t>a consultant focused on storage and cloud computing, </a:t>
            </a:r>
            <a:r>
              <a:rPr lang="en-US" sz="1600" dirty="0" smtClean="0"/>
              <a:t>Jim regularly contributes articles on leading-edge systems, storage and software issues.</a:t>
            </a:r>
            <a:endParaRPr lang="en-US" sz="1600" dirty="0"/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2438271"/>
            <a:ext cx="1190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74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179277" y="3249907"/>
            <a:ext cx="3707028" cy="296562"/>
          </a:xfrm>
          <a:prstGeom prst="round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657" y="1562699"/>
            <a:ext cx="8341295" cy="22308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1" dirty="0" smtClean="0"/>
              <a:t>Five sessions in this course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Efficient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Storage For Lower Midmarket TCO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Squeeze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Most Out Of Virtualization In The Midmarket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Adapt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Your Midsized Infrastructure To Learn From Your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Reduce Your IT Footprint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 Making The </a:t>
            </a:r>
            <a:r>
              <a:rPr lang="en-US" sz="2400" b="1" dirty="0" smtClean="0">
                <a:solidFill>
                  <a:schemeClr val="tx1"/>
                </a:solidFill>
              </a:rPr>
              <a:t>Most </a:t>
            </a:r>
            <a:r>
              <a:rPr lang="en-US" sz="2400" b="1" dirty="0" smtClean="0">
                <a:solidFill>
                  <a:schemeClr val="tx1"/>
                </a:solidFill>
              </a:rPr>
              <a:t>Of </a:t>
            </a:r>
            <a:r>
              <a:rPr lang="en-US" sz="2400" b="1" dirty="0" smtClean="0">
                <a:solidFill>
                  <a:schemeClr val="tx1"/>
                </a:solidFill>
              </a:rPr>
              <a:t>The Cloud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Sessions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3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153"/>
            <a:ext cx="7772400" cy="1470025"/>
          </a:xfrm>
        </p:spPr>
        <p:txBody>
          <a:bodyPr>
            <a:noAutofit/>
          </a:bodyPr>
          <a:lstStyle/>
          <a:p>
            <a:pPr marL="457200" indent="-457200"/>
            <a:r>
              <a:rPr lang="en-US" sz="4000" b="1" dirty="0"/>
              <a:t> </a:t>
            </a:r>
            <a:r>
              <a:rPr lang="en-US" sz="4000" b="1" dirty="0" smtClean="0"/>
              <a:t>Making The Most </a:t>
            </a:r>
            <a:r>
              <a:rPr lang="en-US" sz="4000" b="1" dirty="0" smtClean="0"/>
              <a:t>Of </a:t>
            </a:r>
            <a:r>
              <a:rPr lang="en-US" sz="4000" b="1" dirty="0" smtClean="0"/>
              <a:t>The Cloud</a:t>
            </a:r>
            <a:endParaRPr lang="en-US" sz="4000" b="1" dirty="0"/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7489"/>
          </a:xfrm>
          <a:prstGeom prst="rect">
            <a:avLst/>
          </a:prstGeom>
        </p:spPr>
      </p:pic>
      <p:pic>
        <p:nvPicPr>
          <p:cNvPr id="11" name="Picture 10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8710"/>
            <a:ext cx="9144000" cy="147484"/>
          </a:xfrm>
          <a:prstGeom prst="rect">
            <a:avLst/>
          </a:prstGeom>
        </p:spPr>
      </p:pic>
      <p:pic>
        <p:nvPicPr>
          <p:cNvPr id="13" name="Picture 12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66" y="444195"/>
            <a:ext cx="2383709" cy="282096"/>
          </a:xfrm>
          <a:prstGeom prst="rect">
            <a:avLst/>
          </a:prstGeom>
        </p:spPr>
      </p:pic>
      <p:pic>
        <p:nvPicPr>
          <p:cNvPr id="18" name="Picture 17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827" y="6225107"/>
            <a:ext cx="337317" cy="427268"/>
          </a:xfrm>
          <a:prstGeom prst="rect">
            <a:avLst/>
          </a:prstGeom>
        </p:spPr>
      </p:pic>
      <p:pic>
        <p:nvPicPr>
          <p:cNvPr id="6" name="Picture 5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06" y="726291"/>
            <a:ext cx="4406545" cy="611199"/>
          </a:xfrm>
          <a:prstGeom prst="rect">
            <a:avLst/>
          </a:prstGeom>
        </p:spPr>
      </p:pic>
      <p:pic>
        <p:nvPicPr>
          <p:cNvPr id="7" name="Picture 6" descr="imag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7" y="67853"/>
            <a:ext cx="2596242" cy="22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Clouds</a:t>
            </a:r>
            <a:endParaRPr lang="en-US" sz="3200" dirty="0"/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8" name="Picture 10" descr="C:\Users\Jim\AppData\Local\Microsoft\Windows\Temporary Internet Files\Content.IE5\PHN8FEIU\MC90044040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31" y="290384"/>
            <a:ext cx="1655805" cy="165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685800" y="1550341"/>
            <a:ext cx="8341295" cy="31946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Large-scale deployments of COTS hardware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Virtual-machine </a:t>
            </a:r>
            <a:r>
              <a:rPr lang="en-US" sz="1800" dirty="0" smtClean="0"/>
              <a:t>instances </a:t>
            </a:r>
            <a:r>
              <a:rPr lang="en-US" sz="1800" dirty="0" smtClean="0"/>
              <a:t>rented to users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Multiple tenants on a server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Huge, efficient datacenters – </a:t>
            </a:r>
            <a:r>
              <a:rPr lang="en-US" sz="1800" dirty="0" smtClean="0"/>
              <a:t>cloud service providers</a:t>
            </a:r>
            <a:endParaRPr lang="en-US" sz="18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Service industry building on clouds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Context has extended to: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In-house private clouds – NOT at mega-CSP scale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Proprietary computers – More like a hosting service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329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The Benefits of Being in the Clouds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0341"/>
            <a:ext cx="8341295" cy="31946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Offer high availability, rapid re-sizing to workload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Avoids acquisition costs and lowers </a:t>
            </a:r>
            <a:r>
              <a:rPr lang="en-US" sz="2000" dirty="0" err="1" smtClean="0"/>
              <a:t>opex</a:t>
            </a:r>
            <a:endParaRPr lang="en-US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Offloads management tasks for hardware and OS platforms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Provides a geo-distributed storage model </a:t>
            </a:r>
            <a:r>
              <a:rPr lang="en-US" sz="2000" dirty="0" smtClean="0"/>
              <a:t>– </a:t>
            </a:r>
            <a:r>
              <a:rPr lang="en-US" sz="2000" dirty="0" smtClean="0"/>
              <a:t>aids DR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Allows on-demand computing resources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Spot projects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Sandboxing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Enables departmental computing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l"/>
            <a:endParaRPr lang="en-US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1507" name="Picture 3" descr="C:\Users\Jim\AppData\Local\Microsoft\Windows\Temporary Internet Files\Content.IE5\G6O74281\MP900401084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07" y="157693"/>
            <a:ext cx="2089788" cy="13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63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The Downside of Clouds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0341"/>
            <a:ext cx="8341295" cy="31946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Loss of control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Conformance to available services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Vendor migration barriers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Governance policy harder to enforce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Security risks – User-side, not inherent to the cloud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Data migration slowed by WAN infrastructure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US is falling behind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CSPs provide frequent hardware upgrades</a:t>
            </a: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4578" name="Picture 2" descr="C:\Users\Jim\AppData\Local\Microsoft\Windows\Temporary Internet Files\Content.IE5\XB80PA8K\MP900401256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68" y="147484"/>
            <a:ext cx="2405009" cy="160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0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XaaS</a:t>
            </a:r>
            <a:r>
              <a:rPr lang="en-US" sz="2800" dirty="0" smtClean="0"/>
              <a:t>: A </a:t>
            </a:r>
            <a:r>
              <a:rPr lang="en-US" sz="2800" dirty="0" smtClean="0"/>
              <a:t>Service Explosion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1550341"/>
            <a:ext cx="8172636" cy="31946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An alphabet soup of </a:t>
            </a:r>
            <a:r>
              <a:rPr lang="en-US" sz="2000" dirty="0"/>
              <a:t> </a:t>
            </a:r>
            <a:r>
              <a:rPr lang="en-US" sz="2000" dirty="0" smtClean="0"/>
              <a:t>as-a-service </a:t>
            </a:r>
            <a:r>
              <a:rPr lang="en-US" sz="2000" dirty="0" smtClean="0"/>
              <a:t>options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S(</a:t>
            </a:r>
            <a:r>
              <a:rPr lang="en-US" sz="1800" dirty="0" err="1" smtClean="0"/>
              <a:t>oftware</a:t>
            </a:r>
            <a:r>
              <a:rPr lang="en-US" sz="1800" dirty="0" smtClean="0"/>
              <a:t>)</a:t>
            </a:r>
            <a:r>
              <a:rPr lang="en-US" sz="1800" dirty="0" err="1" smtClean="0"/>
              <a:t>aaS</a:t>
            </a:r>
            <a:r>
              <a:rPr lang="en-US" sz="1800" dirty="0" smtClean="0"/>
              <a:t> </a:t>
            </a:r>
            <a:r>
              <a:rPr lang="en-US" sz="1800" dirty="0" smtClean="0"/>
              <a:t>– vendor </a:t>
            </a:r>
            <a:r>
              <a:rPr lang="en-US" sz="1800" dirty="0" smtClean="0"/>
              <a:t>runs apps for user on cloud systems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I(</a:t>
            </a:r>
            <a:r>
              <a:rPr lang="en-US" sz="1800" dirty="0" err="1" smtClean="0"/>
              <a:t>nfrastructure</a:t>
            </a:r>
            <a:r>
              <a:rPr lang="en-US" sz="1800" dirty="0" smtClean="0"/>
              <a:t>)</a:t>
            </a:r>
            <a:r>
              <a:rPr lang="en-US" sz="1800" dirty="0" err="1" smtClean="0"/>
              <a:t>aaS</a:t>
            </a:r>
            <a:r>
              <a:rPr lang="en-US" sz="1800" dirty="0" smtClean="0"/>
              <a:t> – a virtual machine provide by CSP at hypervisor level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OS, tools (VLAN, </a:t>
            </a:r>
            <a:r>
              <a:rPr lang="en-US" sz="1800" dirty="0" smtClean="0"/>
              <a:t>load-balancer, firewall, etc.)  and select app images are available to user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P(</a:t>
            </a:r>
            <a:r>
              <a:rPr lang="en-US" sz="1800" dirty="0" err="1" smtClean="0"/>
              <a:t>latform</a:t>
            </a:r>
            <a:r>
              <a:rPr lang="en-US" sz="1800" dirty="0" smtClean="0"/>
              <a:t>)</a:t>
            </a:r>
            <a:r>
              <a:rPr lang="en-US" sz="1800" dirty="0" err="1" smtClean="0"/>
              <a:t>aaS</a:t>
            </a:r>
            <a:r>
              <a:rPr lang="en-US" sz="1800" dirty="0" smtClean="0"/>
              <a:t> – VM has an operating system image, and often “standard” apps stacks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CSP </a:t>
            </a:r>
            <a:r>
              <a:rPr lang="en-US" sz="1800" dirty="0" smtClean="0"/>
              <a:t>maintains code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Services for Backup, Archiving, Database, Analytics, etc., </a:t>
            </a:r>
            <a:r>
              <a:rPr lang="en-US" sz="2000" dirty="0" smtClean="0"/>
              <a:t>are </a:t>
            </a:r>
            <a:r>
              <a:rPr lang="en-US" sz="2000" dirty="0" smtClean="0"/>
              <a:t>being offered,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Retailing </a:t>
            </a:r>
            <a:r>
              <a:rPr lang="en-US" sz="2000" dirty="0"/>
              <a:t>-</a:t>
            </a:r>
            <a:r>
              <a:rPr lang="en-US" sz="2000" dirty="0" smtClean="0"/>
              <a:t>as</a:t>
            </a:r>
            <a:r>
              <a:rPr lang="en-US" sz="2000" dirty="0" smtClean="0"/>
              <a:t>-</a:t>
            </a:r>
            <a:r>
              <a:rPr lang="en-US" sz="2000" dirty="0" smtClean="0"/>
              <a:t>a-Service </a:t>
            </a:r>
            <a:r>
              <a:rPr lang="en-US" sz="2000" dirty="0" smtClean="0"/>
              <a:t>is a major play</a:t>
            </a:r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2531" name="Picture 3" descr="C:\Users\Jim\AppData\Local\Microsoft\Windows\Temporary Internet Files\Content.IE5\LYOB99NU\MC91021635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272" y="252542"/>
            <a:ext cx="2192305" cy="190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94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What </a:t>
            </a:r>
            <a:r>
              <a:rPr lang="en-US" sz="2800" dirty="0" smtClean="0"/>
              <a:t>Is </a:t>
            </a:r>
            <a:r>
              <a:rPr lang="en-US" sz="2800" dirty="0" smtClean="0"/>
              <a:t>the Public Cloud Used For?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0341"/>
            <a:ext cx="8341295" cy="31946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Online </a:t>
            </a:r>
            <a:r>
              <a:rPr lang="en-US" sz="2000" dirty="0" smtClean="0"/>
              <a:t>retailing </a:t>
            </a:r>
            <a:r>
              <a:rPr lang="en-US" sz="2000" dirty="0" smtClean="0"/>
              <a:t>is a prominent usage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Driving B&amp;M operations to the wall!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Web site services is an easy transition from hosting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Media streaming fits the cloud’s elasticity well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Backup, archiving, DR all entry points for commercial businesses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Non-critical operations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Servicing BYOD fits cloud elasticity</a:t>
            </a:r>
            <a:endParaRPr lang="en-US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Specialized instances – Big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Specialized shared clouds – </a:t>
            </a:r>
            <a:r>
              <a:rPr lang="en-US" sz="2000" dirty="0" smtClean="0"/>
              <a:t>government</a:t>
            </a:r>
            <a:r>
              <a:rPr lang="en-US" sz="2000" dirty="0" smtClean="0"/>
              <a:t>, military, medical providers</a:t>
            </a:r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556" name="Picture 4" descr="C:\Users\Jim\AppData\Local\Microsoft\Windows\Temporary Internet Files\Content.IE5\T4K718M1\MP900390128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63" y="157122"/>
            <a:ext cx="1828800" cy="130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85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636"/>
            <a:ext cx="7772400" cy="68903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Public Cloud Starter Kit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02057"/>
            <a:ext cx="8341295" cy="3194654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 smtClean="0"/>
              <a:t>Sandbox edition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Rent some instances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Get used to adding and removing instances, building images and connecting them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Move some data around and figure performance and problems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Understand cost structures</a:t>
            </a:r>
            <a:endParaRPr lang="en-US" sz="2000" dirty="0"/>
          </a:p>
          <a:p>
            <a:pPr algn="l"/>
            <a:r>
              <a:rPr lang="en-US" sz="2000" b="1" u="sng" dirty="0" smtClean="0"/>
              <a:t>First production cloud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Choose a non-critical service (backup?)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Build a for-real cloud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Test in parallel with current system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Convert when you are comfortable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4" name="Picture 3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484"/>
          </a:xfrm>
          <a:prstGeom prst="rect">
            <a:avLst/>
          </a:prstGeom>
        </p:spPr>
      </p:pic>
      <p:pic>
        <p:nvPicPr>
          <p:cNvPr id="5" name="Picture 4" descr="bluestr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1891"/>
            <a:ext cx="9144000" cy="564094"/>
          </a:xfrm>
          <a:prstGeom prst="rect">
            <a:avLst/>
          </a:prstGeom>
        </p:spPr>
      </p:pic>
      <p:pic>
        <p:nvPicPr>
          <p:cNvPr id="7" name="Picture 6" descr="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543382"/>
            <a:ext cx="1561975" cy="184849"/>
          </a:xfrm>
          <a:prstGeom prst="rect">
            <a:avLst/>
          </a:prstGeom>
        </p:spPr>
      </p:pic>
      <p:pic>
        <p:nvPicPr>
          <p:cNvPr id="10" name="Picture 9" descr="ubm_logo_rgb_300w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78" y="5785812"/>
            <a:ext cx="337317" cy="427268"/>
          </a:xfrm>
          <a:prstGeom prst="rect">
            <a:avLst/>
          </a:prstGeom>
        </p:spPr>
      </p:pic>
      <p:pic>
        <p:nvPicPr>
          <p:cNvPr id="11" name="Picture 10" descr="University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81" y="6400243"/>
            <a:ext cx="2944783" cy="408449"/>
          </a:xfrm>
          <a:prstGeom prst="rect">
            <a:avLst/>
          </a:prstGeom>
        </p:spPr>
      </p:pic>
      <p:pic>
        <p:nvPicPr>
          <p:cNvPr id="9" name="Picture 8" descr="imagel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8"/>
            <a:ext cx="1489127" cy="12696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37294" y="6515367"/>
            <a:ext cx="316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UBM All rights reserved.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4344" name="Picture 8" descr="C:\Users\Jim\AppData\Local\Microsoft\Windows\Temporary Internet Files\Content.IE5\6NQC0CTD\MC900217586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589" y="147484"/>
            <a:ext cx="1423988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1093</Words>
  <Application>Microsoft Office PowerPoint</Application>
  <PresentationFormat>On-screen Show (4:3)</PresentationFormat>
  <Paragraphs>161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Regain Control, Remove Chaos</vt:lpstr>
      <vt:lpstr>Sessions </vt:lpstr>
      <vt:lpstr> Making The Most Of The Cloud</vt:lpstr>
      <vt:lpstr>Clouds</vt:lpstr>
      <vt:lpstr>The Benefits of Being in the Clouds</vt:lpstr>
      <vt:lpstr>The Downside of Clouds</vt:lpstr>
      <vt:lpstr>XaaS: A Service Explosion</vt:lpstr>
      <vt:lpstr>What Is the Public Cloud Used For?</vt:lpstr>
      <vt:lpstr>Public Cloud Starter Kit</vt:lpstr>
      <vt:lpstr>Why Does a Hybrid Cloud Make Sense?</vt:lpstr>
      <vt:lpstr>Finding a Good Balance</vt:lpstr>
      <vt:lpstr>Handling Legacy</vt:lpstr>
      <vt:lpstr>Managing The Cloud(s)</vt:lpstr>
      <vt:lpstr>Big Data in the Cloud</vt:lpstr>
      <vt:lpstr>Some Risks</vt:lpstr>
      <vt:lpstr>Regain Control, Remove Chaos</vt:lpstr>
      <vt:lpstr>Jim O’Reilly</vt:lpstr>
    </vt:vector>
  </TitlesOfParts>
  <Company>CMP MEDIA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Alvino</dc:creator>
  <cp:lastModifiedBy>Kevin Cramer</cp:lastModifiedBy>
  <cp:revision>139</cp:revision>
  <dcterms:created xsi:type="dcterms:W3CDTF">2014-09-09T19:16:34Z</dcterms:created>
  <dcterms:modified xsi:type="dcterms:W3CDTF">2014-10-09T19:19:41Z</dcterms:modified>
</cp:coreProperties>
</file>