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65" r:id="rId3"/>
    <p:sldId id="290" r:id="rId4"/>
    <p:sldId id="267" r:id="rId5"/>
    <p:sldId id="271" r:id="rId6"/>
    <p:sldId id="274" r:id="rId7"/>
    <p:sldId id="275" r:id="rId8"/>
    <p:sldId id="276" r:id="rId9"/>
    <p:sldId id="277" r:id="rId10"/>
    <p:sldId id="278" r:id="rId11"/>
    <p:sldId id="292" r:id="rId12"/>
    <p:sldId id="279" r:id="rId13"/>
    <p:sldId id="293" r:id="rId14"/>
    <p:sldId id="280" r:id="rId15"/>
    <p:sldId id="295" r:id="rId16"/>
    <p:sldId id="294" r:id="rId17"/>
    <p:sldId id="296" r:id="rId18"/>
    <p:sldId id="281" r:id="rId19"/>
    <p:sldId id="282" r:id="rId20"/>
    <p:sldId id="297" r:id="rId21"/>
    <p:sldId id="283" r:id="rId22"/>
    <p:sldId id="284" r:id="rId23"/>
    <p:sldId id="286" r:id="rId24"/>
    <p:sldId id="287" r:id="rId25"/>
    <p:sldId id="288" r:id="rId26"/>
    <p:sldId id="268" r:id="rId27"/>
    <p:sldId id="289" r:id="rId28"/>
    <p:sldId id="264" r:id="rId2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6AB091-9E80-498B-A269-FD465878DA6C}">
          <p14:sldIdLst>
            <p14:sldId id="256"/>
            <p14:sldId id="265"/>
            <p14:sldId id="290"/>
            <p14:sldId id="267"/>
            <p14:sldId id="271"/>
            <p14:sldId id="274"/>
            <p14:sldId id="275"/>
            <p14:sldId id="276"/>
            <p14:sldId id="277"/>
            <p14:sldId id="278"/>
            <p14:sldId id="292"/>
            <p14:sldId id="279"/>
            <p14:sldId id="293"/>
            <p14:sldId id="280"/>
            <p14:sldId id="295"/>
            <p14:sldId id="294"/>
            <p14:sldId id="296"/>
            <p14:sldId id="281"/>
            <p14:sldId id="282"/>
            <p14:sldId id="297"/>
            <p14:sldId id="283"/>
            <p14:sldId id="284"/>
            <p14:sldId id="286"/>
            <p14:sldId id="287"/>
            <p14:sldId id="288"/>
            <p14:sldId id="268"/>
            <p14:sldId id="28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B08E3FA-0E20-40BA-A041-90399A66A64F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4E5E597-FEA0-4A92-AE4E-A706B988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2960"/>
            <a:ext cx="10515600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8805-C8A5-48C2-84F8-92B75282D75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ort_Message_Servic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ustin_Timberlake" TargetMode="External"/><Relationship Id="rId3" Type="http://schemas.openxmlformats.org/officeDocument/2006/relationships/hyperlink" Target="http://en.wikipedia.org/wiki/Justin_Bieber" TargetMode="External"/><Relationship Id="rId7" Type="http://schemas.openxmlformats.org/officeDocument/2006/relationships/hyperlink" Target="http://en.wikipedia.org/wiki/Lady_Gaga" TargetMode="External"/><Relationship Id="rId2" Type="http://schemas.openxmlformats.org/officeDocument/2006/relationships/hyperlink" Target="http://en.wikipedia.org/wiki/Katy_Per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YouTube" TargetMode="External"/><Relationship Id="rId11" Type="http://schemas.openxmlformats.org/officeDocument/2006/relationships/hyperlink" Target="http://en.wikipedia.org/wiki/Ellen_DeGeneres" TargetMode="External"/><Relationship Id="rId5" Type="http://schemas.openxmlformats.org/officeDocument/2006/relationships/hyperlink" Target="http://en.wikipedia.org/wiki/Taylor_Swift" TargetMode="External"/><Relationship Id="rId10" Type="http://schemas.openxmlformats.org/officeDocument/2006/relationships/hyperlink" Target="http://en.wikipedia.org/wiki/Rihanna" TargetMode="External"/><Relationship Id="rId4" Type="http://schemas.openxmlformats.org/officeDocument/2006/relationships/hyperlink" Target="http://en.wikipedia.org/wiki/Barack_Obama" TargetMode="External"/><Relationship Id="rId9" Type="http://schemas.openxmlformats.org/officeDocument/2006/relationships/hyperlink" Target="http://en.wikipedia.org/wiki/Britney_Spea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>Collaborative </a:t>
            </a:r>
            <a:r>
              <a:rPr lang="en-US" dirty="0">
                <a:solidFill>
                  <a:srgbClr val="373B3D"/>
                </a:solidFill>
              </a:rPr>
              <a:t>Personalized Twitter Search with</a:t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>Topic-Language </a:t>
            </a:r>
            <a:r>
              <a:rPr lang="en-US" dirty="0" smtClean="0">
                <a:solidFill>
                  <a:srgbClr val="373B3D"/>
                </a:solidFill>
              </a:rPr>
              <a:t>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Jan </a:t>
            </a:r>
            <a:r>
              <a:rPr lang="en-US" dirty="0" err="1"/>
              <a:t>Vosecky</a:t>
            </a:r>
            <a:r>
              <a:rPr lang="en-US" dirty="0"/>
              <a:t>, Kenneth </a:t>
            </a:r>
            <a:r>
              <a:rPr lang="en-US" dirty="0" err="1"/>
              <a:t>Wai</a:t>
            </a:r>
            <a:r>
              <a:rPr lang="en-US" dirty="0"/>
              <a:t>-Ting Leung, Wilfred Ng</a:t>
            </a:r>
          </a:p>
          <a:p>
            <a:pPr algn="r"/>
            <a:r>
              <a:rPr lang="en-US" dirty="0"/>
              <a:t>Department of Computer Science and Engineering</a:t>
            </a:r>
          </a:p>
          <a:p>
            <a:pPr algn="r"/>
            <a:r>
              <a:rPr lang="en-US" dirty="0"/>
              <a:t>Hong Kong University of Science and </a:t>
            </a:r>
            <a:r>
              <a:rPr lang="en-US" dirty="0" smtClean="0"/>
              <a:t>Technology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Presented by: @</a:t>
            </a:r>
            <a:r>
              <a:rPr lang="en-US" dirty="0" err="1" smtClean="0"/>
              <a:t>milson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User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user finds a tweet interesting, they are able to re-tweet it or add it to their favorites. Furthermore, users can have conversations or mention each other in their tweets.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ncrease </a:t>
            </a:r>
            <a:r>
              <a:rPr lang="en-US" dirty="0"/>
              <a:t>the completeness of the user model and tackle data sparseness of an individual </a:t>
            </a:r>
            <a:r>
              <a:rPr lang="en-US" dirty="0" smtClean="0"/>
              <a:t>user</a:t>
            </a:r>
          </a:p>
          <a:p>
            <a:r>
              <a:rPr lang="en-US" dirty="0"/>
              <a:t>W</a:t>
            </a:r>
            <a:r>
              <a:rPr lang="en-US" dirty="0" smtClean="0"/>
              <a:t>eighting </a:t>
            </a:r>
            <a:r>
              <a:rPr lang="en-US" dirty="0"/>
              <a:t>factors (popularity, aﬃnity, topic-interaction and topic bias) </a:t>
            </a:r>
          </a:p>
        </p:txBody>
      </p:sp>
    </p:spTree>
    <p:extLst>
      <p:ext uri="{BB962C8B-B14F-4D97-AF65-F5344CB8AC3E}">
        <p14:creationId xmlns:p14="http://schemas.microsoft.com/office/powerpoint/2010/main" val="11587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the CM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18" y="2096157"/>
            <a:ext cx="436245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11" y="3637016"/>
            <a:ext cx="4715533" cy="7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925665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obtaining the weight of each friend of u, we construct the Collaborative User Model(CM). </a:t>
            </a:r>
            <a:r>
              <a:rPr lang="en-US" dirty="0" smtClean="0"/>
              <a:t>Basically, we take the weighted average of all the individual user models of </a:t>
            </a:r>
            <a:r>
              <a:rPr lang="en-US" i="1" dirty="0" smtClean="0"/>
              <a:t>u</a:t>
            </a:r>
            <a:r>
              <a:rPr lang="en-US" dirty="0" smtClean="0"/>
              <a:t>’s friends.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5665" y="3170806"/>
            <a:ext cx="462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collaborative personalized ranking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Search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 </a:t>
            </a:r>
            <a:r>
              <a:rPr lang="en-US" dirty="0"/>
              <a:t>the user’s search activity and construct the Search User Model (SM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User’s interest – user’s </a:t>
            </a:r>
            <a:r>
              <a:rPr lang="en-US" dirty="0"/>
              <a:t>feedback on the search </a:t>
            </a:r>
            <a:r>
              <a:rPr lang="en-US" dirty="0" smtClean="0"/>
              <a:t>results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re-tweeting (re-sending) or “</a:t>
            </a:r>
            <a:r>
              <a:rPr lang="en-US" dirty="0" err="1" smtClean="0"/>
              <a:t>favorit-ing</a:t>
            </a:r>
            <a:r>
              <a:rPr lang="en-US" dirty="0" smtClean="0"/>
              <a:t>” an </a:t>
            </a:r>
            <a:r>
              <a:rPr lang="en-US" dirty="0"/>
              <a:t>interesting tweet, or clicking a URL within the tweet.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Feedbacks: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Topic level feedback </a:t>
            </a:r>
            <a:r>
              <a:rPr lang="en-US" dirty="0" smtClean="0"/>
              <a:t>- </a:t>
            </a:r>
            <a:r>
              <a:rPr lang="en-US" dirty="0"/>
              <a:t>user’s search bias towards topic 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Topic-word level feedback </a:t>
            </a:r>
            <a:r>
              <a:rPr lang="en-US" dirty="0" smtClean="0"/>
              <a:t>- </a:t>
            </a:r>
            <a:r>
              <a:rPr lang="en-US" dirty="0"/>
              <a:t>user’s preference for words in topic 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Query-topic feedback </a:t>
            </a:r>
            <a:r>
              <a:rPr lang="en-US" dirty="0" smtClean="0"/>
              <a:t>- </a:t>
            </a:r>
            <a:r>
              <a:rPr lang="en-US" dirty="0"/>
              <a:t>user’s preference for topic k when issuing query 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Ranking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search user model can now be integrated with IM and CM by a weighted sum as follows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full ranking function for collaborative personalized search is defined 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93" y="4817690"/>
            <a:ext cx="48291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93" y="2679902"/>
            <a:ext cx="48863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8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Datasets</a:t>
            </a:r>
          </a:p>
          <a:p>
            <a:r>
              <a:rPr lang="en-US" dirty="0"/>
              <a:t>Background Twitter </a:t>
            </a:r>
            <a:r>
              <a:rPr lang="en-US" dirty="0" smtClean="0"/>
              <a:t>Corpus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crawled a total of 44.5 million tweets over the course of 6 months in 2013. After filtering non-English language tweets and removing tweets of less than 20 characters in length, </a:t>
            </a:r>
            <a:r>
              <a:rPr lang="en-US" dirty="0" smtClean="0"/>
              <a:t>dataset </a:t>
            </a:r>
            <a:r>
              <a:rPr lang="en-US" dirty="0"/>
              <a:t>contained 11.7 million tweets</a:t>
            </a:r>
            <a:endParaRPr lang="en-US" dirty="0" smtClean="0"/>
          </a:p>
          <a:p>
            <a:r>
              <a:rPr lang="en-US" dirty="0"/>
              <a:t>Twitter Search Query </a:t>
            </a:r>
            <a:r>
              <a:rPr lang="en-US" dirty="0" smtClean="0"/>
              <a:t>Logs</a:t>
            </a:r>
          </a:p>
          <a:p>
            <a:r>
              <a:rPr lang="en-US" dirty="0"/>
              <a:t>Query Log 1: Controlled User Study (</a:t>
            </a:r>
            <a:r>
              <a:rPr lang="en-US" dirty="0" err="1" smtClean="0"/>
              <a:t>Log_CoS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11 active Twitter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- 2 Days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Day 1 </a:t>
            </a:r>
            <a:r>
              <a:rPr lang="en-US" dirty="0" smtClean="0"/>
              <a:t>- </a:t>
            </a:r>
            <a:r>
              <a:rPr lang="en-US" b="1" dirty="0" smtClean="0"/>
              <a:t>training </a:t>
            </a:r>
            <a:r>
              <a:rPr lang="en-US" b="1" dirty="0"/>
              <a:t>dataset</a:t>
            </a:r>
            <a:r>
              <a:rPr lang="en-US" dirty="0"/>
              <a:t> </a:t>
            </a:r>
            <a:r>
              <a:rPr lang="en-US" dirty="0" smtClean="0"/>
              <a:t>and Day 2 - </a:t>
            </a:r>
            <a:r>
              <a:rPr lang="en-US" b="1" dirty="0" smtClean="0"/>
              <a:t>testing </a:t>
            </a:r>
            <a:r>
              <a:rPr lang="en-US" b="1" dirty="0"/>
              <a:t>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four Query types</a:t>
            </a:r>
            <a:r>
              <a:rPr lang="en-US" dirty="0"/>
              <a:t>: </a:t>
            </a:r>
            <a:r>
              <a:rPr lang="en-US" b="1" dirty="0" err="1"/>
              <a:t>recency</a:t>
            </a:r>
            <a:r>
              <a:rPr lang="en-US" b="1" dirty="0"/>
              <a:t>, topical, entity-oriented and </a:t>
            </a:r>
            <a:r>
              <a:rPr lang="en-US" b="1" dirty="0" smtClean="0"/>
              <a:t>ambiguous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33" y="3575005"/>
            <a:ext cx="4119784" cy="1362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88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Query </a:t>
            </a:r>
            <a:r>
              <a:rPr lang="en-US" dirty="0"/>
              <a:t>Log 2: In-the-Wild User Study (</a:t>
            </a:r>
            <a:r>
              <a:rPr lang="en-US" dirty="0" err="1"/>
              <a:t>Log_IwS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 users </a:t>
            </a:r>
            <a:r>
              <a:rPr lang="en-US" dirty="0" smtClean="0"/>
              <a:t>invited</a:t>
            </a:r>
          </a:p>
          <a:p>
            <a:r>
              <a:rPr lang="en-US" dirty="0"/>
              <a:t>over a 3-month </a:t>
            </a:r>
            <a:r>
              <a:rPr lang="en-US" dirty="0" smtClean="0"/>
              <a:t>period</a:t>
            </a:r>
          </a:p>
          <a:p>
            <a:r>
              <a:rPr lang="en-US" dirty="0"/>
              <a:t>at least </a:t>
            </a:r>
            <a:r>
              <a:rPr lang="en-US" dirty="0" smtClean="0"/>
              <a:t>10 </a:t>
            </a:r>
            <a:r>
              <a:rPr lang="en-US" dirty="0"/>
              <a:t>queries </a:t>
            </a:r>
          </a:p>
        </p:txBody>
      </p:sp>
    </p:spTree>
    <p:extLst>
      <p:ext uri="{BB962C8B-B14F-4D97-AF65-F5344CB8AC3E}">
        <p14:creationId xmlns:p14="http://schemas.microsoft.com/office/powerpoint/2010/main" val="10490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</a:t>
            </a:r>
            <a:r>
              <a:rPr lang="en-US" dirty="0"/>
              <a:t>statistics of the obtained query </a:t>
            </a:r>
            <a:r>
              <a:rPr lang="en-US" dirty="0" smtClean="0"/>
              <a:t>log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50" y="2326751"/>
            <a:ext cx="44481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75" y="2415381"/>
            <a:ext cx="49815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70560" y="4180557"/>
            <a:ext cx="5053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addition to the query log data,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they also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crawl the users’ Twitter data. Specifically,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they obtain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latest 200 tweets of each user and crawl the tweets of the top-20 friends, ranked by friend weight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Statistics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of queries by category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9" y="2276061"/>
            <a:ext cx="4846320" cy="256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4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77" y="1900362"/>
            <a:ext cx="6610411" cy="3110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Models and Baselines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aseline models</a:t>
            </a:r>
          </a:p>
          <a:p>
            <a:pPr marL="514350" indent="-514350">
              <a:buAutoNum type="arabicPeriod"/>
            </a:pPr>
            <a:r>
              <a:rPr lang="en-US" dirty="0" smtClean="0"/>
              <a:t>Query </a:t>
            </a:r>
            <a:r>
              <a:rPr lang="en-US" dirty="0"/>
              <a:t>Likelihood (B-QL</a:t>
            </a:r>
            <a:r>
              <a:rPr lang="en-US" dirty="0" smtClean="0"/>
              <a:t>) - Standard </a:t>
            </a:r>
            <a:r>
              <a:rPr lang="en-US" dirty="0"/>
              <a:t>language modeling </a:t>
            </a:r>
            <a:r>
              <a:rPr lang="en-US" dirty="0" smtClean="0"/>
              <a:t>approach 				    - Used </a:t>
            </a:r>
            <a:r>
              <a:rPr lang="en-US" dirty="0"/>
              <a:t>for ranking </a:t>
            </a:r>
            <a:r>
              <a:rPr lang="en-US" dirty="0" smtClean="0"/>
              <a:t>tweets</a:t>
            </a:r>
          </a:p>
          <a:p>
            <a:pPr marL="514350" indent="-514350">
              <a:buAutoNum type="arabicPeriod"/>
            </a:pPr>
            <a:r>
              <a:rPr lang="en-US" dirty="0"/>
              <a:t>Topic Model-based IR (B-TM</a:t>
            </a:r>
            <a:r>
              <a:rPr lang="en-US" dirty="0" smtClean="0"/>
              <a:t>) - </a:t>
            </a:r>
            <a:r>
              <a:rPr lang="en-US" dirty="0"/>
              <a:t>Ranking based on the Topic Model and a background language </a:t>
            </a:r>
            <a:r>
              <a:rPr lang="en-US" dirty="0" smtClean="0"/>
              <a:t>model</a:t>
            </a:r>
          </a:p>
          <a:p>
            <a:pPr marL="514350" indent="-514350">
              <a:buAutoNum type="arabicPeriod"/>
            </a:pPr>
            <a:r>
              <a:rPr lang="en-US" dirty="0"/>
              <a:t>Personalized Search (B-PS</a:t>
            </a:r>
            <a:r>
              <a:rPr lang="en-US" dirty="0" smtClean="0"/>
              <a:t>) - </a:t>
            </a:r>
            <a:r>
              <a:rPr lang="en-US" dirty="0"/>
              <a:t>Personalized ranking based on a single-layer user language </a:t>
            </a:r>
            <a:r>
              <a:rPr lang="en-US" dirty="0" smtClean="0"/>
              <a:t>model - </a:t>
            </a:r>
            <a:r>
              <a:rPr lang="en-US" dirty="0"/>
              <a:t>used for personalizing Web search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Collaborative Search (B-CS</a:t>
            </a:r>
            <a:r>
              <a:rPr lang="en-US" dirty="0" smtClean="0"/>
              <a:t>) - </a:t>
            </a:r>
            <a:r>
              <a:rPr lang="en-US" dirty="0"/>
              <a:t>preferences of a group of </a:t>
            </a:r>
            <a:r>
              <a:rPr lang="en-US" dirty="0" smtClean="0"/>
              <a:t>users - </a:t>
            </a:r>
            <a:r>
              <a:rPr lang="en-US" dirty="0"/>
              <a:t>basis of collaborative Web </a:t>
            </a:r>
            <a:r>
              <a:rPr lang="en-US" dirty="0" smtClean="0"/>
              <a:t>search</a:t>
            </a:r>
          </a:p>
          <a:p>
            <a:pPr marL="514350" indent="-514350">
              <a:buAutoNum type="arabicPeriod"/>
            </a:pPr>
            <a:r>
              <a:rPr lang="en-US" dirty="0"/>
              <a:t>Collaborative Personalized Search (B-CPS</a:t>
            </a:r>
            <a:r>
              <a:rPr lang="en-US" dirty="0" smtClean="0"/>
              <a:t>) - </a:t>
            </a:r>
            <a:r>
              <a:rPr lang="en-US" dirty="0"/>
              <a:t>collaborative personalized Web </a:t>
            </a:r>
            <a:r>
              <a:rPr lang="en-US" dirty="0" smtClean="0"/>
              <a:t>search - </a:t>
            </a:r>
            <a:r>
              <a:rPr lang="en-US" dirty="0"/>
              <a:t>both the user’s LM and the collaborative LM are integrated. 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personalized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Topic </a:t>
            </a:r>
            <a:r>
              <a:rPr lang="en-US" dirty="0"/>
              <a:t>modeling</a:t>
            </a:r>
          </a:p>
          <a:p>
            <a:r>
              <a:rPr lang="en-US" dirty="0" smtClean="0"/>
              <a:t>Language </a:t>
            </a:r>
            <a:r>
              <a:rPr lang="en-US" dirty="0"/>
              <a:t>modeling</a:t>
            </a:r>
          </a:p>
          <a:p>
            <a:r>
              <a:rPr lang="en-US" dirty="0" smtClean="0"/>
              <a:t>Twitter -  Microblogging </a:t>
            </a:r>
            <a:r>
              <a:rPr lang="en-US" dirty="0"/>
              <a:t>social </a:t>
            </a:r>
            <a:r>
              <a:rPr lang="en-US" dirty="0" smtClean="0"/>
              <a:t>site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- “The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SMS</a:t>
            </a:r>
            <a:r>
              <a:rPr lang="en-US" dirty="0"/>
              <a:t> of the </a:t>
            </a:r>
            <a:r>
              <a:rPr lang="en-US" dirty="0" smtClean="0"/>
              <a:t>Internet”.</a:t>
            </a:r>
            <a:endParaRPr lang="en-US" dirty="0"/>
          </a:p>
          <a:p>
            <a:pPr marL="13716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CPTS-IM. Ranking using the Individual User </a:t>
            </a:r>
            <a:r>
              <a:rPr lang="en-US" dirty="0" smtClean="0"/>
              <a:t>Model</a:t>
            </a:r>
          </a:p>
          <a:p>
            <a:r>
              <a:rPr lang="en-US" dirty="0"/>
              <a:t>CPTS-CM. Ranking using the Collaborative User </a:t>
            </a:r>
            <a:r>
              <a:rPr lang="en-US" dirty="0" smtClean="0"/>
              <a:t>Model</a:t>
            </a:r>
          </a:p>
          <a:p>
            <a:r>
              <a:rPr lang="en-US" dirty="0"/>
              <a:t>CPTS-SM. Ranking using the Search </a:t>
            </a:r>
            <a:r>
              <a:rPr lang="en-US" dirty="0" smtClean="0"/>
              <a:t>Model</a:t>
            </a:r>
          </a:p>
          <a:p>
            <a:r>
              <a:rPr lang="en-US" dirty="0"/>
              <a:t>CPTS-All. Full Collaborative Personalized Search Model</a:t>
            </a:r>
          </a:p>
        </p:txBody>
      </p:sp>
    </p:spTree>
    <p:extLst>
      <p:ext uri="{BB962C8B-B14F-4D97-AF65-F5344CB8AC3E}">
        <p14:creationId xmlns:p14="http://schemas.microsoft.com/office/powerpoint/2010/main" val="21500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performance is evaluated using two standard </a:t>
            </a:r>
            <a:r>
              <a:rPr lang="en-US" dirty="0" smtClean="0"/>
              <a:t>metrics</a:t>
            </a:r>
          </a:p>
          <a:p>
            <a:pPr marL="0" indent="0">
              <a:buNone/>
            </a:pPr>
            <a:r>
              <a:rPr lang="en-US" dirty="0" smtClean="0"/>
              <a:t>	- Normalized </a:t>
            </a:r>
            <a:r>
              <a:rPr lang="en-US" dirty="0"/>
              <a:t>Discounted Cumulative Gain (NDCG)</a:t>
            </a:r>
          </a:p>
          <a:p>
            <a:pPr marL="0" indent="0">
              <a:buNone/>
            </a:pPr>
            <a:r>
              <a:rPr lang="en-US" dirty="0" smtClean="0"/>
              <a:t>	- Mean </a:t>
            </a:r>
            <a:r>
              <a:rPr lang="en-US" dirty="0"/>
              <a:t>Average Precision (MAP).</a:t>
            </a:r>
          </a:p>
        </p:txBody>
      </p:sp>
    </p:spTree>
    <p:extLst>
      <p:ext uri="{BB962C8B-B14F-4D97-AF65-F5344CB8AC3E}">
        <p14:creationId xmlns:p14="http://schemas.microsoft.com/office/powerpoint/2010/main" val="12517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</a:t>
            </a:r>
            <a:r>
              <a:rPr lang="en-US" dirty="0"/>
              <a:t>used in probabilistic frameworks </a:t>
            </a:r>
            <a:endParaRPr lang="en-US" dirty="0" smtClean="0"/>
          </a:p>
          <a:p>
            <a:r>
              <a:rPr lang="en-US" dirty="0" smtClean="0"/>
              <a:t>Optimize </a:t>
            </a:r>
            <a:r>
              <a:rPr lang="en-US" dirty="0"/>
              <a:t>the global parameters for </a:t>
            </a:r>
            <a:r>
              <a:rPr lang="en-US" dirty="0" smtClean="0"/>
              <a:t>CPTS</a:t>
            </a:r>
          </a:p>
          <a:p>
            <a:r>
              <a:rPr lang="en-US" dirty="0" smtClean="0"/>
              <a:t>Optimizing </a:t>
            </a:r>
            <a:r>
              <a:rPr lang="en-US" dirty="0"/>
              <a:t>one parameter at a time, while keeping all other parameters </a:t>
            </a:r>
            <a:r>
              <a:rPr lang="en-US" dirty="0" smtClean="0"/>
              <a:t>fixed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02" y="4001294"/>
            <a:ext cx="4916805" cy="1337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1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6" y="2111263"/>
            <a:ext cx="9625247" cy="3041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Among Proposed Models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30" y="1932238"/>
            <a:ext cx="5023392" cy="3919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8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Performance by Query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eﬀectiveness of </a:t>
            </a:r>
            <a:r>
              <a:rPr lang="en-US" dirty="0" smtClean="0"/>
              <a:t>the framework </a:t>
            </a:r>
            <a:r>
              <a:rPr lang="en-US" dirty="0"/>
              <a:t>when dealing with diﬀerent types of </a:t>
            </a:r>
            <a:r>
              <a:rPr lang="en-US" dirty="0" smtClean="0"/>
              <a:t>queries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83" y="2664376"/>
            <a:ext cx="6245169" cy="3116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5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novel probabilistic </a:t>
            </a:r>
            <a:r>
              <a:rPr lang="en-US" dirty="0" smtClean="0"/>
              <a:t>framework for </a:t>
            </a:r>
            <a:r>
              <a:rPr lang="en-US" dirty="0"/>
              <a:t>Collaborative Personalized Twitter Search. </a:t>
            </a:r>
            <a:endParaRPr lang="en-US" dirty="0" smtClean="0"/>
          </a:p>
          <a:p>
            <a:r>
              <a:rPr lang="en-US" dirty="0" smtClean="0"/>
              <a:t>The user’s posting </a:t>
            </a:r>
            <a:r>
              <a:rPr lang="en-US" dirty="0"/>
              <a:t>and searching preferences. </a:t>
            </a:r>
            <a:endParaRPr lang="en-US" dirty="0" smtClean="0"/>
          </a:p>
          <a:p>
            <a:r>
              <a:rPr lang="en-US" dirty="0" smtClean="0"/>
              <a:t>A topic-sensitive </a:t>
            </a:r>
            <a:r>
              <a:rPr lang="en-US" dirty="0"/>
              <a:t>collaborative user </a:t>
            </a:r>
            <a:r>
              <a:rPr lang="en-US" dirty="0" smtClean="0"/>
              <a:t>model to improve ranking performance. </a:t>
            </a:r>
          </a:p>
          <a:p>
            <a:r>
              <a:rPr lang="en-US" dirty="0" smtClean="0"/>
              <a:t>A new two-layer user model structure, which effectively handles the diversity of microblog users’ preferences. </a:t>
            </a:r>
          </a:p>
          <a:p>
            <a:r>
              <a:rPr lang="en-US" dirty="0" smtClean="0"/>
              <a:t>Experimental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9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document-specific </a:t>
            </a:r>
            <a:r>
              <a:rPr lang="en-US" dirty="0"/>
              <a:t>and author-specific features </a:t>
            </a:r>
            <a:r>
              <a:rPr lang="en-US" dirty="0" smtClean="0"/>
              <a:t>in the </a:t>
            </a:r>
            <a:r>
              <a:rPr lang="en-US" dirty="0"/>
              <a:t>ranking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To categorize the query types - query-dependent </a:t>
            </a:r>
            <a:r>
              <a:rPr lang="en-US" dirty="0"/>
              <a:t>personalization strategies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Incorporate </a:t>
            </a:r>
            <a:r>
              <a:rPr lang="en-US" dirty="0"/>
              <a:t>more features into our </a:t>
            </a:r>
            <a:r>
              <a:rPr lang="en-US" dirty="0" smtClean="0"/>
              <a:t>framework, such </a:t>
            </a:r>
            <a:r>
              <a:rPr lang="en-US" dirty="0"/>
              <a:t>as spatial and temporal dimensions of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211652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87624" cy="1930938"/>
          </a:xfrm>
        </p:spPr>
        <p:txBody>
          <a:bodyPr/>
          <a:lstStyle/>
          <a:p>
            <a:r>
              <a:rPr lang="en-US" b="1" dirty="0" smtClean="0">
                <a:effectLst>
                  <a:reflection stA="45000" endPos="0" dist="50800" dir="5400000" sy="-100000" algn="bl" rotWithShape="0"/>
                </a:effectLst>
              </a:rPr>
              <a:t>Thank you!</a:t>
            </a:r>
            <a:endParaRPr lang="en-US" b="1" dirty="0">
              <a:effectLst>
                <a:reflection stA="45000" endPos="0" dist="508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78" y="3132813"/>
            <a:ext cx="5165623" cy="29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Most </a:t>
            </a:r>
            <a:r>
              <a:rPr lang="en-US" b="1" dirty="0"/>
              <a:t>popular </a:t>
            </a:r>
            <a:r>
              <a:rPr lang="en-US" b="1" dirty="0" smtClean="0"/>
              <a:t>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of January 24, </a:t>
            </a:r>
            <a:r>
              <a:rPr lang="en-US" dirty="0" smtClean="0"/>
              <a:t>2015:</a:t>
            </a:r>
            <a:endParaRPr lang="en-US" dirty="0"/>
          </a:p>
          <a:p>
            <a:r>
              <a:rPr lang="en-US" dirty="0">
                <a:hlinkClick r:id="rId2" tooltip="Katy Perry"/>
              </a:rPr>
              <a:t>Katy Perry</a:t>
            </a:r>
            <a:r>
              <a:rPr lang="en-US" dirty="0"/>
              <a:t>- 63,810,164 followers</a:t>
            </a:r>
          </a:p>
          <a:p>
            <a:r>
              <a:rPr lang="en-US" dirty="0">
                <a:hlinkClick r:id="rId3" tooltip="Justin Bieber"/>
              </a:rPr>
              <a:t>Justin Bieber</a:t>
            </a:r>
            <a:r>
              <a:rPr lang="en-US" dirty="0"/>
              <a:t>- 59,563,491</a:t>
            </a:r>
          </a:p>
          <a:p>
            <a:r>
              <a:rPr lang="en-US" dirty="0">
                <a:hlinkClick r:id="rId4" tooltip="Barack Obama"/>
              </a:rPr>
              <a:t>Barack Obama</a:t>
            </a:r>
            <a:r>
              <a:rPr lang="en-US" dirty="0"/>
              <a:t>- 53,604,487</a:t>
            </a:r>
          </a:p>
          <a:p>
            <a:r>
              <a:rPr lang="en-US" dirty="0">
                <a:hlinkClick r:id="rId5" tooltip="Taylor Swift"/>
              </a:rPr>
              <a:t>Taylor Swift</a:t>
            </a:r>
            <a:r>
              <a:rPr lang="en-US" dirty="0"/>
              <a:t>- 51,132,675</a:t>
            </a:r>
          </a:p>
          <a:p>
            <a:r>
              <a:rPr lang="en-US" dirty="0">
                <a:hlinkClick r:id="rId6" tooltip="YouTube"/>
              </a:rPr>
              <a:t>YouTube</a:t>
            </a:r>
            <a:r>
              <a:rPr lang="en-US" dirty="0"/>
              <a:t>- 48,336,985</a:t>
            </a:r>
          </a:p>
          <a:p>
            <a:r>
              <a:rPr lang="en-US" dirty="0">
                <a:hlinkClick r:id="rId7" tooltip="Lady Gaga"/>
              </a:rPr>
              <a:t>Lady Gaga</a:t>
            </a:r>
            <a:r>
              <a:rPr lang="en-US" dirty="0"/>
              <a:t>- 43,767,701</a:t>
            </a:r>
          </a:p>
          <a:p>
            <a:r>
              <a:rPr lang="en-US" dirty="0">
                <a:hlinkClick r:id="rId8" tooltip="Justin Timberlake"/>
              </a:rPr>
              <a:t>Justin Timberlake</a:t>
            </a:r>
            <a:r>
              <a:rPr lang="en-US" dirty="0"/>
              <a:t>- 40,717,526</a:t>
            </a:r>
          </a:p>
          <a:p>
            <a:r>
              <a:rPr lang="en-US" dirty="0">
                <a:hlinkClick r:id="rId9" tooltip="Britney Spears"/>
              </a:rPr>
              <a:t>Britney Spears</a:t>
            </a:r>
            <a:r>
              <a:rPr lang="en-US" dirty="0"/>
              <a:t>- 40,492,723</a:t>
            </a:r>
          </a:p>
          <a:p>
            <a:r>
              <a:rPr lang="en-US" dirty="0">
                <a:hlinkClick r:id="rId10" tooltip="Rihanna"/>
              </a:rPr>
              <a:t>Rihanna</a:t>
            </a:r>
            <a:r>
              <a:rPr lang="en-US" dirty="0"/>
              <a:t>- 39,639,895</a:t>
            </a:r>
          </a:p>
          <a:p>
            <a:r>
              <a:rPr lang="en-US" dirty="0">
                <a:hlinkClick r:id="rId11" tooltip="Ellen DeGeneres"/>
              </a:rPr>
              <a:t>Ellen DeGeneres</a:t>
            </a:r>
            <a:r>
              <a:rPr lang="en-US" dirty="0"/>
              <a:t>- 38,153,326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r>
              <a:rPr lang="en-US" dirty="0" smtClean="0"/>
              <a:t>Highly social</a:t>
            </a:r>
          </a:p>
          <a:p>
            <a:r>
              <a:rPr lang="en-US" dirty="0"/>
              <a:t>Diversity of topics and </a:t>
            </a:r>
            <a:r>
              <a:rPr lang="en-US" dirty="0" smtClean="0"/>
              <a:t>purposes</a:t>
            </a:r>
          </a:p>
          <a:p>
            <a:r>
              <a:rPr lang="en-US" dirty="0"/>
              <a:t>Data </a:t>
            </a:r>
            <a:r>
              <a:rPr lang="en-US" dirty="0" smtClean="0"/>
              <a:t>sparseness</a:t>
            </a:r>
          </a:p>
          <a:p>
            <a:r>
              <a:rPr lang="en-US" dirty="0"/>
              <a:t>Dynamic and </a:t>
            </a:r>
            <a:r>
              <a:rPr lang="en-US" dirty="0" smtClean="0"/>
              <a:t>real-time</a:t>
            </a:r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Collaborative Personalized </a:t>
            </a:r>
            <a:r>
              <a:rPr lang="en-US" dirty="0"/>
              <a:t>Twitter Search (CPTS)</a:t>
            </a:r>
          </a:p>
        </p:txBody>
      </p:sp>
    </p:spTree>
    <p:extLst>
      <p:ext uri="{BB962C8B-B14F-4D97-AF65-F5344CB8AC3E}">
        <p14:creationId xmlns:p14="http://schemas.microsoft.com/office/powerpoint/2010/main" val="33854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/>
              <a:t>CPTS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Collaborative User </a:t>
            </a:r>
            <a:r>
              <a:rPr lang="en-US" dirty="0" smtClean="0"/>
              <a:t>Modeling</a:t>
            </a:r>
          </a:p>
          <a:p>
            <a:pPr marL="0" indent="0">
              <a:buNone/>
            </a:pPr>
            <a:r>
              <a:rPr lang="en-US" dirty="0" smtClean="0"/>
              <a:t>	- Sparseness </a:t>
            </a:r>
            <a:r>
              <a:rPr lang="en-US" dirty="0"/>
              <a:t>of individual user’s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/>
              <a:t>cold-start </a:t>
            </a:r>
            <a:r>
              <a:rPr lang="en-US" dirty="0"/>
              <a:t>problem</a:t>
            </a:r>
            <a:endParaRPr lang="en-US" dirty="0" smtClean="0"/>
          </a:p>
          <a:p>
            <a:r>
              <a:rPr lang="en-US" dirty="0"/>
              <a:t>Topic-Specific Language </a:t>
            </a:r>
            <a:r>
              <a:rPr lang="en-US" dirty="0" smtClean="0"/>
              <a:t>Modeling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i="1" dirty="0" smtClean="0"/>
              <a:t>Query disambiguation </a:t>
            </a:r>
            <a:r>
              <a:rPr lang="en-US" dirty="0" smtClean="0"/>
              <a:t>- the </a:t>
            </a:r>
            <a:r>
              <a:rPr lang="en-US" dirty="0"/>
              <a:t>latent </a:t>
            </a:r>
            <a:r>
              <a:rPr lang="en-US" dirty="0" smtClean="0"/>
              <a:t>meaning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Personalized re-ranking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- Input for CM – user’s preferences</a:t>
            </a:r>
          </a:p>
          <a:p>
            <a:r>
              <a:rPr lang="en-US" dirty="0"/>
              <a:t>Integrated Posting-Search </a:t>
            </a:r>
            <a:r>
              <a:rPr lang="en-US" dirty="0" smtClean="0"/>
              <a:t>Model</a:t>
            </a:r>
          </a:p>
          <a:p>
            <a:r>
              <a:rPr lang="en-US" dirty="0"/>
              <a:t>Responsive and Dynamic </a:t>
            </a:r>
            <a:r>
              <a:rPr lang="en-US" dirty="0" smtClean="0"/>
              <a:t>Profiles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Dynamically updatable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b="1" dirty="0" smtClean="0"/>
              <a:t>No</a:t>
            </a:r>
            <a:r>
              <a:rPr lang="en-US" dirty="0" smtClean="0"/>
              <a:t> explicit </a:t>
            </a:r>
            <a:r>
              <a:rPr lang="en-US" dirty="0"/>
              <a:t>input from the users</a:t>
            </a:r>
          </a:p>
        </p:txBody>
      </p:sp>
    </p:spTree>
    <p:extLst>
      <p:ext uri="{BB962C8B-B14F-4D97-AF65-F5344CB8AC3E}">
        <p14:creationId xmlns:p14="http://schemas.microsoft.com/office/powerpoint/2010/main" val="23239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Language Modeling </a:t>
            </a:r>
            <a:r>
              <a:rPr lang="en-US" dirty="0" smtClean="0"/>
              <a:t>IR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Query Likelihood model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Topic </a:t>
            </a:r>
            <a:r>
              <a:rPr lang="en-US" dirty="0"/>
              <a:t>Modeling and </a:t>
            </a:r>
            <a:r>
              <a:rPr lang="en-US" dirty="0" smtClean="0"/>
              <a:t>IR</a:t>
            </a:r>
          </a:p>
          <a:p>
            <a:pPr marL="0" indent="0">
              <a:buNone/>
            </a:pPr>
            <a:r>
              <a:rPr lang="en-US" dirty="0"/>
              <a:t>State-of-the-art topic </a:t>
            </a:r>
            <a:r>
              <a:rPr lang="en-US" dirty="0" smtClean="0"/>
              <a:t>models LDA:</a:t>
            </a:r>
          </a:p>
          <a:p>
            <a:pPr marL="0" indent="0">
              <a:buNone/>
            </a:pPr>
            <a:r>
              <a:rPr lang="en-US" dirty="0" smtClean="0"/>
              <a:t>linear </a:t>
            </a:r>
            <a:r>
              <a:rPr lang="en-US" dirty="0"/>
              <a:t>combination of TM and document LM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marL="0" indent="0">
              <a:buNone/>
            </a:pPr>
            <a:r>
              <a:rPr lang="en-US" dirty="0" smtClean="0"/>
              <a:t>	- Short </a:t>
            </a:r>
            <a:r>
              <a:rPr lang="en-US" dirty="0"/>
              <a:t>length and diverse </a:t>
            </a:r>
            <a:r>
              <a:rPr lang="en-US" dirty="0" smtClean="0"/>
              <a:t>and coarse topics </a:t>
            </a:r>
            <a:r>
              <a:rPr lang="en-US" dirty="0"/>
              <a:t>of tweets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60" y="2547486"/>
            <a:ext cx="3667125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22" y="2847263"/>
            <a:ext cx="3505200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361" y="3279157"/>
            <a:ext cx="3826358" cy="430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485" y="4001294"/>
            <a:ext cx="3722991" cy="508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360" y="4842632"/>
            <a:ext cx="43148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Scope:</a:t>
            </a:r>
          </a:p>
          <a:p>
            <a:pPr marL="0" indent="0">
              <a:buNone/>
            </a:pPr>
            <a:r>
              <a:rPr lang="en-US" dirty="0" smtClean="0"/>
              <a:t>Given a microblog user </a:t>
            </a:r>
            <a:r>
              <a:rPr lang="en-US" b="1" dirty="0" smtClean="0"/>
              <a:t>u</a:t>
            </a:r>
            <a:r>
              <a:rPr lang="en-US" dirty="0" smtClean="0"/>
              <a:t>, a search query </a:t>
            </a:r>
            <a:r>
              <a:rPr lang="en-US" b="1" dirty="0" smtClean="0"/>
              <a:t>Q</a:t>
            </a:r>
            <a:r>
              <a:rPr lang="en-US" dirty="0" smtClean="0"/>
              <a:t> and a set of </a:t>
            </a:r>
            <a:r>
              <a:rPr lang="en-US" b="1" dirty="0" smtClean="0"/>
              <a:t>N</a:t>
            </a:r>
            <a:r>
              <a:rPr lang="en-US" dirty="0" smtClean="0"/>
              <a:t> microblog documents returned by a base search engine, our goal is to re-rank the documents using query </a:t>
            </a:r>
            <a:r>
              <a:rPr lang="en-US" b="1" dirty="0" smtClean="0"/>
              <a:t>Q </a:t>
            </a:r>
            <a:r>
              <a:rPr lang="en-US" dirty="0" smtClean="0"/>
              <a:t>and a user model </a:t>
            </a:r>
            <a:r>
              <a:rPr lang="en-US" b="1" dirty="0" smtClean="0"/>
              <a:t>Mu</a:t>
            </a:r>
            <a:r>
              <a:rPr lang="en-US" dirty="0" smtClean="0"/>
              <a:t>, such that documents matching the user’s interests are ranked at top positions.</a:t>
            </a:r>
          </a:p>
          <a:p>
            <a:r>
              <a:rPr lang="en-US" dirty="0" smtClean="0"/>
              <a:t>Goal: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solve two basic problems:</a:t>
            </a:r>
          </a:p>
          <a:p>
            <a:pPr marL="0" indent="0">
              <a:buNone/>
            </a:pPr>
            <a:r>
              <a:rPr lang="en-US" dirty="0"/>
              <a:t>(1) how to construct the user model </a:t>
            </a:r>
            <a:r>
              <a:rPr lang="en-US" b="1" dirty="0" smtClean="0"/>
              <a:t>Mu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how </a:t>
            </a:r>
            <a:r>
              <a:rPr lang="en-US" dirty="0" smtClean="0"/>
              <a:t>to utilize </a:t>
            </a:r>
            <a:r>
              <a:rPr lang="en-US" dirty="0"/>
              <a:t>this model for document ranking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	- a </a:t>
            </a:r>
            <a:r>
              <a:rPr lang="en-US" b="1" dirty="0" smtClean="0"/>
              <a:t>document</a:t>
            </a:r>
            <a:r>
              <a:rPr lang="en-US" dirty="0" smtClean="0"/>
              <a:t> refers </a:t>
            </a:r>
            <a:r>
              <a:rPr lang="en-US" dirty="0"/>
              <a:t>to a single microblog message (i.e., </a:t>
            </a:r>
            <a:r>
              <a:rPr lang="en-US" dirty="0" smtClean="0"/>
              <a:t>a </a:t>
            </a:r>
            <a:r>
              <a:rPr lang="en-US" b="1" dirty="0" smtClean="0"/>
              <a:t>tweet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user preferences - </a:t>
            </a:r>
            <a:r>
              <a:rPr lang="en-US" i="1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Individual User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387" y="1690688"/>
            <a:ext cx="5880100" cy="3988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0664" y="1876710"/>
            <a:ext cx="23458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two-layer user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/>
              <a:t>topic layer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word layer</a:t>
            </a:r>
          </a:p>
        </p:txBody>
      </p:sp>
    </p:spTree>
    <p:extLst>
      <p:ext uri="{BB962C8B-B14F-4D97-AF65-F5344CB8AC3E}">
        <p14:creationId xmlns:p14="http://schemas.microsoft.com/office/powerpoint/2010/main" val="15993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Personalization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ecomposes the </a:t>
            </a:r>
            <a:r>
              <a:rPr lang="en-US" dirty="0"/>
              <a:t>ranking into two </a:t>
            </a:r>
            <a:r>
              <a:rPr lang="en-US" dirty="0" smtClean="0"/>
              <a:t>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Q</a:t>
            </a:r>
            <a:r>
              <a:rPr lang="en-US" dirty="0" smtClean="0"/>
              <a:t>uery disambiguation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we predict which underlying topic the user had in mind when formulating the query.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Probability </a:t>
            </a:r>
            <a:r>
              <a:rPr lang="en-US" dirty="0"/>
              <a:t>given topic k is multiplied with the probability that document D belongs to the respective topic in u’s IM. </a:t>
            </a:r>
          </a:p>
        </p:txBody>
      </p:sp>
    </p:spTree>
    <p:extLst>
      <p:ext uri="{BB962C8B-B14F-4D97-AF65-F5344CB8AC3E}">
        <p14:creationId xmlns:p14="http://schemas.microsoft.com/office/powerpoint/2010/main" val="37487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lson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7185</TotalTime>
  <Words>646</Words>
  <Application>Microsoft Office PowerPoint</Application>
  <PresentationFormat>Widescreen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Mangal</vt:lpstr>
      <vt:lpstr>Segoe UI Light</vt:lpstr>
      <vt:lpstr>Times New Roman</vt:lpstr>
      <vt:lpstr>Office Theme</vt:lpstr>
      <vt:lpstr>                Collaborative Personalized Twitter Search with Topic-Language Models</vt:lpstr>
      <vt:lpstr>Keywords</vt:lpstr>
      <vt:lpstr>Most popular accounts</vt:lpstr>
      <vt:lpstr>Introduction</vt:lpstr>
      <vt:lpstr>Features of CPTS </vt:lpstr>
      <vt:lpstr>Preliminaries</vt:lpstr>
      <vt:lpstr>Proposed framework</vt:lpstr>
      <vt:lpstr>Modeling an Individual User</vt:lpstr>
      <vt:lpstr>Basic Personalization Model</vt:lpstr>
      <vt:lpstr>Collaborative User Modeling</vt:lpstr>
      <vt:lpstr> Creating the CM </vt:lpstr>
      <vt:lpstr>Modeling Search Behavior</vt:lpstr>
      <vt:lpstr>Full Ranking Function</vt:lpstr>
      <vt:lpstr>Experimental evaluation</vt:lpstr>
      <vt:lpstr> Query Log 2: In-the-Wild User Study (Log_IwS) </vt:lpstr>
      <vt:lpstr> Statistics </vt:lpstr>
      <vt:lpstr>More Statistics …</vt:lpstr>
      <vt:lpstr>Evaluation Methodology</vt:lpstr>
      <vt:lpstr>Overview of Models and Baselines</vt:lpstr>
      <vt:lpstr>Proposed Models</vt:lpstr>
      <vt:lpstr>Metrics</vt:lpstr>
      <vt:lpstr>Parameter Setting</vt:lpstr>
      <vt:lpstr>Results and Discussion</vt:lpstr>
      <vt:lpstr>Comparison Among Proposed Models</vt:lpstr>
      <vt:lpstr>Ranking Performance by Query Types</vt:lpstr>
      <vt:lpstr>Conclusion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Shrestha</dc:creator>
  <cp:lastModifiedBy>Milson Munakami</cp:lastModifiedBy>
  <cp:revision>584</cp:revision>
  <cp:lastPrinted>2015-02-23T23:42:38Z</cp:lastPrinted>
  <dcterms:created xsi:type="dcterms:W3CDTF">2014-02-24T20:18:46Z</dcterms:created>
  <dcterms:modified xsi:type="dcterms:W3CDTF">2015-02-24T22:10:24Z</dcterms:modified>
</cp:coreProperties>
</file>