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1" r:id="rId2"/>
    <p:sldId id="285" r:id="rId3"/>
    <p:sldId id="287" r:id="rId4"/>
    <p:sldId id="288" r:id="rId5"/>
    <p:sldId id="289" r:id="rId6"/>
    <p:sldId id="290" r:id="rId7"/>
    <p:sldId id="291" r:id="rId8"/>
    <p:sldId id="292" r:id="rId9"/>
    <p:sldId id="29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88046-A9DE-5F41-822E-A49BFC25FE60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E781D-B434-F245-9AA1-E7DE0AA8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8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4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1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0B2C-168C-084B-8FC7-03A7895F5344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hyperlink" Target="mailto:vijaydialani@boisestate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3366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Cloud Computing: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Rest based Web Services - E</a:t>
            </a:r>
            <a:r>
              <a:rPr lang="en-US" sz="2800" dirty="0">
                <a:solidFill>
                  <a:schemeClr val="bg1"/>
                </a:solidFill>
              </a:rPr>
              <a:t>x</a:t>
            </a:r>
            <a:r>
              <a:rPr lang="en-US" sz="2800" dirty="0" smtClean="0">
                <a:solidFill>
                  <a:schemeClr val="bg1"/>
                </a:solidFill>
              </a:rPr>
              <a:t>amples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1242" y="3886200"/>
            <a:ext cx="4122821" cy="1366528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Vijay Dialani, PhD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Boise State </a:t>
            </a:r>
            <a:r>
              <a:rPr lang="en-US" sz="1800" dirty="0" smtClean="0">
                <a:solidFill>
                  <a:schemeClr val="tx1"/>
                </a:solidFill>
              </a:rPr>
              <a:t>University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hlinkClick r:id="rId3"/>
              </a:rPr>
              <a:t>vijaydialani@boisestate.edu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©All rights reserved by the author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6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Examples that we will discuss today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736" y="1109584"/>
            <a:ext cx="8676105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Image Service for uploading and retrieving images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Like button: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H</a:t>
            </a:r>
            <a:r>
              <a:rPr lang="en-US" sz="2000" dirty="0" smtClean="0"/>
              <a:t>ow we can get the clicks from users?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How can we store them in database?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Assignment No – 1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000" smtClean="0"/>
              <a:t>Q&amp;A</a:t>
            </a:r>
            <a:endParaRPr lang="en-US" sz="2000" dirty="0" smtClean="0"/>
          </a:p>
          <a:p>
            <a:pPr>
              <a:lnSpc>
                <a:spcPct val="12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7021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Image Service – Upload an Image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4971" y="1041928"/>
            <a:ext cx="7033533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@POST</a:t>
            </a:r>
          </a:p>
          <a:p>
            <a:r>
              <a:rPr lang="en-US" dirty="0" smtClean="0"/>
              <a:t>@</a:t>
            </a:r>
            <a:r>
              <a:rPr lang="en-US" dirty="0"/>
              <a:t>Consumes("image/jpeg, image/jpg")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Response upload(</a:t>
            </a:r>
            <a:r>
              <a:rPr lang="en-US" dirty="0" err="1"/>
              <a:t>InputStream</a:t>
            </a:r>
            <a:r>
              <a:rPr lang="en-US" dirty="0"/>
              <a:t> in</a:t>
            </a:r>
            <a:r>
              <a:rPr lang="en-US" b="1" dirty="0"/>
              <a:t>,</a:t>
            </a:r>
          </a:p>
          <a:p>
            <a:r>
              <a:rPr lang="en-US" dirty="0"/>
              <a:t>			@</a:t>
            </a:r>
            <a:r>
              <a:rPr lang="en-US" dirty="0" err="1"/>
              <a:t>HeaderParam</a:t>
            </a:r>
            <a:r>
              <a:rPr lang="en-US" dirty="0"/>
              <a:t>("Content-Type") String </a:t>
            </a:r>
            <a:r>
              <a:rPr lang="en-US" dirty="0" err="1"/>
              <a:t>fileType</a:t>
            </a:r>
            <a:r>
              <a:rPr lang="en-US" dirty="0"/>
              <a:t>,</a:t>
            </a:r>
          </a:p>
          <a:p>
            <a:r>
              <a:rPr lang="en-US" dirty="0"/>
              <a:t>			@</a:t>
            </a:r>
            <a:r>
              <a:rPr lang="en-US" dirty="0" err="1"/>
              <a:t>HeaderParam</a:t>
            </a:r>
            <a:r>
              <a:rPr lang="en-US" dirty="0"/>
              <a:t>("Content-Length") long </a:t>
            </a:r>
            <a:r>
              <a:rPr lang="en-US" dirty="0" err="1"/>
              <a:t>fileSize</a:t>
            </a:r>
            <a:r>
              <a:rPr lang="en-US" b="1" dirty="0"/>
              <a:t>) throws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		…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…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…</a:t>
            </a:r>
          </a:p>
          <a:p>
            <a:r>
              <a:rPr lang="en-US" b="1" dirty="0"/>
              <a:t>}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649621" y="1041927"/>
            <a:ext cx="3060889" cy="390723"/>
          </a:xfrm>
          <a:prstGeom prst="wedgeRectCallout">
            <a:avLst>
              <a:gd name="adj1" fmla="val -97593"/>
              <a:gd name="adj2" fmla="val 6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MIME types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773765" y="3904251"/>
            <a:ext cx="3060889" cy="1693132"/>
          </a:xfrm>
          <a:prstGeom prst="wedgeRectCallout">
            <a:avLst>
              <a:gd name="adj1" fmla="val -136955"/>
              <a:gd name="adj2" fmla="val -1347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parameters to determine length of the content and choose appropriate storage.</a:t>
            </a:r>
          </a:p>
          <a:p>
            <a:pPr algn="ctr"/>
            <a:r>
              <a:rPr lang="en-US" dirty="0" smtClean="0"/>
              <a:t>Also determine the handler of these data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XMLHttpRequest</a:t>
            </a:r>
            <a:r>
              <a:rPr lang="en-US" sz="2800" dirty="0" smtClean="0">
                <a:solidFill>
                  <a:schemeClr val="bg1"/>
                </a:solidFill>
              </a:rPr>
              <a:t> …. State Diagram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377" y="1056880"/>
            <a:ext cx="86779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XMLHttpRequest</a:t>
            </a:r>
            <a:r>
              <a:rPr lang="en-US" dirty="0"/>
              <a:t> : </a:t>
            </a:r>
            <a:r>
              <a:rPr lang="en-US" dirty="0" err="1"/>
              <a:t>XMLHttpRequestEventTarget</a:t>
            </a:r>
            <a:r>
              <a:rPr lang="en-US" dirty="0"/>
              <a:t> {</a:t>
            </a:r>
          </a:p>
          <a:p>
            <a:r>
              <a:rPr lang="en-US" dirty="0"/>
              <a:t>  // event handler attributes</a:t>
            </a:r>
          </a:p>
          <a:p>
            <a:r>
              <a:rPr lang="en-US" dirty="0"/>
              <a:t>           attribute </a:t>
            </a:r>
            <a:r>
              <a:rPr lang="en-US" dirty="0" err="1"/>
              <a:t>EventListener</a:t>
            </a:r>
            <a:r>
              <a:rPr lang="en-US" dirty="0"/>
              <a:t> </a:t>
            </a:r>
            <a:r>
              <a:rPr lang="en-US" dirty="0" err="1"/>
              <a:t>onreadystatechange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// ready states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unsigned short UNSENT = 0;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unsigned short OPENED = 1;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unsigned short HEADERS_RECEIVED = 2;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unsigned short LOADING = 3;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unsigned short DONE = 4;</a:t>
            </a:r>
          </a:p>
          <a:p>
            <a:r>
              <a:rPr lang="en-US" dirty="0"/>
              <a:t>  </a:t>
            </a:r>
            <a:r>
              <a:rPr lang="en-US" dirty="0" err="1"/>
              <a:t>readonly</a:t>
            </a:r>
            <a:r>
              <a:rPr lang="en-US" dirty="0"/>
              <a:t> attribute unsigned short </a:t>
            </a:r>
            <a:r>
              <a:rPr lang="en-US" dirty="0" err="1"/>
              <a:t>readyState</a:t>
            </a:r>
            <a:r>
              <a:rPr lang="en-US" dirty="0"/>
              <a:t>;</a:t>
            </a:r>
          </a:p>
          <a:p>
            <a:r>
              <a:rPr lang="en-US" dirty="0" smtClean="0"/>
              <a:t> …..</a:t>
            </a:r>
          </a:p>
          <a:p>
            <a:r>
              <a:rPr lang="en-US" dirty="0" smtClean="0"/>
              <a:t>…..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005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458785"/>
            <a:ext cx="7319983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request metadata</a:t>
            </a:r>
          </a:p>
          <a:p>
            <a:r>
              <a:rPr lang="en-US" dirty="0"/>
              <a:t>  void open(in </a:t>
            </a:r>
            <a:r>
              <a:rPr lang="en-US" dirty="0" err="1"/>
              <a:t>DOMString</a:t>
            </a:r>
            <a:r>
              <a:rPr lang="en-US" dirty="0"/>
              <a:t> method, in </a:t>
            </a:r>
            <a:r>
              <a:rPr lang="en-US" dirty="0" err="1"/>
              <a:t>DOMString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r>
              <a:rPr lang="en-US" dirty="0"/>
              <a:t>  void open(in </a:t>
            </a:r>
            <a:r>
              <a:rPr lang="en-US" dirty="0" err="1"/>
              <a:t>DOMString</a:t>
            </a:r>
            <a:r>
              <a:rPr lang="en-US" dirty="0"/>
              <a:t> method, in </a:t>
            </a:r>
            <a:r>
              <a:rPr lang="en-US" dirty="0" err="1"/>
              <a:t>DOMString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, in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async</a:t>
            </a:r>
            <a:r>
              <a:rPr lang="en-US" dirty="0"/>
              <a:t>);</a:t>
            </a:r>
          </a:p>
          <a:p>
            <a:r>
              <a:rPr lang="en-US" dirty="0"/>
              <a:t>  void open(in </a:t>
            </a:r>
            <a:r>
              <a:rPr lang="en-US" dirty="0" err="1"/>
              <a:t>DOMString</a:t>
            </a:r>
            <a:r>
              <a:rPr lang="en-US" dirty="0"/>
              <a:t> method, in </a:t>
            </a:r>
            <a:r>
              <a:rPr lang="en-US" dirty="0" err="1"/>
              <a:t>DOMString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, in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async</a:t>
            </a:r>
            <a:r>
              <a:rPr lang="en-US" dirty="0"/>
              <a:t>, in </a:t>
            </a:r>
            <a:r>
              <a:rPr lang="en-US" dirty="0" err="1"/>
              <a:t>DOMString</a:t>
            </a:r>
            <a:r>
              <a:rPr lang="en-US" dirty="0"/>
              <a:t> user);</a:t>
            </a:r>
          </a:p>
          <a:p>
            <a:r>
              <a:rPr lang="en-US" dirty="0"/>
              <a:t>  void open(in </a:t>
            </a:r>
            <a:r>
              <a:rPr lang="en-US" dirty="0" err="1"/>
              <a:t>DOMString</a:t>
            </a:r>
            <a:r>
              <a:rPr lang="en-US" dirty="0"/>
              <a:t> method, in </a:t>
            </a:r>
            <a:r>
              <a:rPr lang="en-US" dirty="0" err="1"/>
              <a:t>DOMString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, in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async</a:t>
            </a:r>
            <a:r>
              <a:rPr lang="en-US" dirty="0"/>
              <a:t>, in </a:t>
            </a:r>
            <a:r>
              <a:rPr lang="en-US" dirty="0" err="1"/>
              <a:t>DOMString</a:t>
            </a:r>
            <a:r>
              <a:rPr lang="en-US" dirty="0"/>
              <a:t> user, in </a:t>
            </a:r>
            <a:r>
              <a:rPr lang="en-US" dirty="0" err="1"/>
              <a:t>DOMString</a:t>
            </a:r>
            <a:r>
              <a:rPr lang="en-US" dirty="0"/>
              <a:t> password);</a:t>
            </a:r>
          </a:p>
          <a:p>
            <a:r>
              <a:rPr lang="en-US" dirty="0"/>
              <a:t>  void </a:t>
            </a:r>
            <a:r>
              <a:rPr lang="en-US" dirty="0" err="1"/>
              <a:t>setRequestHeader</a:t>
            </a:r>
            <a:r>
              <a:rPr lang="en-US" dirty="0"/>
              <a:t>(in </a:t>
            </a:r>
            <a:r>
              <a:rPr lang="en-US" dirty="0" err="1"/>
              <a:t>DOMString</a:t>
            </a:r>
            <a:r>
              <a:rPr lang="en-US" dirty="0"/>
              <a:t> header, in </a:t>
            </a:r>
            <a:r>
              <a:rPr lang="en-US" dirty="0" err="1"/>
              <a:t>DOMString</a:t>
            </a:r>
            <a:r>
              <a:rPr lang="en-US" dirty="0"/>
              <a:t> value)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/>
              <a:t>/ request</a:t>
            </a:r>
          </a:p>
          <a:p>
            <a:r>
              <a:rPr lang="en-US" dirty="0"/>
              <a:t>  </a:t>
            </a:r>
            <a:r>
              <a:rPr lang="en-US" dirty="0" err="1"/>
              <a:t>readonly</a:t>
            </a:r>
            <a:r>
              <a:rPr lang="en-US" dirty="0"/>
              <a:t> attribute </a:t>
            </a:r>
            <a:r>
              <a:rPr lang="en-US" dirty="0" err="1"/>
              <a:t>XMLHttpRequestUpload</a:t>
            </a:r>
            <a:r>
              <a:rPr lang="en-US" dirty="0"/>
              <a:t> upload;</a:t>
            </a:r>
          </a:p>
          <a:p>
            <a:r>
              <a:rPr lang="en-US" dirty="0"/>
              <a:t>  void send();</a:t>
            </a:r>
          </a:p>
          <a:p>
            <a:r>
              <a:rPr lang="en-US" dirty="0"/>
              <a:t>  void send(in </a:t>
            </a:r>
            <a:r>
              <a:rPr lang="en-US" dirty="0" err="1"/>
              <a:t>ByteArray</a:t>
            </a:r>
            <a:r>
              <a:rPr lang="en-US" dirty="0"/>
              <a:t> data);</a:t>
            </a:r>
          </a:p>
          <a:p>
            <a:r>
              <a:rPr lang="en-US" dirty="0"/>
              <a:t>  void send(in </a:t>
            </a:r>
            <a:r>
              <a:rPr lang="en-US" dirty="0" err="1"/>
              <a:t>DOMString</a:t>
            </a:r>
            <a:r>
              <a:rPr lang="en-US" dirty="0"/>
              <a:t> data);</a:t>
            </a:r>
          </a:p>
          <a:p>
            <a:r>
              <a:rPr lang="en-US" dirty="0"/>
              <a:t>  void send(in Document data);</a:t>
            </a:r>
          </a:p>
          <a:p>
            <a:r>
              <a:rPr lang="en-US" dirty="0"/>
              <a:t>  void abort();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XMLHttpRequest</a:t>
            </a:r>
            <a:r>
              <a:rPr lang="en-US" sz="2800" dirty="0" smtClean="0">
                <a:solidFill>
                  <a:schemeClr val="bg1"/>
                </a:solidFill>
              </a:rPr>
              <a:t> …. Request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2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9345" y="1019610"/>
            <a:ext cx="848257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 // response metadata</a:t>
            </a:r>
          </a:p>
          <a:p>
            <a:r>
              <a:rPr lang="en-US" dirty="0"/>
              <a:t>  </a:t>
            </a:r>
            <a:r>
              <a:rPr lang="en-US" dirty="0" err="1"/>
              <a:t>DOMString</a:t>
            </a:r>
            <a:r>
              <a:rPr lang="en-US" dirty="0"/>
              <a:t> </a:t>
            </a:r>
            <a:r>
              <a:rPr lang="en-US" dirty="0" err="1"/>
              <a:t>getAllResponseHeaders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DOMString</a:t>
            </a:r>
            <a:r>
              <a:rPr lang="en-US" dirty="0"/>
              <a:t> </a:t>
            </a:r>
            <a:r>
              <a:rPr lang="en-US" dirty="0" err="1"/>
              <a:t>getResponseHeader</a:t>
            </a:r>
            <a:r>
              <a:rPr lang="en-US" dirty="0"/>
              <a:t>(in </a:t>
            </a:r>
            <a:r>
              <a:rPr lang="en-US" dirty="0" err="1"/>
              <a:t>DOMString</a:t>
            </a:r>
            <a:r>
              <a:rPr lang="en-US" dirty="0"/>
              <a:t> header);</a:t>
            </a:r>
          </a:p>
          <a:p>
            <a:r>
              <a:rPr lang="en-US" dirty="0"/>
              <a:t>  </a:t>
            </a:r>
            <a:r>
              <a:rPr lang="en-US" dirty="0" err="1"/>
              <a:t>readonly</a:t>
            </a:r>
            <a:r>
              <a:rPr lang="en-US" dirty="0"/>
              <a:t> attribute unsigned short status;</a:t>
            </a:r>
          </a:p>
          <a:p>
            <a:r>
              <a:rPr lang="en-US" dirty="0"/>
              <a:t>  </a:t>
            </a:r>
            <a:r>
              <a:rPr lang="en-US" dirty="0" err="1"/>
              <a:t>readonly</a:t>
            </a:r>
            <a:r>
              <a:rPr lang="en-US" dirty="0"/>
              <a:t> attribute </a:t>
            </a:r>
            <a:r>
              <a:rPr lang="en-US" dirty="0" err="1"/>
              <a:t>DOMString</a:t>
            </a:r>
            <a:r>
              <a:rPr lang="en-US" dirty="0"/>
              <a:t> </a:t>
            </a:r>
            <a:r>
              <a:rPr lang="en-US" dirty="0" err="1"/>
              <a:t>statusText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response body</a:t>
            </a:r>
          </a:p>
          <a:p>
            <a:r>
              <a:rPr lang="en-US" dirty="0"/>
              <a:t>  void </a:t>
            </a:r>
            <a:r>
              <a:rPr lang="en-US" dirty="0" err="1"/>
              <a:t>overrideMimeType</a:t>
            </a:r>
            <a:r>
              <a:rPr lang="en-US" dirty="0"/>
              <a:t>(mime);</a:t>
            </a:r>
          </a:p>
          <a:p>
            <a:r>
              <a:rPr lang="en-US" dirty="0"/>
              <a:t>  </a:t>
            </a:r>
            <a:r>
              <a:rPr lang="en-US" dirty="0" err="1"/>
              <a:t>readonly</a:t>
            </a:r>
            <a:r>
              <a:rPr lang="en-US" dirty="0"/>
              <a:t> attribute </a:t>
            </a:r>
            <a:r>
              <a:rPr lang="en-US" dirty="0" err="1"/>
              <a:t>ByteArray</a:t>
            </a:r>
            <a:r>
              <a:rPr lang="en-US" dirty="0"/>
              <a:t> </a:t>
            </a:r>
            <a:r>
              <a:rPr lang="en-US" dirty="0" err="1"/>
              <a:t>responseBody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readonly</a:t>
            </a:r>
            <a:r>
              <a:rPr lang="en-US" dirty="0"/>
              <a:t> attribute </a:t>
            </a:r>
            <a:r>
              <a:rPr lang="en-US" dirty="0" err="1"/>
              <a:t>DOMString</a:t>
            </a:r>
            <a:r>
              <a:rPr lang="en-US" dirty="0"/>
              <a:t> </a:t>
            </a:r>
            <a:r>
              <a:rPr lang="en-US" dirty="0" err="1"/>
              <a:t>responseText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readonly</a:t>
            </a:r>
            <a:r>
              <a:rPr lang="en-US" dirty="0"/>
              <a:t> attribute Document </a:t>
            </a:r>
            <a:r>
              <a:rPr lang="en-US" dirty="0" err="1"/>
              <a:t>responseXML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XMLHttpRequest</a:t>
            </a:r>
            <a:r>
              <a:rPr lang="en-US" sz="2800" dirty="0" smtClean="0">
                <a:solidFill>
                  <a:schemeClr val="bg1"/>
                </a:solidFill>
              </a:rPr>
              <a:t> …. Response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82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Lets look at the example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0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Implementing the Like Button similar to </a:t>
            </a:r>
            <a:r>
              <a:rPr lang="en-US" sz="2800" dirty="0" err="1" smtClean="0">
                <a:solidFill>
                  <a:schemeClr val="bg1"/>
                </a:solidFill>
              </a:rPr>
              <a:t>FaceBook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066" y="1062606"/>
            <a:ext cx="86725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Like Button</a:t>
            </a:r>
          </a:p>
          <a:p>
            <a:r>
              <a:rPr lang="en-US" sz="2000" dirty="0"/>
              <a:t>The Like button is the quickest way for people to share content with their friends.</a:t>
            </a:r>
          </a:p>
          <a:p>
            <a:r>
              <a:rPr lang="en-US" sz="2000" dirty="0"/>
              <a:t>A single click on the Like button will 'like' pieces of content on the web and share </a:t>
            </a:r>
            <a:endParaRPr lang="en-US" sz="2000" dirty="0" smtClean="0"/>
          </a:p>
          <a:p>
            <a:r>
              <a:rPr lang="en-US" sz="2000" dirty="0" smtClean="0"/>
              <a:t>them </a:t>
            </a:r>
            <a:r>
              <a:rPr lang="en-US" sz="2000" dirty="0"/>
              <a:t>on Facebook. You can also display a Share button next to the Like button </a:t>
            </a:r>
            <a:r>
              <a:rPr lang="en-US" sz="2000" dirty="0" smtClean="0"/>
              <a:t>to</a:t>
            </a:r>
          </a:p>
          <a:p>
            <a:r>
              <a:rPr lang="en-US" sz="2000" dirty="0" smtClean="0"/>
              <a:t>let </a:t>
            </a:r>
            <a:r>
              <a:rPr lang="en-US" sz="2000" dirty="0"/>
              <a:t>people add a personal message and customize who they share with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Exercise:</a:t>
            </a:r>
            <a:endParaRPr lang="en-US" sz="2000" b="1" dirty="0"/>
          </a:p>
          <a:p>
            <a:r>
              <a:rPr lang="en-US" sz="2000" dirty="0" smtClean="0"/>
              <a:t>Work with your team members to implement the Like Button.</a:t>
            </a:r>
          </a:p>
          <a:p>
            <a:r>
              <a:rPr lang="en-US" sz="2000" dirty="0" smtClean="0"/>
              <a:t>Discuss the design of your service with the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406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Assignment -1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5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</TotalTime>
  <Words>517</Words>
  <Application>Microsoft Macintosh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Cloud Computing: Rest based Web Services - Examples</vt:lpstr>
      <vt:lpstr>Examples that we will discuss today</vt:lpstr>
      <vt:lpstr>Image Service – Upload an Image</vt:lpstr>
      <vt:lpstr>XMLHttpRequest …. State Diagram</vt:lpstr>
      <vt:lpstr>XMLHttpRequest …. Request </vt:lpstr>
      <vt:lpstr>XMLHttpRequest …. Response</vt:lpstr>
      <vt:lpstr>Lets look at the example</vt:lpstr>
      <vt:lpstr>Implementing the Like Button similar to FaceBook</vt:lpstr>
      <vt:lpstr>Assignment -1</vt:lpstr>
    </vt:vector>
  </TitlesOfParts>
  <Company>Boise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Vijay Dialani</dc:creator>
  <cp:lastModifiedBy>Vijay Dialani</cp:lastModifiedBy>
  <cp:revision>95</cp:revision>
  <dcterms:created xsi:type="dcterms:W3CDTF">2014-08-22T23:05:29Z</dcterms:created>
  <dcterms:modified xsi:type="dcterms:W3CDTF">2014-09-11T15:40:42Z</dcterms:modified>
</cp:coreProperties>
</file>