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5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9" r:id="rId14"/>
    <p:sldId id="280" r:id="rId15"/>
    <p:sldId id="282" r:id="rId16"/>
    <p:sldId id="283" r:id="rId17"/>
    <p:sldId id="269" r:id="rId18"/>
    <p:sldId id="271" r:id="rId19"/>
    <p:sldId id="272" r:id="rId20"/>
    <p:sldId id="273" r:id="rId21"/>
    <p:sldId id="274" r:id="rId22"/>
    <p:sldId id="275" r:id="rId23"/>
    <p:sldId id="284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0B2C-168C-084B-8FC7-03A7895F5344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hyperlink" Target="mailto:vijaydialani@boisest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vdialani/CloudComputing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.org/TR/wsdl20/%23intro" TargetMode="External"/><Relationship Id="rId3" Type="http://schemas.openxmlformats.org/officeDocument/2006/relationships/hyperlink" Target="https://www.sdn.sap.com/irj/servlet/prt/portal/prtroot/docs/library/uuid/74bae690-0201-0010-71a5-9da49f4a53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3366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Cloud Computing: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Introduction to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242" y="3886200"/>
            <a:ext cx="4122821" cy="1366528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Vijay Dialani, PhD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Boise State </a:t>
            </a:r>
            <a:r>
              <a:rPr lang="en-US" sz="1800" dirty="0" smtClean="0">
                <a:solidFill>
                  <a:schemeClr val="tx1"/>
                </a:solidFill>
              </a:rPr>
              <a:t>University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hlinkClick r:id="rId3"/>
              </a:rPr>
              <a:t>vijaydialani@boisestate.edu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©All rights reserved by the author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6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Recap: Remote Procedure Call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105" y="1564105"/>
            <a:ext cx="2098842" cy="4438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56399" y="1569452"/>
            <a:ext cx="2093495" cy="4438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42737" y="2874210"/>
            <a:ext cx="1069474" cy="467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Data 5"/>
          <p:cNvSpPr/>
          <p:nvPr/>
        </p:nvSpPr>
        <p:spPr>
          <a:xfrm>
            <a:off x="681790" y="4211053"/>
            <a:ext cx="1791368" cy="574842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Serialized object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6" idx="1"/>
          </p:cNvCxnSpPr>
          <p:nvPr/>
        </p:nvCxnSpPr>
        <p:spPr>
          <a:xfrm>
            <a:off x="1577474" y="3342105"/>
            <a:ext cx="0" cy="868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46947" y="4090737"/>
            <a:ext cx="994611" cy="962526"/>
            <a:chOff x="2646947" y="4090737"/>
            <a:chExt cx="994611" cy="962526"/>
          </a:xfrm>
        </p:grpSpPr>
        <p:sp>
          <p:nvSpPr>
            <p:cNvPr id="14" name="Rectangle 13"/>
            <p:cNvSpPr/>
            <p:nvPr/>
          </p:nvSpPr>
          <p:spPr>
            <a:xfrm>
              <a:off x="2646947" y="4090737"/>
              <a:ext cx="574842" cy="962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Stub</a:t>
              </a:r>
              <a:endParaRPr lang="en-US" sz="16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21789" y="4224424"/>
              <a:ext cx="414422" cy="173789"/>
              <a:chOff x="3221789" y="4224424"/>
              <a:chExt cx="414422" cy="173789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221789" y="4304632"/>
                <a:ext cx="26736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3475790" y="4224424"/>
                <a:ext cx="160421" cy="17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27136" y="4451685"/>
              <a:ext cx="414422" cy="173789"/>
              <a:chOff x="3221789" y="4224424"/>
              <a:chExt cx="414422" cy="173789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3221789" y="4304632"/>
                <a:ext cx="26736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3475790" y="4224424"/>
                <a:ext cx="160421" cy="17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27136" y="4699000"/>
              <a:ext cx="414422" cy="173789"/>
              <a:chOff x="3221789" y="4224424"/>
              <a:chExt cx="414422" cy="173789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221789" y="4304632"/>
                <a:ext cx="26736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3475790" y="4224424"/>
                <a:ext cx="160421" cy="17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 rot="10800000">
            <a:off x="5761789" y="4090737"/>
            <a:ext cx="994611" cy="962526"/>
            <a:chOff x="2646947" y="4090737"/>
            <a:chExt cx="994611" cy="962526"/>
          </a:xfrm>
        </p:grpSpPr>
        <p:sp>
          <p:nvSpPr>
            <p:cNvPr id="27" name="Rectangle 26"/>
            <p:cNvSpPr/>
            <p:nvPr/>
          </p:nvSpPr>
          <p:spPr>
            <a:xfrm rot="10800000">
              <a:off x="2646947" y="4090737"/>
              <a:ext cx="574842" cy="962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/>
                <a:t>proxy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221789" y="4224424"/>
              <a:ext cx="414422" cy="173789"/>
              <a:chOff x="3221789" y="4224424"/>
              <a:chExt cx="414422" cy="17378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221789" y="4304632"/>
                <a:ext cx="26736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3475790" y="4224424"/>
                <a:ext cx="160421" cy="17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227136" y="4451685"/>
              <a:ext cx="414422" cy="173789"/>
              <a:chOff x="3221789" y="4224424"/>
              <a:chExt cx="414422" cy="17378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3221789" y="4304632"/>
                <a:ext cx="26736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475790" y="4224424"/>
                <a:ext cx="160421" cy="17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227136" y="4699000"/>
              <a:ext cx="414422" cy="173789"/>
              <a:chOff x="3221789" y="4224424"/>
              <a:chExt cx="414422" cy="17378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221789" y="4304632"/>
                <a:ext cx="26736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475790" y="4224424"/>
                <a:ext cx="160421" cy="17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Can 36"/>
          <p:cNvSpPr/>
          <p:nvPr/>
        </p:nvSpPr>
        <p:spPr>
          <a:xfrm rot="16200000">
            <a:off x="4424953" y="3703050"/>
            <a:ext cx="614944" cy="1791369"/>
          </a:xfrm>
          <a:prstGeom prst="can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Network Pipe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264400" y="2919662"/>
            <a:ext cx="1069474" cy="467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9" name="Data 38"/>
          <p:cNvSpPr/>
          <p:nvPr/>
        </p:nvSpPr>
        <p:spPr>
          <a:xfrm>
            <a:off x="6903453" y="4256505"/>
            <a:ext cx="1791368" cy="574842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Serialized object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1"/>
            <a:endCxn id="38" idx="2"/>
          </p:cNvCxnSpPr>
          <p:nvPr/>
        </p:nvCxnSpPr>
        <p:spPr>
          <a:xfrm flipV="1">
            <a:off x="7799137" y="3387557"/>
            <a:ext cx="0" cy="868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5894" y="1149688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48984" y="114130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83361" y="18047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27267" y="1810085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 Description Language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684" y="1243263"/>
            <a:ext cx="83279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web service description contains </a:t>
            </a:r>
            <a:r>
              <a:rPr lang="en-US" b="1" dirty="0" smtClean="0"/>
              <a:t>definitions</a:t>
            </a:r>
            <a:r>
              <a:rPr lang="en-US" dirty="0" smtClean="0"/>
              <a:t> about: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imple and </a:t>
            </a:r>
            <a:r>
              <a:rPr lang="en-US" dirty="0"/>
              <a:t>c</a:t>
            </a:r>
            <a:r>
              <a:rPr lang="en-US" dirty="0" smtClean="0"/>
              <a:t>omplex </a:t>
            </a:r>
            <a:r>
              <a:rPr lang="en-US" b="1" dirty="0" smtClean="0"/>
              <a:t>data types </a:t>
            </a:r>
            <a:r>
              <a:rPr lang="en-US" dirty="0" smtClean="0"/>
              <a:t>supported by the service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m</a:t>
            </a:r>
            <a:r>
              <a:rPr lang="en-US" b="1" dirty="0" smtClean="0"/>
              <a:t>essages</a:t>
            </a:r>
            <a:r>
              <a:rPr lang="en-US" dirty="0" smtClean="0"/>
              <a:t> that will be exchanged between the server and the client and will be </a:t>
            </a:r>
            <a:br>
              <a:rPr lang="en-US" dirty="0" smtClean="0"/>
            </a:br>
            <a:r>
              <a:rPr lang="en-US" dirty="0" smtClean="0"/>
              <a:t>expressed in terms of data types defined and imported by the service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nterfaces i.e. </a:t>
            </a:r>
            <a:r>
              <a:rPr lang="en-US" b="1" dirty="0" smtClean="0"/>
              <a:t>port types</a:t>
            </a:r>
            <a:r>
              <a:rPr lang="en-US" dirty="0" smtClean="0"/>
              <a:t> that will be used to exchange these messages between the</a:t>
            </a:r>
            <a:br>
              <a:rPr lang="en-US" dirty="0" smtClean="0"/>
            </a:br>
            <a:r>
              <a:rPr lang="en-US" dirty="0" smtClean="0"/>
              <a:t>client and the server program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indings</a:t>
            </a:r>
            <a:r>
              <a:rPr lang="en-US" dirty="0" smtClean="0"/>
              <a:t> that specify the data format and protocol for each of the port types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r>
              <a:rPr lang="en-US" dirty="0" smtClean="0"/>
              <a:t>A WSDL specification is an XML document </a:t>
            </a:r>
          </a:p>
        </p:txBody>
      </p:sp>
    </p:spTree>
    <p:extLst>
      <p:ext uri="{BB962C8B-B14F-4D97-AF65-F5344CB8AC3E}">
        <p14:creationId xmlns:p14="http://schemas.microsoft.com/office/powerpoint/2010/main" val="362958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 Definition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4105" y="1069474"/>
            <a:ext cx="3689684" cy="56281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Web service definition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8000" y="1844841"/>
            <a:ext cx="3208421" cy="2646939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Abstract Interface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8000" y="4612093"/>
            <a:ext cx="3208421" cy="1764632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2211" y="2392947"/>
            <a:ext cx="2646947" cy="3876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47563" y="2852811"/>
            <a:ext cx="2646947" cy="3876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7563" y="3334084"/>
            <a:ext cx="2646947" cy="3876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47563" y="3807329"/>
            <a:ext cx="2646947" cy="3876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Type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42211" y="5165557"/>
            <a:ext cx="2646947" cy="3876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 and ports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42211" y="5700294"/>
            <a:ext cx="2646947" cy="3876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30848" y="1096211"/>
            <a:ext cx="49842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Abstract Interface</a:t>
            </a:r>
            <a:r>
              <a:rPr lang="en-US" dirty="0" smtClean="0"/>
              <a:t> describes the type system,</a:t>
            </a:r>
            <a:br>
              <a:rPr lang="en-US" dirty="0" smtClean="0"/>
            </a:br>
            <a:r>
              <a:rPr lang="en-US" dirty="0" smtClean="0"/>
              <a:t>the messages, the composition of these messages</a:t>
            </a:r>
            <a:br>
              <a:rPr lang="en-US" dirty="0" smtClean="0"/>
            </a:br>
            <a:r>
              <a:rPr lang="en-US" dirty="0" smtClean="0"/>
              <a:t>into operations and ports.</a:t>
            </a:r>
          </a:p>
          <a:p>
            <a:endParaRPr lang="en-US" dirty="0" smtClean="0"/>
          </a:p>
          <a:p>
            <a:r>
              <a:rPr lang="en-US" dirty="0" smtClean="0"/>
              <a:t>It imposes no requirement of how these messages</a:t>
            </a:r>
            <a:br>
              <a:rPr lang="en-US" dirty="0" smtClean="0"/>
            </a:br>
            <a:r>
              <a:rPr lang="en-US" dirty="0" smtClean="0"/>
              <a:t>are exchanged.</a:t>
            </a:r>
          </a:p>
          <a:p>
            <a:endParaRPr lang="en-US" dirty="0" smtClean="0"/>
          </a:p>
          <a:p>
            <a:r>
              <a:rPr lang="en-US" dirty="0" smtClean="0"/>
              <a:t>Different  service implementations may support </a:t>
            </a:r>
            <a:br>
              <a:rPr lang="en-US" dirty="0" smtClean="0"/>
            </a:br>
            <a:r>
              <a:rPr lang="en-US" dirty="0" smtClean="0"/>
              <a:t>the same interface</a:t>
            </a:r>
          </a:p>
          <a:p>
            <a:endParaRPr lang="en-US" dirty="0"/>
          </a:p>
          <a:p>
            <a:r>
              <a:rPr lang="en-US" b="1" dirty="0" smtClean="0"/>
              <a:t>Implementation Details</a:t>
            </a:r>
            <a:r>
              <a:rPr lang="en-US" dirty="0" smtClean="0"/>
              <a:t> specify the wire format</a:t>
            </a:r>
            <a:br>
              <a:rPr lang="en-US" dirty="0" smtClean="0"/>
            </a:br>
            <a:r>
              <a:rPr lang="en-US" dirty="0" smtClean="0"/>
              <a:t>that will be used by the web service instance. The</a:t>
            </a:r>
            <a:br>
              <a:rPr lang="en-US" dirty="0" smtClean="0"/>
            </a:br>
            <a:r>
              <a:rPr lang="en-US" dirty="0" smtClean="0"/>
              <a:t>location or endpoint details of the service instance.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purely service instance specific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8199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 : Simple Thesaurus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796"/>
            <a:ext cx="9144000" cy="58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9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Services: Type System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9144000" cy="51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6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Services: Type System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716"/>
            <a:ext cx="9144000" cy="53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Services: Type System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892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 Definition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0893"/>
              </p:ext>
            </p:extLst>
          </p:nvPr>
        </p:nvGraphicFramePr>
        <p:xfrm>
          <a:off x="347578" y="2225816"/>
          <a:ext cx="8542422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790"/>
                <a:gridCol w="58286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One Way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operation can receive a message but will not return a response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Request</a:t>
                      </a:r>
                      <a:r>
                        <a:rPr lang="en-US" b="1" baseline="0" dirty="0" smtClean="0"/>
                        <a:t> Response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operation can receive a request and will return a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Solicit Response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operation can send a request and will wait for a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Notification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operation can send a message but will not wait for a response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4424" y="1577468"/>
            <a:ext cx="3431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mbria"/>
                <a:cs typeface="Cambria"/>
              </a:rPr>
              <a:t>Operation Types</a:t>
            </a:r>
            <a:r>
              <a:rPr lang="en-US" sz="3200" dirty="0" smtClean="0">
                <a:latin typeface="Cambria"/>
                <a:cs typeface="Cambria"/>
              </a:rPr>
              <a:t>:</a:t>
            </a:r>
            <a:endParaRPr lang="en-US" sz="3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199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 Operation Types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" y="684475"/>
            <a:ext cx="9144000" cy="2890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" y="3378812"/>
            <a:ext cx="9144000" cy="36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 Operation Types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324"/>
            <a:ext cx="9144000" cy="44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Cloud Computing – </a:t>
            </a:r>
            <a:r>
              <a:rPr lang="en-US" sz="2800" dirty="0" err="1">
                <a:solidFill>
                  <a:schemeClr val="bg1"/>
                </a:solidFill>
              </a:rPr>
              <a:t>g</a:t>
            </a:r>
            <a:r>
              <a:rPr lang="en-US" sz="2800" dirty="0" err="1" smtClean="0">
                <a:solidFill>
                  <a:schemeClr val="bg1"/>
                </a:solidFill>
              </a:rPr>
              <a:t>it</a:t>
            </a:r>
            <a:r>
              <a:rPr lang="en-US" sz="2800" dirty="0" smtClean="0">
                <a:solidFill>
                  <a:schemeClr val="bg1"/>
                </a:solidFill>
              </a:rPr>
              <a:t> repository location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736" y="1109584"/>
            <a:ext cx="867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https://github.com/vdialani/</a:t>
            </a:r>
            <a:r>
              <a:rPr lang="en-US" dirty="0" smtClean="0">
                <a:hlinkClick r:id="rId2"/>
              </a:rPr>
              <a:t>CloudComputing.git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Look for examples in “chapter1” folder of this repository.</a:t>
            </a:r>
          </a:p>
          <a:p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21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 Ports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00"/>
            <a:ext cx="9144000" cy="47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" y="1332832"/>
            <a:ext cx="9144000" cy="41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 Binding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49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 -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867"/>
            <a:ext cx="9144000" cy="21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3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 – XML Namespace Representation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6" y="855577"/>
            <a:ext cx="8863264" cy="58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Web 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1789" y="2307181"/>
            <a:ext cx="748631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WebServices</a:t>
            </a:r>
            <a:r>
              <a:rPr lang="en-US" dirty="0" smtClean="0"/>
              <a:t> Description Language (</a:t>
            </a:r>
            <a:r>
              <a:rPr lang="en-US" dirty="0"/>
              <a:t>WSDL</a:t>
            </a:r>
            <a:r>
              <a:rPr lang="en-US" dirty="0" smtClean="0"/>
              <a:t>) Version 2.0 Part1</a:t>
            </a:r>
            <a:r>
              <a:rPr lang="en-US" dirty="0"/>
              <a:t>:</a:t>
            </a:r>
            <a:r>
              <a:rPr lang="en-US" dirty="0" smtClean="0"/>
              <a:t>CoreLanguage</a:t>
            </a:r>
            <a:r>
              <a:rPr lang="en-US" dirty="0" smtClean="0">
                <a:sym typeface="Symbol"/>
              </a:rPr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://www.w3.org/TR/wsdl20/#</a:t>
            </a:r>
            <a:r>
              <a:rPr lang="en-US" dirty="0" smtClean="0">
                <a:hlinkClick r:id="rId2"/>
              </a:rPr>
              <a:t>intro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First Look at WSDL2.0</a:t>
            </a:r>
            <a:r>
              <a:rPr lang="en-US" dirty="0" smtClean="0">
                <a:sym typeface="Symbol"/>
              </a:rPr>
              <a:t>: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://www.sdn.sap.com/irj/servlet/prt/portal/prtroot/docs/library/uuid/74bae690-0201-0010-71a5-</a:t>
            </a:r>
            <a:r>
              <a:rPr lang="en-US" dirty="0" smtClean="0">
                <a:hlinkClick r:id="rId3"/>
              </a:rPr>
              <a:t>9da49f4a53e2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Cloud Computing – Introduction to Web 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736" y="1109584"/>
            <a:ext cx="867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Web Services is a communication protocol that allows components in distributed systems to exchange messages in accordance to its published interface (specifically WSDL).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21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Cloud Computing – Introduction to Web 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736" y="1109584"/>
            <a:ext cx="867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Web Services is a communication protocol that allows components in distributed systems to exchange messages in accordance to its published interface (specifically WSDL). </a:t>
            </a:r>
          </a:p>
        </p:txBody>
      </p:sp>
    </p:spTree>
    <p:extLst>
      <p:ext uri="{BB962C8B-B14F-4D97-AF65-F5344CB8AC3E}">
        <p14:creationId xmlns:p14="http://schemas.microsoft.com/office/powerpoint/2010/main" val="181107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Recap: Distributed Systems 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36" y="1109584"/>
            <a:ext cx="8676105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 Distributed System consists of multiple computational components that communicate over a network in order to achieve a common objective.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Communication between the computers is accomplished by exchange of messages. The semantics and syntax of these messages is specified using a common interface description language.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Components in a distributed system operate concurrently, do not have to be collocated or in same time zone (clocks need not be synchronized) and nodes may fail and recover independently of each other.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may be no node in the system with complete knowledge of all the computational tasks or the data being handled by the system.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distributed system may suffer network partitioning and needs to degrade its performance gracefully in face of such failures.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107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Recap: Distributed Systems II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36" y="5309340"/>
            <a:ext cx="867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Distributed System rely on middleware to provide a coherent framework of services to the applications.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749"/>
            <a:ext cx="9144000" cy="3772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0736" y="6518507"/>
            <a:ext cx="867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Tanenbaum</a:t>
            </a:r>
            <a:r>
              <a:rPr lang="en-US" sz="1100" dirty="0" smtClean="0"/>
              <a:t> &amp; Van Steen, Distributed Systems: Principles and Paradigms, 2e, (c) 2007 Prentice-Hall, Inc. All rights reserved. 0-13-239227-5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107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Recap: Distributed Systems III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36" y="1109584"/>
            <a:ext cx="8676105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Distributed System Middleware:</a:t>
            </a:r>
          </a:p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Provides a Resource Discovery Service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Allows transparent resource migration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Provides the secure context for execution by identifying and authenticating the users and systems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Provides redundancy and replication to hide movement of resources while the system is in use.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Implementations of distributed middleware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CORBA (Common Object Resource Broker Architecture)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DCOM (Distributed Common Object Model)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JAVA-RMI (Java Remote Method Invocation)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Message Queuing Systems ( Rabbit MQ, MSMQ, IBM MQ Series)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107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Recap: Distributed System IV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36" y="1109584"/>
            <a:ext cx="8676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Drawbacks of previous approaches</a:t>
            </a:r>
          </a:p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Vendor specific solutions lack of interoperability.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Different binary formats meant many adapter needed to be implemented.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Hard to debug, efficiency requirements dominated and all the data was exchanged in binary format</a:t>
            </a:r>
          </a:p>
        </p:txBody>
      </p:sp>
    </p:spTree>
    <p:extLst>
      <p:ext uri="{BB962C8B-B14F-4D97-AF65-F5344CB8AC3E}">
        <p14:creationId xmlns:p14="http://schemas.microsoft.com/office/powerpoint/2010/main" val="302696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Recap: Distributed Systems V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736" y="1109584"/>
            <a:ext cx="86761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Serialization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 way to automatically save and recreate the state of the object.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Serialization converts an object into a byte buffer that could be sent to other systems or could be saved to disc for recreation of the object.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De-serialization converts the byte buffer to an object instance.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Serialization can maintain either a shallow copy or a deep copy of the object.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 a deep copy the nested objects are also serialized and de-serialized to save or recreate an object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Each class used for serialization has an associated serialization ID to verify that the serialized and deserialization process are loading the same version of the class</a:t>
            </a:r>
          </a:p>
        </p:txBody>
      </p:sp>
    </p:spTree>
    <p:extLst>
      <p:ext uri="{BB962C8B-B14F-4D97-AF65-F5344CB8AC3E}">
        <p14:creationId xmlns:p14="http://schemas.microsoft.com/office/powerpoint/2010/main" val="112182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816</Words>
  <Application>Microsoft Macintosh PowerPoint</Application>
  <PresentationFormat>On-screen Show (4:3)</PresentationFormat>
  <Paragraphs>135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Cloud Computing: Introduction to Web Services</vt:lpstr>
      <vt:lpstr>Cloud Computing – git repository location</vt:lpstr>
      <vt:lpstr>Cloud Computing – Introduction to Web Services</vt:lpstr>
      <vt:lpstr>Cloud Computing – Introduction to Web Services</vt:lpstr>
      <vt:lpstr>Recap: Distributed Systems I</vt:lpstr>
      <vt:lpstr>Recap: Distributed Systems II</vt:lpstr>
      <vt:lpstr>Recap: Distributed Systems III</vt:lpstr>
      <vt:lpstr>Recap: Distributed System IV</vt:lpstr>
      <vt:lpstr>Recap: Distributed Systems V</vt:lpstr>
      <vt:lpstr>Recap: Remote Procedure Call</vt:lpstr>
      <vt:lpstr>Web Services Description Language</vt:lpstr>
      <vt:lpstr>Web Service Definition</vt:lpstr>
      <vt:lpstr>Web Services : Simple Thesaurus Service</vt:lpstr>
      <vt:lpstr>Web Services: Type System</vt:lpstr>
      <vt:lpstr>Web Services: Type System</vt:lpstr>
      <vt:lpstr>Web Services: Type System</vt:lpstr>
      <vt:lpstr>Web Services Definition</vt:lpstr>
      <vt:lpstr>Web Services Operation Types</vt:lpstr>
      <vt:lpstr>Web Services Operation Types</vt:lpstr>
      <vt:lpstr>Web Services Ports</vt:lpstr>
      <vt:lpstr>Web Services</vt:lpstr>
      <vt:lpstr>Web Service Binding</vt:lpstr>
      <vt:lpstr>Web Services - Service</vt:lpstr>
      <vt:lpstr>Web Services – XML Namespace Representation</vt:lpstr>
      <vt:lpstr>Web Services</vt:lpstr>
    </vt:vector>
  </TitlesOfParts>
  <Company> Boise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Vijay Dialani</dc:creator>
  <cp:lastModifiedBy>Vijay Dialani</cp:lastModifiedBy>
  <cp:revision>45</cp:revision>
  <dcterms:created xsi:type="dcterms:W3CDTF">2014-08-22T23:05:29Z</dcterms:created>
  <dcterms:modified xsi:type="dcterms:W3CDTF">2014-08-27T22:17:19Z</dcterms:modified>
</cp:coreProperties>
</file>