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81" r:id="rId2"/>
    <p:sldId id="294" r:id="rId3"/>
    <p:sldId id="295" r:id="rId4"/>
    <p:sldId id="307" r:id="rId5"/>
    <p:sldId id="282" r:id="rId6"/>
    <p:sldId id="296" r:id="rId7"/>
    <p:sldId id="297" r:id="rId8"/>
    <p:sldId id="298" r:id="rId9"/>
    <p:sldId id="299" r:id="rId10"/>
    <p:sldId id="300" r:id="rId11"/>
    <p:sldId id="301" r:id="rId12"/>
    <p:sldId id="302" r:id="rId13"/>
    <p:sldId id="293" r:id="rId14"/>
    <p:sldId id="303" r:id="rId15"/>
    <p:sldId id="308" r:id="rId16"/>
    <p:sldId id="304" r:id="rId17"/>
    <p:sldId id="305" r:id="rId18"/>
    <p:sldId id="309" r:id="rId19"/>
    <p:sldId id="310" r:id="rId20"/>
    <p:sldId id="311" r:id="rId21"/>
    <p:sldId id="312" r:id="rId22"/>
    <p:sldId id="313" r:id="rId23"/>
    <p:sldId id="314" r:id="rId24"/>
    <p:sldId id="315" r:id="rId25"/>
    <p:sldId id="30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5" d="100"/>
          <a:sy n="115" d="100"/>
        </p:scale>
        <p:origin x="149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FA82BF-6264-6F4D-9253-5D1EA4083677}" type="datetimeFigureOut">
              <a:rPr lang="en-US" smtClean="0"/>
              <a:t>10/2/2014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6B370D-9FC9-4441-978E-EA791BDFE959}" type="slidenum">
              <a:rPr lang="en-US" smtClean="0"/>
              <a:t>‹#›</a:t>
            </a:fld>
            <a:endParaRPr lang="en-US"/>
          </a:p>
        </p:txBody>
      </p:sp>
    </p:spTree>
    <p:extLst>
      <p:ext uri="{BB962C8B-B14F-4D97-AF65-F5344CB8AC3E}">
        <p14:creationId xmlns:p14="http://schemas.microsoft.com/office/powerpoint/2010/main" val="10361983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en.wikiversity.org</a:t>
            </a:r>
            <a:r>
              <a:rPr lang="en-US" dirty="0" smtClean="0"/>
              <a:t>/wiki/Reed%E2%80%93Solomon_codes_for_coders</a:t>
            </a:r>
            <a:endParaRPr lang="en-US" dirty="0"/>
          </a:p>
        </p:txBody>
      </p:sp>
      <p:sp>
        <p:nvSpPr>
          <p:cNvPr id="4" name="Slide Number Placeholder 3"/>
          <p:cNvSpPr>
            <a:spLocks noGrp="1"/>
          </p:cNvSpPr>
          <p:nvPr>
            <p:ph type="sldNum" sz="quarter" idx="10"/>
          </p:nvPr>
        </p:nvSpPr>
        <p:spPr/>
        <p:txBody>
          <a:bodyPr/>
          <a:lstStyle/>
          <a:p>
            <a:fld id="{406B370D-9FC9-4441-978E-EA791BDFE959}" type="slidenum">
              <a:rPr lang="en-US" smtClean="0"/>
              <a:t>7</a:t>
            </a:fld>
            <a:endParaRPr lang="en-US"/>
          </a:p>
        </p:txBody>
      </p:sp>
    </p:spTree>
    <p:extLst>
      <p:ext uri="{BB962C8B-B14F-4D97-AF65-F5344CB8AC3E}">
        <p14:creationId xmlns:p14="http://schemas.microsoft.com/office/powerpoint/2010/main" val="551655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F80B2C-168C-084B-8FC7-03A7895F5344}" type="datetimeFigureOut">
              <a:rPr lang="en-US" smtClean="0"/>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7785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F80B2C-168C-084B-8FC7-03A7895F5344}" type="datetimeFigureOut">
              <a:rPr lang="en-US" smtClean="0"/>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146905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F80B2C-168C-084B-8FC7-03A7895F5344}" type="datetimeFigureOut">
              <a:rPr lang="en-US" smtClean="0"/>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5119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F80B2C-168C-084B-8FC7-03A7895F5344}" type="datetimeFigureOut">
              <a:rPr lang="en-US" smtClean="0"/>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124804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F80B2C-168C-084B-8FC7-03A7895F5344}" type="datetimeFigureOut">
              <a:rPr lang="en-US" smtClean="0"/>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70538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F80B2C-168C-084B-8FC7-03A7895F5344}" type="datetimeFigureOut">
              <a:rPr lang="en-US" smtClean="0"/>
              <a:t>10/2/2014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27365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F80B2C-168C-084B-8FC7-03A7895F5344}" type="datetimeFigureOut">
              <a:rPr lang="en-US" smtClean="0"/>
              <a:t>10/2/2014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407532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F80B2C-168C-084B-8FC7-03A7895F5344}" type="datetimeFigureOut">
              <a:rPr lang="en-US" smtClean="0"/>
              <a:t>10/2/2014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58596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80B2C-168C-084B-8FC7-03A7895F5344}" type="datetimeFigureOut">
              <a:rPr lang="en-US" smtClean="0"/>
              <a:t>10/2/2014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2380248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80B2C-168C-084B-8FC7-03A7895F5344}" type="datetimeFigureOut">
              <a:rPr lang="en-US" smtClean="0"/>
              <a:t>10/2/2014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52550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80B2C-168C-084B-8FC7-03A7895F5344}" type="datetimeFigureOut">
              <a:rPr lang="en-US" smtClean="0"/>
              <a:t>10/2/2014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9360D5-331B-3243-BBC5-A5589EB44830}" type="slidenum">
              <a:rPr lang="en-US" smtClean="0"/>
              <a:t>‹#›</a:t>
            </a:fld>
            <a:endParaRPr lang="en-US"/>
          </a:p>
        </p:txBody>
      </p:sp>
    </p:spTree>
    <p:extLst>
      <p:ext uri="{BB962C8B-B14F-4D97-AF65-F5344CB8AC3E}">
        <p14:creationId xmlns:p14="http://schemas.microsoft.com/office/powerpoint/2010/main" val="353691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80B2C-168C-084B-8FC7-03A7895F5344}" type="datetimeFigureOut">
              <a:rPr lang="en-US" smtClean="0"/>
              <a:t>10/2/2014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360D5-331B-3243-BBC5-A5589EB44830}" type="slidenum">
              <a:rPr lang="en-US" smtClean="0"/>
              <a:t>‹#›</a:t>
            </a:fld>
            <a:endParaRPr lang="en-US"/>
          </a:p>
        </p:txBody>
      </p:sp>
    </p:spTree>
    <p:extLst>
      <p:ext uri="{BB962C8B-B14F-4D97-AF65-F5344CB8AC3E}">
        <p14:creationId xmlns:p14="http://schemas.microsoft.com/office/powerpoint/2010/main" val="227591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ijaydialani@boisestate.edu"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mth.msu.edu/~jhall/classes/codenotes/grs.pdf" TargetMode="External"/><Relationship Id="rId2" Type="http://schemas.openxmlformats.org/officeDocument/2006/relationships/hyperlink" Target="http://tools.ietf.org/html/rfc5510#page-17"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3366FF"/>
          </a:solidFill>
        </p:spPr>
        <p:txBody>
          <a:bodyPr vert="horz" lIns="91440" tIns="45720" rIns="91440" bIns="45720" rtlCol="0" anchor="ctr">
            <a:normAutofit/>
          </a:bodyPr>
          <a:lstStyle/>
          <a:p>
            <a:pPr algn="r"/>
            <a:r>
              <a:rPr lang="en-US" sz="2800" dirty="0">
                <a:solidFill>
                  <a:schemeClr val="bg1"/>
                </a:solidFill>
              </a:rPr>
              <a:t>Cloud Computing:</a:t>
            </a:r>
            <a:br>
              <a:rPr lang="en-US" sz="2800" dirty="0">
                <a:solidFill>
                  <a:schemeClr val="bg1"/>
                </a:solidFill>
              </a:rPr>
            </a:br>
            <a:r>
              <a:rPr lang="en-US" sz="2800" dirty="0" smtClean="0">
                <a:solidFill>
                  <a:schemeClr val="bg1"/>
                </a:solidFill>
              </a:rPr>
              <a:t>Storage as a Service</a:t>
            </a:r>
            <a:endParaRPr lang="en-US" sz="2800" dirty="0">
              <a:solidFill>
                <a:schemeClr val="bg1"/>
              </a:solidFill>
            </a:endParaRPr>
          </a:p>
        </p:txBody>
      </p:sp>
      <p:sp>
        <p:nvSpPr>
          <p:cNvPr id="3" name="Subtitle 2"/>
          <p:cNvSpPr>
            <a:spLocks noGrp="1"/>
          </p:cNvSpPr>
          <p:nvPr>
            <p:ph type="subTitle" idx="1"/>
          </p:nvPr>
        </p:nvSpPr>
        <p:spPr>
          <a:xfrm>
            <a:off x="4291242" y="3886200"/>
            <a:ext cx="4122821" cy="1366528"/>
          </a:xfrm>
          <a:noFill/>
        </p:spPr>
        <p:txBody>
          <a:bodyPr wrap="square" rtlCol="0">
            <a:spAutoFit/>
          </a:bodyPr>
          <a:lstStyle/>
          <a:p>
            <a:pPr algn="l"/>
            <a:r>
              <a:rPr lang="en-US" sz="1800" dirty="0">
                <a:solidFill>
                  <a:schemeClr val="tx1"/>
                </a:solidFill>
              </a:rPr>
              <a:t>Vijay Dialani, PhD</a:t>
            </a:r>
          </a:p>
          <a:p>
            <a:pPr algn="l"/>
            <a:r>
              <a:rPr lang="en-US" sz="1800" dirty="0">
                <a:solidFill>
                  <a:schemeClr val="tx1"/>
                </a:solidFill>
              </a:rPr>
              <a:t>Boise State </a:t>
            </a:r>
            <a:r>
              <a:rPr lang="en-US" sz="1800" dirty="0" smtClean="0">
                <a:solidFill>
                  <a:schemeClr val="tx1"/>
                </a:solidFill>
              </a:rPr>
              <a:t>University</a:t>
            </a:r>
          </a:p>
          <a:p>
            <a:pPr algn="l"/>
            <a:r>
              <a:rPr lang="en-US" sz="1800" dirty="0" smtClean="0">
                <a:solidFill>
                  <a:schemeClr val="tx1"/>
                </a:solidFill>
                <a:hlinkClick r:id="rId3"/>
              </a:rPr>
              <a:t>vijaydialani@boisestate.edu</a:t>
            </a:r>
            <a:endParaRPr lang="en-US" sz="1800" dirty="0" smtClean="0">
              <a:solidFill>
                <a:schemeClr val="tx1"/>
              </a:solidFill>
            </a:endParaRPr>
          </a:p>
          <a:p>
            <a:pPr algn="l"/>
            <a:r>
              <a:rPr lang="en-US" sz="1800" dirty="0" smtClean="0">
                <a:solidFill>
                  <a:schemeClr val="tx1"/>
                </a:solidFill>
              </a:rPr>
              <a:t>©All rights reserved by the author</a:t>
            </a:r>
            <a:endParaRPr lang="en-US" sz="1800" dirty="0">
              <a:solidFill>
                <a:schemeClr val="tx1"/>
              </a:solidFill>
            </a:endParaRPr>
          </a:p>
        </p:txBody>
      </p:sp>
    </p:spTree>
    <p:extLst>
      <p:ext uri="{BB962C8B-B14F-4D97-AF65-F5344CB8AC3E}">
        <p14:creationId xmlns:p14="http://schemas.microsoft.com/office/powerpoint/2010/main" val="13983641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QR Codes</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969878" y="989263"/>
            <a:ext cx="7489227" cy="4131511"/>
          </a:xfrm>
          <a:prstGeom prst="rect">
            <a:avLst/>
          </a:prstGeom>
        </p:spPr>
      </p:pic>
      <p:sp>
        <p:nvSpPr>
          <p:cNvPr id="3" name="TextBox 2"/>
          <p:cNvSpPr txBox="1"/>
          <p:nvPr/>
        </p:nvSpPr>
        <p:spPr>
          <a:xfrm>
            <a:off x="681789" y="5414211"/>
            <a:ext cx="8225592" cy="369332"/>
          </a:xfrm>
          <a:prstGeom prst="rect">
            <a:avLst/>
          </a:prstGeom>
          <a:noFill/>
        </p:spPr>
        <p:txBody>
          <a:bodyPr wrap="none" rtlCol="0">
            <a:spAutoFit/>
          </a:bodyPr>
          <a:lstStyle/>
          <a:p>
            <a:r>
              <a:rPr lang="en-US" b="1" dirty="0" smtClean="0"/>
              <a:t>Each mask is well suited for detection of multiple errors for a range of encoded data</a:t>
            </a:r>
            <a:endParaRPr lang="en-US" b="1" dirty="0"/>
          </a:p>
        </p:txBody>
      </p:sp>
    </p:spTree>
    <p:extLst>
      <p:ext uri="{BB962C8B-B14F-4D97-AF65-F5344CB8AC3E}">
        <p14:creationId xmlns:p14="http://schemas.microsoft.com/office/powerpoint/2010/main" val="2647478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Regions in a QR code</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16058" y="884989"/>
            <a:ext cx="5598696" cy="5598696"/>
          </a:xfrm>
          <a:prstGeom prst="rect">
            <a:avLst/>
          </a:prstGeom>
        </p:spPr>
      </p:pic>
      <p:sp>
        <p:nvSpPr>
          <p:cNvPr id="3" name="Rectangle 2"/>
          <p:cNvSpPr/>
          <p:nvPr/>
        </p:nvSpPr>
        <p:spPr>
          <a:xfrm>
            <a:off x="5855368" y="720879"/>
            <a:ext cx="3288632" cy="6186310"/>
          </a:xfrm>
          <a:prstGeom prst="rect">
            <a:avLst/>
          </a:prstGeom>
        </p:spPr>
        <p:txBody>
          <a:bodyPr wrap="square">
            <a:spAutoFit/>
          </a:bodyPr>
          <a:lstStyle/>
          <a:p>
            <a:r>
              <a:rPr lang="en-US" dirty="0"/>
              <a:t>Data bits are read starting from the lower-right corner and moving up the two right-hand columns in a </a:t>
            </a:r>
            <a:r>
              <a:rPr lang="en-US" dirty="0" err="1"/>
              <a:t>zig-zag</a:t>
            </a:r>
            <a:r>
              <a:rPr lang="en-US" dirty="0"/>
              <a:t> pattern. </a:t>
            </a:r>
            <a:endParaRPr lang="en-US" dirty="0" smtClean="0"/>
          </a:p>
          <a:p>
            <a:endParaRPr lang="en-US" dirty="0"/>
          </a:p>
          <a:p>
            <a:r>
              <a:rPr lang="en-US" dirty="0" smtClean="0"/>
              <a:t>The </a:t>
            </a:r>
            <a:r>
              <a:rPr lang="en-US" dirty="0"/>
              <a:t>first three bytes are 01000000 11010010 01110101. The next two columns are read in a downward direction, so the next byte is 01000111. </a:t>
            </a:r>
            <a:endParaRPr lang="en-US" dirty="0" smtClean="0"/>
          </a:p>
          <a:p>
            <a:endParaRPr lang="en-US" dirty="0"/>
          </a:p>
          <a:p>
            <a:r>
              <a:rPr lang="en-US" dirty="0" smtClean="0"/>
              <a:t>Upon </a:t>
            </a:r>
            <a:r>
              <a:rPr lang="en-US" dirty="0"/>
              <a:t>reaching the bottom, the two columns after that are read upward. Proceed in this up-and-down fashion all the way to the left side of the symbol </a:t>
            </a:r>
            <a:endParaRPr lang="en-US" dirty="0" smtClean="0"/>
          </a:p>
          <a:p>
            <a:endParaRPr lang="en-US" dirty="0"/>
          </a:p>
          <a:p>
            <a:r>
              <a:rPr lang="en-US" dirty="0" smtClean="0"/>
              <a:t>Message </a:t>
            </a:r>
            <a:r>
              <a:rPr lang="en-US" dirty="0"/>
              <a:t>data bytes: 40 d2 75 47 76 17 32 06 27 26 96 c6 c6 96 70 </a:t>
            </a:r>
            <a:r>
              <a:rPr lang="en-US" dirty="0" err="1"/>
              <a:t>ec</a:t>
            </a:r>
            <a:endParaRPr lang="en-US" dirty="0"/>
          </a:p>
          <a:p>
            <a:r>
              <a:rPr lang="en-US" dirty="0" smtClean="0"/>
              <a:t>Error </a:t>
            </a:r>
            <a:r>
              <a:rPr lang="en-US" dirty="0"/>
              <a:t>correction bytes: </a:t>
            </a:r>
            <a:r>
              <a:rPr lang="en-US" dirty="0" err="1"/>
              <a:t>bc</a:t>
            </a:r>
            <a:r>
              <a:rPr lang="en-US" dirty="0"/>
              <a:t> 2a 90 13 6b </a:t>
            </a:r>
            <a:r>
              <a:rPr lang="en-US" dirty="0" err="1"/>
              <a:t>af</a:t>
            </a:r>
            <a:r>
              <a:rPr lang="en-US" dirty="0"/>
              <a:t> </a:t>
            </a:r>
            <a:r>
              <a:rPr lang="en-US" dirty="0" err="1"/>
              <a:t>ef</a:t>
            </a:r>
            <a:r>
              <a:rPr lang="en-US" dirty="0"/>
              <a:t> </a:t>
            </a:r>
            <a:r>
              <a:rPr lang="en-US" dirty="0" err="1"/>
              <a:t>fd</a:t>
            </a:r>
            <a:r>
              <a:rPr lang="en-US" dirty="0"/>
              <a:t> 4b e0 </a:t>
            </a:r>
          </a:p>
        </p:txBody>
      </p:sp>
    </p:spTree>
    <p:extLst>
      <p:ext uri="{BB962C8B-B14F-4D97-AF65-F5344CB8AC3E}">
        <p14:creationId xmlns:p14="http://schemas.microsoft.com/office/powerpoint/2010/main" val="2647478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Reed Solomon Codes</a:t>
            </a:r>
            <a:endParaRPr lang="en-US" sz="2800" dirty="0">
              <a:solidFill>
                <a:schemeClr val="bg1"/>
              </a:solidFill>
            </a:endParaRPr>
          </a:p>
        </p:txBody>
      </p:sp>
      <p:sp>
        <p:nvSpPr>
          <p:cNvPr id="36" name="Can 35"/>
          <p:cNvSpPr/>
          <p:nvPr/>
        </p:nvSpPr>
        <p:spPr>
          <a:xfrm>
            <a:off x="3948175"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d6</a:t>
            </a:r>
            <a:endParaRPr lang="en-US" dirty="0">
              <a:solidFill>
                <a:schemeClr val="tx1"/>
              </a:solidFill>
            </a:endParaRPr>
          </a:p>
        </p:txBody>
      </p:sp>
      <p:sp>
        <p:nvSpPr>
          <p:cNvPr id="37" name="Can 36"/>
          <p:cNvSpPr/>
          <p:nvPr/>
        </p:nvSpPr>
        <p:spPr>
          <a:xfrm>
            <a:off x="7662247"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d11</a:t>
            </a:r>
          </a:p>
        </p:txBody>
      </p:sp>
      <p:sp>
        <p:nvSpPr>
          <p:cNvPr id="40" name="Can 39"/>
          <p:cNvSpPr/>
          <p:nvPr/>
        </p:nvSpPr>
        <p:spPr>
          <a:xfrm>
            <a:off x="208893"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d1</a:t>
            </a:r>
            <a:endParaRPr lang="en-US" dirty="0">
              <a:solidFill>
                <a:schemeClr val="tx1"/>
              </a:solidFill>
            </a:endParaRPr>
          </a:p>
        </p:txBody>
      </p:sp>
      <p:sp>
        <p:nvSpPr>
          <p:cNvPr id="31" name="Can 30"/>
          <p:cNvSpPr/>
          <p:nvPr/>
        </p:nvSpPr>
        <p:spPr>
          <a:xfrm>
            <a:off x="4731570"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d7</a:t>
            </a:r>
            <a:endParaRPr lang="en-US" dirty="0">
              <a:solidFill>
                <a:schemeClr val="tx1"/>
              </a:solidFill>
            </a:endParaRPr>
          </a:p>
        </p:txBody>
      </p:sp>
      <p:sp>
        <p:nvSpPr>
          <p:cNvPr id="32" name="Can 31"/>
          <p:cNvSpPr/>
          <p:nvPr/>
        </p:nvSpPr>
        <p:spPr>
          <a:xfrm>
            <a:off x="8445642"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d12</a:t>
            </a:r>
          </a:p>
        </p:txBody>
      </p:sp>
      <p:sp>
        <p:nvSpPr>
          <p:cNvPr id="35" name="Can 34"/>
          <p:cNvSpPr/>
          <p:nvPr/>
        </p:nvSpPr>
        <p:spPr>
          <a:xfrm>
            <a:off x="992288"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d2</a:t>
            </a:r>
          </a:p>
        </p:txBody>
      </p:sp>
      <p:sp>
        <p:nvSpPr>
          <p:cNvPr id="26" name="Can 25"/>
          <p:cNvSpPr/>
          <p:nvPr/>
        </p:nvSpPr>
        <p:spPr>
          <a:xfrm>
            <a:off x="5534709"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d8</a:t>
            </a:r>
            <a:endParaRPr lang="en-US" dirty="0">
              <a:solidFill>
                <a:schemeClr val="tx1"/>
              </a:solidFill>
            </a:endParaRPr>
          </a:p>
        </p:txBody>
      </p:sp>
      <p:sp>
        <p:nvSpPr>
          <p:cNvPr id="30" name="Can 29"/>
          <p:cNvSpPr/>
          <p:nvPr/>
        </p:nvSpPr>
        <p:spPr>
          <a:xfrm>
            <a:off x="1795427"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d3</a:t>
            </a:r>
          </a:p>
        </p:txBody>
      </p:sp>
      <p:sp>
        <p:nvSpPr>
          <p:cNvPr id="21" name="Can 20"/>
          <p:cNvSpPr/>
          <p:nvPr/>
        </p:nvSpPr>
        <p:spPr>
          <a:xfrm>
            <a:off x="6246060"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d9</a:t>
            </a:r>
            <a:endParaRPr lang="en-US" dirty="0">
              <a:solidFill>
                <a:schemeClr val="tx1"/>
              </a:solidFill>
            </a:endParaRPr>
          </a:p>
        </p:txBody>
      </p:sp>
      <p:sp>
        <p:nvSpPr>
          <p:cNvPr id="25" name="Can 24"/>
          <p:cNvSpPr/>
          <p:nvPr/>
        </p:nvSpPr>
        <p:spPr>
          <a:xfrm>
            <a:off x="2506778"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d4</a:t>
            </a:r>
            <a:endParaRPr lang="en-US" dirty="0">
              <a:solidFill>
                <a:schemeClr val="tx1"/>
              </a:solidFill>
            </a:endParaRPr>
          </a:p>
        </p:txBody>
      </p:sp>
      <p:sp>
        <p:nvSpPr>
          <p:cNvPr id="16" name="Can 15"/>
          <p:cNvSpPr/>
          <p:nvPr/>
        </p:nvSpPr>
        <p:spPr>
          <a:xfrm>
            <a:off x="6980346"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d10</a:t>
            </a:r>
            <a:endParaRPr lang="en-US" sz="1600" dirty="0">
              <a:solidFill>
                <a:schemeClr val="tx1"/>
              </a:solidFill>
            </a:endParaRPr>
          </a:p>
        </p:txBody>
      </p:sp>
      <p:sp>
        <p:nvSpPr>
          <p:cNvPr id="20" name="Can 19"/>
          <p:cNvSpPr/>
          <p:nvPr/>
        </p:nvSpPr>
        <p:spPr>
          <a:xfrm>
            <a:off x="3241064"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d5</a:t>
            </a:r>
            <a:endParaRPr lang="en-US" dirty="0">
              <a:solidFill>
                <a:schemeClr val="tx1"/>
              </a:solidFill>
            </a:endParaRPr>
          </a:p>
        </p:txBody>
      </p:sp>
      <p:sp>
        <p:nvSpPr>
          <p:cNvPr id="41" name="Can 40"/>
          <p:cNvSpPr/>
          <p:nvPr/>
        </p:nvSpPr>
        <p:spPr>
          <a:xfrm>
            <a:off x="3995977" y="3032749"/>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c2</a:t>
            </a:r>
            <a:endParaRPr lang="en-US" dirty="0"/>
          </a:p>
        </p:txBody>
      </p:sp>
      <p:sp>
        <p:nvSpPr>
          <p:cNvPr id="42" name="Can 41"/>
          <p:cNvSpPr/>
          <p:nvPr/>
        </p:nvSpPr>
        <p:spPr>
          <a:xfrm>
            <a:off x="4779372" y="3032749"/>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c3</a:t>
            </a:r>
            <a:endParaRPr lang="en-US" dirty="0"/>
          </a:p>
        </p:txBody>
      </p:sp>
      <p:sp>
        <p:nvSpPr>
          <p:cNvPr id="45" name="Can 44"/>
          <p:cNvSpPr/>
          <p:nvPr/>
        </p:nvSpPr>
        <p:spPr>
          <a:xfrm>
            <a:off x="3241064" y="3032749"/>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c1</a:t>
            </a:r>
            <a:endParaRPr lang="en-US" dirty="0"/>
          </a:p>
        </p:txBody>
      </p:sp>
      <p:sp>
        <p:nvSpPr>
          <p:cNvPr id="46" name="Multiply 45"/>
          <p:cNvSpPr/>
          <p:nvPr/>
        </p:nvSpPr>
        <p:spPr>
          <a:xfrm>
            <a:off x="1795427" y="1961987"/>
            <a:ext cx="524574" cy="604752"/>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3318638" y="4371474"/>
            <a:ext cx="2825864" cy="461665"/>
          </a:xfrm>
          <a:prstGeom prst="rect">
            <a:avLst/>
          </a:prstGeom>
          <a:noFill/>
        </p:spPr>
        <p:txBody>
          <a:bodyPr wrap="none" rtlCol="0">
            <a:spAutoFit/>
          </a:bodyPr>
          <a:lstStyle/>
          <a:p>
            <a:r>
              <a:rPr lang="en-US" sz="2400" dirty="0" smtClean="0"/>
              <a:t>Reed Solomon 12 + 3</a:t>
            </a:r>
            <a:endParaRPr lang="en-US" sz="2400" dirty="0"/>
          </a:p>
        </p:txBody>
      </p:sp>
      <p:sp>
        <p:nvSpPr>
          <p:cNvPr id="48" name="TextBox 47"/>
          <p:cNvSpPr txBox="1"/>
          <p:nvPr/>
        </p:nvSpPr>
        <p:spPr>
          <a:xfrm>
            <a:off x="1350211" y="5360737"/>
            <a:ext cx="6881173" cy="369332"/>
          </a:xfrm>
          <a:prstGeom prst="rect">
            <a:avLst/>
          </a:prstGeom>
          <a:noFill/>
        </p:spPr>
        <p:txBody>
          <a:bodyPr wrap="none" rtlCol="0">
            <a:spAutoFit/>
          </a:bodyPr>
          <a:lstStyle/>
          <a:p>
            <a:r>
              <a:rPr lang="en-US" dirty="0" smtClean="0"/>
              <a:t>Failure Recovery requires: 11 data access from data node + 1 parity = 12</a:t>
            </a:r>
            <a:endParaRPr lang="en-US" dirty="0"/>
          </a:p>
        </p:txBody>
      </p:sp>
    </p:spTree>
    <p:extLst>
      <p:ext uri="{BB962C8B-B14F-4D97-AF65-F5344CB8AC3E}">
        <p14:creationId xmlns:p14="http://schemas.microsoft.com/office/powerpoint/2010/main" val="264747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Pyramid Codes</a:t>
            </a:r>
            <a:endParaRPr lang="en-US" sz="2800" dirty="0">
              <a:solidFill>
                <a:schemeClr val="bg1"/>
              </a:solidFill>
            </a:endParaRPr>
          </a:p>
        </p:txBody>
      </p:sp>
      <p:sp>
        <p:nvSpPr>
          <p:cNvPr id="3" name="Can 2"/>
          <p:cNvSpPr/>
          <p:nvPr/>
        </p:nvSpPr>
        <p:spPr>
          <a:xfrm>
            <a:off x="3948175"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d6</a:t>
            </a:r>
            <a:endParaRPr lang="en-US" dirty="0">
              <a:solidFill>
                <a:schemeClr val="tx1"/>
              </a:solidFill>
            </a:endParaRPr>
          </a:p>
        </p:txBody>
      </p:sp>
      <p:sp>
        <p:nvSpPr>
          <p:cNvPr id="5" name="Can 4"/>
          <p:cNvSpPr/>
          <p:nvPr/>
        </p:nvSpPr>
        <p:spPr>
          <a:xfrm>
            <a:off x="7662247"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d11</a:t>
            </a:r>
          </a:p>
        </p:txBody>
      </p:sp>
      <p:sp>
        <p:nvSpPr>
          <p:cNvPr id="6" name="Can 5"/>
          <p:cNvSpPr/>
          <p:nvPr/>
        </p:nvSpPr>
        <p:spPr>
          <a:xfrm>
            <a:off x="208893"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d1</a:t>
            </a:r>
            <a:endParaRPr lang="en-US" dirty="0">
              <a:solidFill>
                <a:schemeClr val="tx1"/>
              </a:solidFill>
            </a:endParaRPr>
          </a:p>
        </p:txBody>
      </p:sp>
      <p:sp>
        <p:nvSpPr>
          <p:cNvPr id="7" name="Can 6"/>
          <p:cNvSpPr/>
          <p:nvPr/>
        </p:nvSpPr>
        <p:spPr>
          <a:xfrm>
            <a:off x="4731570"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d7</a:t>
            </a:r>
            <a:endParaRPr lang="en-US" dirty="0">
              <a:solidFill>
                <a:schemeClr val="tx1"/>
              </a:solidFill>
            </a:endParaRPr>
          </a:p>
        </p:txBody>
      </p:sp>
      <p:sp>
        <p:nvSpPr>
          <p:cNvPr id="8" name="Can 7"/>
          <p:cNvSpPr/>
          <p:nvPr/>
        </p:nvSpPr>
        <p:spPr>
          <a:xfrm>
            <a:off x="8445642"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d12</a:t>
            </a:r>
          </a:p>
        </p:txBody>
      </p:sp>
      <p:sp>
        <p:nvSpPr>
          <p:cNvPr id="9" name="Can 8"/>
          <p:cNvSpPr/>
          <p:nvPr/>
        </p:nvSpPr>
        <p:spPr>
          <a:xfrm>
            <a:off x="992288"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d2</a:t>
            </a:r>
          </a:p>
        </p:txBody>
      </p:sp>
      <p:sp>
        <p:nvSpPr>
          <p:cNvPr id="10" name="Can 9"/>
          <p:cNvSpPr/>
          <p:nvPr/>
        </p:nvSpPr>
        <p:spPr>
          <a:xfrm>
            <a:off x="5534709"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d8</a:t>
            </a:r>
            <a:endParaRPr lang="en-US" dirty="0">
              <a:solidFill>
                <a:schemeClr val="tx1"/>
              </a:solidFill>
            </a:endParaRPr>
          </a:p>
        </p:txBody>
      </p:sp>
      <p:sp>
        <p:nvSpPr>
          <p:cNvPr id="11" name="Can 10"/>
          <p:cNvSpPr/>
          <p:nvPr/>
        </p:nvSpPr>
        <p:spPr>
          <a:xfrm>
            <a:off x="1795427"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d3</a:t>
            </a:r>
          </a:p>
        </p:txBody>
      </p:sp>
      <p:sp>
        <p:nvSpPr>
          <p:cNvPr id="12" name="Can 11"/>
          <p:cNvSpPr/>
          <p:nvPr/>
        </p:nvSpPr>
        <p:spPr>
          <a:xfrm>
            <a:off x="6246060"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d9</a:t>
            </a:r>
            <a:endParaRPr lang="en-US" dirty="0">
              <a:solidFill>
                <a:schemeClr val="tx1"/>
              </a:solidFill>
            </a:endParaRPr>
          </a:p>
        </p:txBody>
      </p:sp>
      <p:sp>
        <p:nvSpPr>
          <p:cNvPr id="13" name="Can 12"/>
          <p:cNvSpPr/>
          <p:nvPr/>
        </p:nvSpPr>
        <p:spPr>
          <a:xfrm>
            <a:off x="2506778"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d4</a:t>
            </a:r>
            <a:endParaRPr lang="en-US" dirty="0">
              <a:solidFill>
                <a:schemeClr val="tx1"/>
              </a:solidFill>
            </a:endParaRPr>
          </a:p>
        </p:txBody>
      </p:sp>
      <p:sp>
        <p:nvSpPr>
          <p:cNvPr id="14" name="Can 13"/>
          <p:cNvSpPr/>
          <p:nvPr/>
        </p:nvSpPr>
        <p:spPr>
          <a:xfrm>
            <a:off x="6980346"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d10</a:t>
            </a:r>
            <a:endParaRPr lang="en-US" sz="1600" dirty="0">
              <a:solidFill>
                <a:schemeClr val="tx1"/>
              </a:solidFill>
            </a:endParaRPr>
          </a:p>
        </p:txBody>
      </p:sp>
      <p:sp>
        <p:nvSpPr>
          <p:cNvPr id="15" name="Can 14"/>
          <p:cNvSpPr/>
          <p:nvPr/>
        </p:nvSpPr>
        <p:spPr>
          <a:xfrm>
            <a:off x="3241064" y="202882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d5</a:t>
            </a:r>
            <a:endParaRPr lang="en-US" dirty="0">
              <a:solidFill>
                <a:schemeClr val="tx1"/>
              </a:solidFill>
            </a:endParaRPr>
          </a:p>
        </p:txBody>
      </p:sp>
      <p:sp>
        <p:nvSpPr>
          <p:cNvPr id="16" name="Can 15"/>
          <p:cNvSpPr/>
          <p:nvPr/>
        </p:nvSpPr>
        <p:spPr>
          <a:xfrm>
            <a:off x="3995977" y="3032749"/>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c2</a:t>
            </a:r>
            <a:endParaRPr lang="en-US" dirty="0"/>
          </a:p>
        </p:txBody>
      </p:sp>
      <p:sp>
        <p:nvSpPr>
          <p:cNvPr id="17" name="Can 16"/>
          <p:cNvSpPr/>
          <p:nvPr/>
        </p:nvSpPr>
        <p:spPr>
          <a:xfrm>
            <a:off x="4779372" y="3032749"/>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c3</a:t>
            </a:r>
            <a:endParaRPr lang="en-US" dirty="0"/>
          </a:p>
        </p:txBody>
      </p:sp>
      <p:sp>
        <p:nvSpPr>
          <p:cNvPr id="18" name="Can 17"/>
          <p:cNvSpPr/>
          <p:nvPr/>
        </p:nvSpPr>
        <p:spPr>
          <a:xfrm>
            <a:off x="3241064" y="3032749"/>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c1</a:t>
            </a:r>
            <a:endParaRPr lang="en-US" dirty="0"/>
          </a:p>
        </p:txBody>
      </p:sp>
      <p:sp>
        <p:nvSpPr>
          <p:cNvPr id="19" name="Multiply 18"/>
          <p:cNvSpPr/>
          <p:nvPr/>
        </p:nvSpPr>
        <p:spPr>
          <a:xfrm>
            <a:off x="1795427" y="2028827"/>
            <a:ext cx="524574" cy="604752"/>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Can 19"/>
          <p:cNvSpPr/>
          <p:nvPr/>
        </p:nvSpPr>
        <p:spPr>
          <a:xfrm>
            <a:off x="2653895" y="3893675"/>
            <a:ext cx="754913"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C1,1</a:t>
            </a:r>
            <a:endParaRPr lang="en-US" dirty="0"/>
          </a:p>
        </p:txBody>
      </p:sp>
      <p:sp>
        <p:nvSpPr>
          <p:cNvPr id="21" name="Can 20"/>
          <p:cNvSpPr/>
          <p:nvPr/>
        </p:nvSpPr>
        <p:spPr>
          <a:xfrm>
            <a:off x="3618520" y="3893675"/>
            <a:ext cx="754913"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C1,2</a:t>
            </a:r>
            <a:endParaRPr lang="en-US" dirty="0"/>
          </a:p>
        </p:txBody>
      </p:sp>
      <p:sp>
        <p:nvSpPr>
          <p:cNvPr id="2" name="TextBox 1"/>
          <p:cNvSpPr txBox="1"/>
          <p:nvPr/>
        </p:nvSpPr>
        <p:spPr>
          <a:xfrm>
            <a:off x="4959684" y="4184316"/>
            <a:ext cx="2133918" cy="646331"/>
          </a:xfrm>
          <a:prstGeom prst="rect">
            <a:avLst/>
          </a:prstGeom>
          <a:noFill/>
        </p:spPr>
        <p:txBody>
          <a:bodyPr wrap="none" rtlCol="0">
            <a:spAutoFit/>
          </a:bodyPr>
          <a:lstStyle/>
          <a:p>
            <a:r>
              <a:rPr lang="en-US" dirty="0" smtClean="0"/>
              <a:t>C1,1 : {d1,d2,….,d6}</a:t>
            </a:r>
          </a:p>
          <a:p>
            <a:r>
              <a:rPr lang="en-US" dirty="0" smtClean="0"/>
              <a:t>C1,2 </a:t>
            </a:r>
            <a:r>
              <a:rPr lang="en-US" dirty="0"/>
              <a:t>: {</a:t>
            </a:r>
            <a:r>
              <a:rPr lang="en-US" dirty="0" smtClean="0"/>
              <a:t>d7,d8,</a:t>
            </a:r>
            <a:r>
              <a:rPr lang="en-US" dirty="0"/>
              <a:t>….,</a:t>
            </a:r>
            <a:r>
              <a:rPr lang="en-US" dirty="0" smtClean="0"/>
              <a:t>d12}</a:t>
            </a:r>
            <a:endParaRPr lang="en-US" dirty="0"/>
          </a:p>
        </p:txBody>
      </p:sp>
      <p:sp>
        <p:nvSpPr>
          <p:cNvPr id="22" name="TextBox 21"/>
          <p:cNvSpPr txBox="1"/>
          <p:nvPr/>
        </p:nvSpPr>
        <p:spPr>
          <a:xfrm>
            <a:off x="467895" y="5267158"/>
            <a:ext cx="8405817" cy="1200329"/>
          </a:xfrm>
          <a:prstGeom prst="rect">
            <a:avLst/>
          </a:prstGeom>
          <a:noFill/>
        </p:spPr>
        <p:txBody>
          <a:bodyPr wrap="none" rtlCol="0">
            <a:spAutoFit/>
          </a:bodyPr>
          <a:lstStyle/>
          <a:p>
            <a:r>
              <a:rPr lang="en-US" dirty="0" smtClean="0"/>
              <a:t>Parity construction costs remain the same, so storage performance is unaffected</a:t>
            </a:r>
          </a:p>
          <a:p>
            <a:r>
              <a:rPr lang="en-US" dirty="0" smtClean="0"/>
              <a:t>The recovery access reduces to half (6+1).</a:t>
            </a:r>
          </a:p>
          <a:p>
            <a:endParaRPr lang="en-US" dirty="0"/>
          </a:p>
          <a:p>
            <a:r>
              <a:rPr lang="en-US" dirty="0" smtClean="0"/>
              <a:t>Storage overhead is the same (16/12) = 1.33, greater than 15/12 = 1.25 in previous case</a:t>
            </a:r>
            <a:endParaRPr lang="en-US" dirty="0"/>
          </a:p>
        </p:txBody>
      </p:sp>
      <p:cxnSp>
        <p:nvCxnSpPr>
          <p:cNvPr id="24" name="Straight Arrow Connector 23"/>
          <p:cNvCxnSpPr>
            <a:stCxn id="18" idx="3"/>
            <a:endCxn id="20" idx="1"/>
          </p:cNvCxnSpPr>
          <p:nvPr/>
        </p:nvCxnSpPr>
        <p:spPr>
          <a:xfrm flipH="1">
            <a:off x="3031352" y="3449139"/>
            <a:ext cx="471999" cy="4445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8" idx="3"/>
            <a:endCxn id="21" idx="1"/>
          </p:cNvCxnSpPr>
          <p:nvPr/>
        </p:nvCxnSpPr>
        <p:spPr>
          <a:xfrm>
            <a:off x="3503351" y="3449139"/>
            <a:ext cx="492626" cy="4445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91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Pyramid Code one failure example</a:t>
            </a:r>
            <a:endParaRPr lang="en-US" sz="2800" dirty="0">
              <a:solidFill>
                <a:schemeClr val="bg1"/>
              </a:solidFill>
            </a:endParaRPr>
          </a:p>
        </p:txBody>
      </p:sp>
      <p:sp>
        <p:nvSpPr>
          <p:cNvPr id="16" name="Can 15"/>
          <p:cNvSpPr/>
          <p:nvPr/>
        </p:nvSpPr>
        <p:spPr>
          <a:xfrm>
            <a:off x="3995977" y="3032749"/>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c2</a:t>
            </a:r>
            <a:endParaRPr lang="en-US" dirty="0"/>
          </a:p>
        </p:txBody>
      </p:sp>
      <p:sp>
        <p:nvSpPr>
          <p:cNvPr id="17" name="Can 16"/>
          <p:cNvSpPr/>
          <p:nvPr/>
        </p:nvSpPr>
        <p:spPr>
          <a:xfrm>
            <a:off x="4779372" y="3032749"/>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c3</a:t>
            </a:r>
            <a:endParaRPr lang="en-US" dirty="0"/>
          </a:p>
        </p:txBody>
      </p:sp>
      <p:grpSp>
        <p:nvGrpSpPr>
          <p:cNvPr id="2" name="Group 1"/>
          <p:cNvGrpSpPr/>
          <p:nvPr/>
        </p:nvGrpSpPr>
        <p:grpSpPr>
          <a:xfrm>
            <a:off x="2241505" y="1599841"/>
            <a:ext cx="4263856" cy="604752"/>
            <a:chOff x="208893" y="1788203"/>
            <a:chExt cx="4263856" cy="604752"/>
          </a:xfrm>
        </p:grpSpPr>
        <p:sp>
          <p:nvSpPr>
            <p:cNvPr id="3" name="Can 2"/>
            <p:cNvSpPr/>
            <p:nvPr/>
          </p:nvSpPr>
          <p:spPr>
            <a:xfrm>
              <a:off x="3948175" y="1788203"/>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d6</a:t>
              </a:r>
              <a:endParaRPr lang="en-US" dirty="0">
                <a:solidFill>
                  <a:schemeClr val="tx1"/>
                </a:solidFill>
              </a:endParaRPr>
            </a:p>
          </p:txBody>
        </p:sp>
        <p:sp>
          <p:nvSpPr>
            <p:cNvPr id="6" name="Can 5"/>
            <p:cNvSpPr/>
            <p:nvPr/>
          </p:nvSpPr>
          <p:spPr>
            <a:xfrm>
              <a:off x="208893" y="1788203"/>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d1</a:t>
              </a:r>
              <a:endParaRPr lang="en-US" dirty="0">
                <a:solidFill>
                  <a:schemeClr val="tx1"/>
                </a:solidFill>
              </a:endParaRPr>
            </a:p>
          </p:txBody>
        </p:sp>
        <p:sp>
          <p:nvSpPr>
            <p:cNvPr id="9" name="Can 8"/>
            <p:cNvSpPr/>
            <p:nvPr/>
          </p:nvSpPr>
          <p:spPr>
            <a:xfrm>
              <a:off x="992288" y="1788203"/>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d2</a:t>
              </a:r>
            </a:p>
          </p:txBody>
        </p:sp>
        <p:sp>
          <p:nvSpPr>
            <p:cNvPr id="11" name="Can 10"/>
            <p:cNvSpPr/>
            <p:nvPr/>
          </p:nvSpPr>
          <p:spPr>
            <a:xfrm>
              <a:off x="1795427" y="1788203"/>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d3</a:t>
              </a:r>
            </a:p>
          </p:txBody>
        </p:sp>
        <p:sp>
          <p:nvSpPr>
            <p:cNvPr id="13" name="Can 12"/>
            <p:cNvSpPr/>
            <p:nvPr/>
          </p:nvSpPr>
          <p:spPr>
            <a:xfrm>
              <a:off x="2506778" y="1788203"/>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d4</a:t>
              </a:r>
              <a:endParaRPr lang="en-US" dirty="0">
                <a:solidFill>
                  <a:schemeClr val="tx1"/>
                </a:solidFill>
              </a:endParaRPr>
            </a:p>
          </p:txBody>
        </p:sp>
        <p:sp>
          <p:nvSpPr>
            <p:cNvPr id="15" name="Can 14"/>
            <p:cNvSpPr/>
            <p:nvPr/>
          </p:nvSpPr>
          <p:spPr>
            <a:xfrm>
              <a:off x="3241064" y="1788203"/>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d5</a:t>
              </a:r>
              <a:endParaRPr lang="en-US" dirty="0">
                <a:solidFill>
                  <a:schemeClr val="tx1"/>
                </a:solidFill>
              </a:endParaRPr>
            </a:p>
          </p:txBody>
        </p:sp>
        <p:sp>
          <p:nvSpPr>
            <p:cNvPr id="19" name="Multiply 18"/>
            <p:cNvSpPr/>
            <p:nvPr/>
          </p:nvSpPr>
          <p:spPr>
            <a:xfrm>
              <a:off x="1795427" y="1788203"/>
              <a:ext cx="524574" cy="604752"/>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Can 19"/>
          <p:cNvSpPr/>
          <p:nvPr/>
        </p:nvSpPr>
        <p:spPr>
          <a:xfrm>
            <a:off x="6985264" y="1599841"/>
            <a:ext cx="754913"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C1,1</a:t>
            </a:r>
            <a:endParaRPr lang="en-US" dirty="0"/>
          </a:p>
        </p:txBody>
      </p:sp>
      <p:sp>
        <p:nvSpPr>
          <p:cNvPr id="21" name="Can 20"/>
          <p:cNvSpPr/>
          <p:nvPr/>
        </p:nvSpPr>
        <p:spPr>
          <a:xfrm>
            <a:off x="6985264" y="2237022"/>
            <a:ext cx="754913"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C1,2</a:t>
            </a:r>
            <a:endParaRPr lang="en-US" dirty="0"/>
          </a:p>
        </p:txBody>
      </p:sp>
      <p:sp>
        <p:nvSpPr>
          <p:cNvPr id="25" name="Can 24"/>
          <p:cNvSpPr/>
          <p:nvPr/>
        </p:nvSpPr>
        <p:spPr>
          <a:xfrm>
            <a:off x="5181825" y="2237022"/>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d11</a:t>
            </a:r>
          </a:p>
        </p:txBody>
      </p:sp>
      <p:sp>
        <p:nvSpPr>
          <p:cNvPr id="26" name="Can 25"/>
          <p:cNvSpPr/>
          <p:nvPr/>
        </p:nvSpPr>
        <p:spPr>
          <a:xfrm>
            <a:off x="2251148" y="2237022"/>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d7</a:t>
            </a:r>
            <a:endParaRPr lang="en-US" dirty="0">
              <a:solidFill>
                <a:schemeClr val="tx1"/>
              </a:solidFill>
            </a:endParaRPr>
          </a:p>
        </p:txBody>
      </p:sp>
      <p:sp>
        <p:nvSpPr>
          <p:cNvPr id="27" name="Can 26"/>
          <p:cNvSpPr/>
          <p:nvPr/>
        </p:nvSpPr>
        <p:spPr>
          <a:xfrm>
            <a:off x="5965220" y="2237022"/>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d12</a:t>
            </a:r>
          </a:p>
        </p:txBody>
      </p:sp>
      <p:sp>
        <p:nvSpPr>
          <p:cNvPr id="28" name="Can 27"/>
          <p:cNvSpPr/>
          <p:nvPr/>
        </p:nvSpPr>
        <p:spPr>
          <a:xfrm>
            <a:off x="3054287" y="2237022"/>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d8</a:t>
            </a:r>
            <a:endParaRPr lang="en-US" dirty="0">
              <a:solidFill>
                <a:schemeClr val="tx1"/>
              </a:solidFill>
            </a:endParaRPr>
          </a:p>
        </p:txBody>
      </p:sp>
      <p:sp>
        <p:nvSpPr>
          <p:cNvPr id="29" name="Can 28"/>
          <p:cNvSpPr/>
          <p:nvPr/>
        </p:nvSpPr>
        <p:spPr>
          <a:xfrm>
            <a:off x="3765638" y="2237022"/>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d9</a:t>
            </a:r>
            <a:endParaRPr lang="en-US" dirty="0">
              <a:solidFill>
                <a:schemeClr val="tx1"/>
              </a:solidFill>
            </a:endParaRPr>
          </a:p>
        </p:txBody>
      </p:sp>
      <p:sp>
        <p:nvSpPr>
          <p:cNvPr id="30" name="Can 29"/>
          <p:cNvSpPr/>
          <p:nvPr/>
        </p:nvSpPr>
        <p:spPr>
          <a:xfrm>
            <a:off x="4499924" y="2237022"/>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d10</a:t>
            </a:r>
            <a:endParaRPr lang="en-US" sz="1600" dirty="0">
              <a:solidFill>
                <a:schemeClr val="tx1"/>
              </a:solidFill>
            </a:endParaRPr>
          </a:p>
        </p:txBody>
      </p:sp>
      <p:sp>
        <p:nvSpPr>
          <p:cNvPr id="33" name="Multiply 32"/>
          <p:cNvSpPr/>
          <p:nvPr/>
        </p:nvSpPr>
        <p:spPr>
          <a:xfrm>
            <a:off x="5181825" y="2237022"/>
            <a:ext cx="524574" cy="604752"/>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855579" y="4170947"/>
            <a:ext cx="7708698" cy="646331"/>
          </a:xfrm>
          <a:prstGeom prst="rect">
            <a:avLst/>
          </a:prstGeom>
          <a:noFill/>
        </p:spPr>
        <p:txBody>
          <a:bodyPr wrap="none" rtlCol="0">
            <a:spAutoFit/>
          </a:bodyPr>
          <a:lstStyle/>
          <a:p>
            <a:r>
              <a:rPr lang="en-US" dirty="0" smtClean="0"/>
              <a:t>Reconstruction cost for a single failure in each row: 6 messages, compared to 12</a:t>
            </a:r>
            <a:r>
              <a:rPr lang="en-US" dirty="0"/>
              <a:t/>
            </a:r>
            <a:br>
              <a:rPr lang="en-US" dirty="0"/>
            </a:br>
            <a:r>
              <a:rPr lang="en-US" dirty="0" smtClean="0"/>
              <a:t>in previous non-pyramid case</a:t>
            </a:r>
          </a:p>
        </p:txBody>
      </p:sp>
    </p:spTree>
    <p:extLst>
      <p:ext uri="{BB962C8B-B14F-4D97-AF65-F5344CB8AC3E}">
        <p14:creationId xmlns:p14="http://schemas.microsoft.com/office/powerpoint/2010/main" val="2647478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Pyramid Code two failures example</a:t>
            </a:r>
            <a:endParaRPr lang="en-US" sz="2800" dirty="0">
              <a:solidFill>
                <a:schemeClr val="bg1"/>
              </a:solidFill>
            </a:endParaRPr>
          </a:p>
        </p:txBody>
      </p:sp>
      <p:sp>
        <p:nvSpPr>
          <p:cNvPr id="16" name="Can 15"/>
          <p:cNvSpPr/>
          <p:nvPr/>
        </p:nvSpPr>
        <p:spPr>
          <a:xfrm>
            <a:off x="3995977" y="3032749"/>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c2</a:t>
            </a:r>
            <a:endParaRPr lang="en-US" dirty="0"/>
          </a:p>
        </p:txBody>
      </p:sp>
      <p:sp>
        <p:nvSpPr>
          <p:cNvPr id="17" name="Can 16"/>
          <p:cNvSpPr/>
          <p:nvPr/>
        </p:nvSpPr>
        <p:spPr>
          <a:xfrm>
            <a:off x="4779372" y="3032749"/>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c3</a:t>
            </a:r>
            <a:endParaRPr lang="en-US" dirty="0"/>
          </a:p>
        </p:txBody>
      </p:sp>
      <p:grpSp>
        <p:nvGrpSpPr>
          <p:cNvPr id="2" name="Group 1"/>
          <p:cNvGrpSpPr/>
          <p:nvPr/>
        </p:nvGrpSpPr>
        <p:grpSpPr>
          <a:xfrm>
            <a:off x="2241505" y="1599841"/>
            <a:ext cx="4263856" cy="604752"/>
            <a:chOff x="208893" y="1788203"/>
            <a:chExt cx="4263856" cy="604752"/>
          </a:xfrm>
        </p:grpSpPr>
        <p:sp>
          <p:nvSpPr>
            <p:cNvPr id="3" name="Can 2"/>
            <p:cNvSpPr/>
            <p:nvPr/>
          </p:nvSpPr>
          <p:spPr>
            <a:xfrm>
              <a:off x="3948175" y="1788203"/>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d6</a:t>
              </a:r>
              <a:endParaRPr lang="en-US" dirty="0">
                <a:solidFill>
                  <a:schemeClr val="tx1"/>
                </a:solidFill>
              </a:endParaRPr>
            </a:p>
          </p:txBody>
        </p:sp>
        <p:sp>
          <p:nvSpPr>
            <p:cNvPr id="6" name="Can 5"/>
            <p:cNvSpPr/>
            <p:nvPr/>
          </p:nvSpPr>
          <p:spPr>
            <a:xfrm>
              <a:off x="208893" y="1788203"/>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d1</a:t>
              </a:r>
              <a:endParaRPr lang="en-US" dirty="0">
                <a:solidFill>
                  <a:schemeClr val="tx1"/>
                </a:solidFill>
              </a:endParaRPr>
            </a:p>
          </p:txBody>
        </p:sp>
        <p:sp>
          <p:nvSpPr>
            <p:cNvPr id="9" name="Can 8"/>
            <p:cNvSpPr/>
            <p:nvPr/>
          </p:nvSpPr>
          <p:spPr>
            <a:xfrm>
              <a:off x="992288" y="1788203"/>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d2</a:t>
              </a:r>
            </a:p>
          </p:txBody>
        </p:sp>
        <p:sp>
          <p:nvSpPr>
            <p:cNvPr id="11" name="Can 10"/>
            <p:cNvSpPr/>
            <p:nvPr/>
          </p:nvSpPr>
          <p:spPr>
            <a:xfrm>
              <a:off x="1795427" y="1788203"/>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d3</a:t>
              </a:r>
            </a:p>
          </p:txBody>
        </p:sp>
        <p:sp>
          <p:nvSpPr>
            <p:cNvPr id="13" name="Can 12"/>
            <p:cNvSpPr/>
            <p:nvPr/>
          </p:nvSpPr>
          <p:spPr>
            <a:xfrm>
              <a:off x="2506778" y="1788203"/>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d4</a:t>
              </a:r>
              <a:endParaRPr lang="en-US" dirty="0">
                <a:solidFill>
                  <a:schemeClr val="tx1"/>
                </a:solidFill>
              </a:endParaRPr>
            </a:p>
          </p:txBody>
        </p:sp>
        <p:sp>
          <p:nvSpPr>
            <p:cNvPr id="15" name="Can 14"/>
            <p:cNvSpPr/>
            <p:nvPr/>
          </p:nvSpPr>
          <p:spPr>
            <a:xfrm>
              <a:off x="3241064" y="1788203"/>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d5</a:t>
              </a:r>
              <a:endParaRPr lang="en-US" dirty="0">
                <a:solidFill>
                  <a:schemeClr val="tx1"/>
                </a:solidFill>
              </a:endParaRPr>
            </a:p>
          </p:txBody>
        </p:sp>
        <p:sp>
          <p:nvSpPr>
            <p:cNvPr id="19" name="Multiply 18"/>
            <p:cNvSpPr/>
            <p:nvPr/>
          </p:nvSpPr>
          <p:spPr>
            <a:xfrm>
              <a:off x="1795427" y="1788203"/>
              <a:ext cx="524574" cy="604752"/>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Can 19"/>
          <p:cNvSpPr/>
          <p:nvPr/>
        </p:nvSpPr>
        <p:spPr>
          <a:xfrm>
            <a:off x="6985264" y="1599841"/>
            <a:ext cx="754913"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C1,1</a:t>
            </a:r>
            <a:endParaRPr lang="en-US" dirty="0"/>
          </a:p>
        </p:txBody>
      </p:sp>
      <p:sp>
        <p:nvSpPr>
          <p:cNvPr id="21" name="Can 20"/>
          <p:cNvSpPr/>
          <p:nvPr/>
        </p:nvSpPr>
        <p:spPr>
          <a:xfrm>
            <a:off x="6985264" y="2237022"/>
            <a:ext cx="754913"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C1,2</a:t>
            </a:r>
            <a:endParaRPr lang="en-US" dirty="0"/>
          </a:p>
        </p:txBody>
      </p:sp>
      <p:sp>
        <p:nvSpPr>
          <p:cNvPr id="25" name="Can 24"/>
          <p:cNvSpPr/>
          <p:nvPr/>
        </p:nvSpPr>
        <p:spPr>
          <a:xfrm>
            <a:off x="5181825" y="2237022"/>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d11</a:t>
            </a:r>
          </a:p>
        </p:txBody>
      </p:sp>
      <p:sp>
        <p:nvSpPr>
          <p:cNvPr id="26" name="Can 25"/>
          <p:cNvSpPr/>
          <p:nvPr/>
        </p:nvSpPr>
        <p:spPr>
          <a:xfrm>
            <a:off x="2251148" y="2237022"/>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d7</a:t>
            </a:r>
            <a:endParaRPr lang="en-US" dirty="0">
              <a:solidFill>
                <a:schemeClr val="tx1"/>
              </a:solidFill>
            </a:endParaRPr>
          </a:p>
        </p:txBody>
      </p:sp>
      <p:sp>
        <p:nvSpPr>
          <p:cNvPr id="27" name="Can 26"/>
          <p:cNvSpPr/>
          <p:nvPr/>
        </p:nvSpPr>
        <p:spPr>
          <a:xfrm>
            <a:off x="5965220" y="2237022"/>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d12</a:t>
            </a:r>
          </a:p>
        </p:txBody>
      </p:sp>
      <p:sp>
        <p:nvSpPr>
          <p:cNvPr id="28" name="Can 27"/>
          <p:cNvSpPr/>
          <p:nvPr/>
        </p:nvSpPr>
        <p:spPr>
          <a:xfrm>
            <a:off x="3054287" y="2237022"/>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d8</a:t>
            </a:r>
            <a:endParaRPr lang="en-US" dirty="0">
              <a:solidFill>
                <a:schemeClr val="tx1"/>
              </a:solidFill>
            </a:endParaRPr>
          </a:p>
        </p:txBody>
      </p:sp>
      <p:sp>
        <p:nvSpPr>
          <p:cNvPr id="29" name="Can 28"/>
          <p:cNvSpPr/>
          <p:nvPr/>
        </p:nvSpPr>
        <p:spPr>
          <a:xfrm>
            <a:off x="3765638" y="2237022"/>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d9</a:t>
            </a:r>
            <a:endParaRPr lang="en-US" dirty="0">
              <a:solidFill>
                <a:schemeClr val="tx1"/>
              </a:solidFill>
            </a:endParaRPr>
          </a:p>
        </p:txBody>
      </p:sp>
      <p:sp>
        <p:nvSpPr>
          <p:cNvPr id="30" name="Can 29"/>
          <p:cNvSpPr/>
          <p:nvPr/>
        </p:nvSpPr>
        <p:spPr>
          <a:xfrm>
            <a:off x="4499924" y="2237022"/>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d10</a:t>
            </a:r>
            <a:endParaRPr lang="en-US" sz="1600" dirty="0">
              <a:solidFill>
                <a:schemeClr val="tx1"/>
              </a:solidFill>
            </a:endParaRPr>
          </a:p>
        </p:txBody>
      </p:sp>
      <p:sp>
        <p:nvSpPr>
          <p:cNvPr id="34" name="TextBox 33"/>
          <p:cNvSpPr txBox="1"/>
          <p:nvPr/>
        </p:nvSpPr>
        <p:spPr>
          <a:xfrm>
            <a:off x="855579" y="4170947"/>
            <a:ext cx="8135560" cy="923330"/>
          </a:xfrm>
          <a:prstGeom prst="rect">
            <a:avLst/>
          </a:prstGeom>
          <a:noFill/>
        </p:spPr>
        <p:txBody>
          <a:bodyPr wrap="none" rtlCol="0">
            <a:spAutoFit/>
          </a:bodyPr>
          <a:lstStyle/>
          <a:p>
            <a:r>
              <a:rPr lang="en-US" dirty="0" smtClean="0"/>
              <a:t>Recover d3 and d5 from c2 and c3 or reconstruct c1 to recover from multiple failures</a:t>
            </a:r>
          </a:p>
          <a:p>
            <a:endParaRPr lang="en-US" dirty="0"/>
          </a:p>
          <a:p>
            <a:r>
              <a:rPr lang="en-US" dirty="0" smtClean="0"/>
              <a:t>Number of messages: 6</a:t>
            </a:r>
          </a:p>
        </p:txBody>
      </p:sp>
      <p:sp>
        <p:nvSpPr>
          <p:cNvPr id="24" name="Multiply 23"/>
          <p:cNvSpPr/>
          <p:nvPr/>
        </p:nvSpPr>
        <p:spPr>
          <a:xfrm>
            <a:off x="5273676" y="1563027"/>
            <a:ext cx="524574" cy="604752"/>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1503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Pyramid Codes multiple hierarchy</a:t>
            </a:r>
            <a:endParaRPr lang="en-US" sz="2800" dirty="0">
              <a:solidFill>
                <a:schemeClr val="bg1"/>
              </a:solidFill>
            </a:endParaRPr>
          </a:p>
        </p:txBody>
      </p:sp>
      <p:sp>
        <p:nvSpPr>
          <p:cNvPr id="3" name="Can 2"/>
          <p:cNvSpPr/>
          <p:nvPr/>
        </p:nvSpPr>
        <p:spPr>
          <a:xfrm>
            <a:off x="6245596" y="3351545"/>
            <a:ext cx="879771"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C2,2</a:t>
            </a:r>
            <a:endParaRPr lang="en-US" dirty="0"/>
          </a:p>
        </p:txBody>
      </p:sp>
      <p:sp>
        <p:nvSpPr>
          <p:cNvPr id="5" name="Can 4"/>
          <p:cNvSpPr/>
          <p:nvPr/>
        </p:nvSpPr>
        <p:spPr>
          <a:xfrm>
            <a:off x="3569218" y="4664967"/>
            <a:ext cx="524574"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c3</a:t>
            </a:r>
            <a:endParaRPr lang="en-US" dirty="0"/>
          </a:p>
        </p:txBody>
      </p:sp>
      <p:sp>
        <p:nvSpPr>
          <p:cNvPr id="7" name="Can 6"/>
          <p:cNvSpPr/>
          <p:nvPr/>
        </p:nvSpPr>
        <p:spPr>
          <a:xfrm>
            <a:off x="3828039" y="224140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d6</a:t>
            </a:r>
            <a:endParaRPr lang="en-US" dirty="0">
              <a:solidFill>
                <a:schemeClr val="tx1"/>
              </a:solidFill>
            </a:endParaRPr>
          </a:p>
        </p:txBody>
      </p:sp>
      <p:sp>
        <p:nvSpPr>
          <p:cNvPr id="8" name="Can 7"/>
          <p:cNvSpPr/>
          <p:nvPr/>
        </p:nvSpPr>
        <p:spPr>
          <a:xfrm>
            <a:off x="2241505" y="155973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d1</a:t>
            </a:r>
            <a:endParaRPr lang="en-US" dirty="0">
              <a:solidFill>
                <a:schemeClr val="tx1"/>
              </a:solidFill>
            </a:endParaRPr>
          </a:p>
        </p:txBody>
      </p:sp>
      <p:sp>
        <p:nvSpPr>
          <p:cNvPr id="9" name="Can 8"/>
          <p:cNvSpPr/>
          <p:nvPr/>
        </p:nvSpPr>
        <p:spPr>
          <a:xfrm>
            <a:off x="3024900" y="155973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d2</a:t>
            </a:r>
          </a:p>
        </p:txBody>
      </p:sp>
      <p:sp>
        <p:nvSpPr>
          <p:cNvPr id="10" name="Can 9"/>
          <p:cNvSpPr/>
          <p:nvPr/>
        </p:nvSpPr>
        <p:spPr>
          <a:xfrm>
            <a:off x="3828039" y="155973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d3</a:t>
            </a:r>
          </a:p>
        </p:txBody>
      </p:sp>
      <p:sp>
        <p:nvSpPr>
          <p:cNvPr id="11" name="Can 10"/>
          <p:cNvSpPr/>
          <p:nvPr/>
        </p:nvSpPr>
        <p:spPr>
          <a:xfrm>
            <a:off x="2241505" y="224140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d4</a:t>
            </a:r>
            <a:endParaRPr lang="en-US" dirty="0">
              <a:solidFill>
                <a:schemeClr val="tx1"/>
              </a:solidFill>
            </a:endParaRPr>
          </a:p>
        </p:txBody>
      </p:sp>
      <p:sp>
        <p:nvSpPr>
          <p:cNvPr id="12" name="Can 11"/>
          <p:cNvSpPr/>
          <p:nvPr/>
        </p:nvSpPr>
        <p:spPr>
          <a:xfrm>
            <a:off x="3044644" y="224140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d5</a:t>
            </a:r>
            <a:endParaRPr lang="en-US" dirty="0">
              <a:solidFill>
                <a:schemeClr val="tx1"/>
              </a:solidFill>
            </a:endParaRPr>
          </a:p>
        </p:txBody>
      </p:sp>
      <p:sp>
        <p:nvSpPr>
          <p:cNvPr id="14" name="Can 13"/>
          <p:cNvSpPr/>
          <p:nvPr/>
        </p:nvSpPr>
        <p:spPr>
          <a:xfrm>
            <a:off x="4769729" y="1559737"/>
            <a:ext cx="754913"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C1,1</a:t>
            </a:r>
            <a:endParaRPr lang="en-US" dirty="0"/>
          </a:p>
        </p:txBody>
      </p:sp>
      <p:sp>
        <p:nvSpPr>
          <p:cNvPr id="15" name="Can 14"/>
          <p:cNvSpPr/>
          <p:nvPr/>
        </p:nvSpPr>
        <p:spPr>
          <a:xfrm>
            <a:off x="4769729" y="2241407"/>
            <a:ext cx="754913"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C1,2</a:t>
            </a:r>
            <a:endParaRPr lang="en-US" dirty="0"/>
          </a:p>
        </p:txBody>
      </p:sp>
      <p:sp>
        <p:nvSpPr>
          <p:cNvPr id="16" name="Can 15"/>
          <p:cNvSpPr/>
          <p:nvPr/>
        </p:nvSpPr>
        <p:spPr>
          <a:xfrm>
            <a:off x="3044644" y="384819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d11</a:t>
            </a:r>
          </a:p>
        </p:txBody>
      </p:sp>
      <p:sp>
        <p:nvSpPr>
          <p:cNvPr id="17" name="Can 16"/>
          <p:cNvSpPr/>
          <p:nvPr/>
        </p:nvSpPr>
        <p:spPr>
          <a:xfrm>
            <a:off x="2241505" y="3133971"/>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d7</a:t>
            </a:r>
            <a:endParaRPr lang="en-US" dirty="0">
              <a:solidFill>
                <a:schemeClr val="tx1"/>
              </a:solidFill>
            </a:endParaRPr>
          </a:p>
        </p:txBody>
      </p:sp>
      <p:sp>
        <p:nvSpPr>
          <p:cNvPr id="18" name="Can 17"/>
          <p:cNvSpPr/>
          <p:nvPr/>
        </p:nvSpPr>
        <p:spPr>
          <a:xfrm>
            <a:off x="3828039" y="384819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d12</a:t>
            </a:r>
          </a:p>
        </p:txBody>
      </p:sp>
      <p:sp>
        <p:nvSpPr>
          <p:cNvPr id="19" name="Can 18"/>
          <p:cNvSpPr/>
          <p:nvPr/>
        </p:nvSpPr>
        <p:spPr>
          <a:xfrm>
            <a:off x="3044644" y="3126369"/>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d8</a:t>
            </a:r>
            <a:endParaRPr lang="en-US" dirty="0">
              <a:solidFill>
                <a:schemeClr val="tx1"/>
              </a:solidFill>
            </a:endParaRPr>
          </a:p>
        </p:txBody>
      </p:sp>
      <p:sp>
        <p:nvSpPr>
          <p:cNvPr id="20" name="Can 19"/>
          <p:cNvSpPr/>
          <p:nvPr/>
        </p:nvSpPr>
        <p:spPr>
          <a:xfrm>
            <a:off x="3828039" y="3133971"/>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d9</a:t>
            </a:r>
            <a:endParaRPr lang="en-US" dirty="0">
              <a:solidFill>
                <a:schemeClr val="tx1"/>
              </a:solidFill>
            </a:endParaRPr>
          </a:p>
        </p:txBody>
      </p:sp>
      <p:sp>
        <p:nvSpPr>
          <p:cNvPr id="21" name="Can 20"/>
          <p:cNvSpPr/>
          <p:nvPr/>
        </p:nvSpPr>
        <p:spPr>
          <a:xfrm>
            <a:off x="2241505" y="3848197"/>
            <a:ext cx="524574" cy="416390"/>
          </a:xfrm>
          <a:prstGeom prst="can">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d10</a:t>
            </a:r>
            <a:endParaRPr lang="en-US" sz="1600" dirty="0">
              <a:solidFill>
                <a:schemeClr val="tx1"/>
              </a:solidFill>
            </a:endParaRPr>
          </a:p>
        </p:txBody>
      </p:sp>
      <p:sp>
        <p:nvSpPr>
          <p:cNvPr id="23" name="Can 22"/>
          <p:cNvSpPr/>
          <p:nvPr/>
        </p:nvSpPr>
        <p:spPr>
          <a:xfrm>
            <a:off x="4769729" y="3126369"/>
            <a:ext cx="754913"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C1,3</a:t>
            </a:r>
            <a:endParaRPr lang="en-US" dirty="0"/>
          </a:p>
        </p:txBody>
      </p:sp>
      <p:sp>
        <p:nvSpPr>
          <p:cNvPr id="24" name="Can 23"/>
          <p:cNvSpPr/>
          <p:nvPr/>
        </p:nvSpPr>
        <p:spPr>
          <a:xfrm>
            <a:off x="4769729" y="3767935"/>
            <a:ext cx="754913"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C1,4</a:t>
            </a:r>
            <a:endParaRPr lang="en-US" dirty="0"/>
          </a:p>
        </p:txBody>
      </p:sp>
      <p:sp>
        <p:nvSpPr>
          <p:cNvPr id="25" name="Can 24"/>
          <p:cNvSpPr/>
          <p:nvPr/>
        </p:nvSpPr>
        <p:spPr>
          <a:xfrm>
            <a:off x="6245596" y="1997229"/>
            <a:ext cx="879771" cy="416390"/>
          </a:xfrm>
          <a:prstGeom prst="can">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C2,1</a:t>
            </a:r>
            <a:endParaRPr lang="en-US" dirty="0"/>
          </a:p>
        </p:txBody>
      </p:sp>
      <p:sp>
        <p:nvSpPr>
          <p:cNvPr id="2" name="Rounded Rectangle 1"/>
          <p:cNvSpPr/>
          <p:nvPr/>
        </p:nvSpPr>
        <p:spPr>
          <a:xfrm>
            <a:off x="2098842" y="1403686"/>
            <a:ext cx="3703053" cy="641685"/>
          </a:xfrm>
          <a:prstGeom prst="round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2098842" y="2112211"/>
            <a:ext cx="3703053" cy="641685"/>
          </a:xfrm>
          <a:prstGeom prst="round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a:off x="2098842" y="3030702"/>
            <a:ext cx="3703053" cy="641685"/>
          </a:xfrm>
          <a:prstGeom prst="round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2098842" y="3759914"/>
            <a:ext cx="3703053" cy="641685"/>
          </a:xfrm>
          <a:prstGeom prst="round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ounded Rectangle 28"/>
          <p:cNvSpPr/>
          <p:nvPr/>
        </p:nvSpPr>
        <p:spPr>
          <a:xfrm>
            <a:off x="1965158" y="1283368"/>
            <a:ext cx="5387474" cy="1560182"/>
          </a:xfrm>
          <a:prstGeom prst="round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1965158" y="2953087"/>
            <a:ext cx="5387474" cy="1560182"/>
          </a:xfrm>
          <a:prstGeom prst="round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1684421" y="1149683"/>
            <a:ext cx="4398211" cy="4090737"/>
          </a:xfrm>
          <a:prstGeom prst="round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7478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Storage in Azure</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0" y="774700"/>
            <a:ext cx="9144000" cy="5293895"/>
          </a:xfrm>
          <a:prstGeom prst="rect">
            <a:avLst/>
          </a:prstGeom>
        </p:spPr>
      </p:pic>
      <p:sp>
        <p:nvSpPr>
          <p:cNvPr id="3" name="TextBox 2"/>
          <p:cNvSpPr txBox="1"/>
          <p:nvPr/>
        </p:nvSpPr>
        <p:spPr>
          <a:xfrm>
            <a:off x="254001" y="6081963"/>
            <a:ext cx="4317333" cy="369332"/>
          </a:xfrm>
          <a:prstGeom prst="rect">
            <a:avLst/>
          </a:prstGeom>
          <a:noFill/>
        </p:spPr>
        <p:txBody>
          <a:bodyPr wrap="none" rtlCol="0">
            <a:spAutoFit/>
          </a:bodyPr>
          <a:lstStyle/>
          <a:p>
            <a:r>
              <a:rPr lang="en-US" dirty="0"/>
              <a:t>Thanks to Cheng Huang, Microsoft Research</a:t>
            </a:r>
          </a:p>
        </p:txBody>
      </p:sp>
    </p:spTree>
    <p:extLst>
      <p:ext uri="{BB962C8B-B14F-4D97-AF65-F5344CB8AC3E}">
        <p14:creationId xmlns:p14="http://schemas.microsoft.com/office/powerpoint/2010/main" val="2647478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Storage in Azure</a:t>
            </a:r>
            <a:endParaRPr lang="en-US" sz="2800" dirty="0">
              <a:solidFill>
                <a:schemeClr val="bg1"/>
              </a:solidFill>
            </a:endParaRPr>
          </a:p>
        </p:txBody>
      </p:sp>
      <p:sp>
        <p:nvSpPr>
          <p:cNvPr id="3" name="TextBox 2"/>
          <p:cNvSpPr txBox="1"/>
          <p:nvPr/>
        </p:nvSpPr>
        <p:spPr>
          <a:xfrm>
            <a:off x="254001" y="6081963"/>
            <a:ext cx="4317333" cy="369332"/>
          </a:xfrm>
          <a:prstGeom prst="rect">
            <a:avLst/>
          </a:prstGeom>
          <a:noFill/>
        </p:spPr>
        <p:txBody>
          <a:bodyPr wrap="none" rtlCol="0">
            <a:spAutoFit/>
          </a:bodyPr>
          <a:lstStyle/>
          <a:p>
            <a:r>
              <a:rPr lang="en-US" dirty="0"/>
              <a:t>Thanks to Cheng Huang, Microsoft Research</a:t>
            </a:r>
          </a:p>
        </p:txBody>
      </p:sp>
      <p:pic>
        <p:nvPicPr>
          <p:cNvPr id="5" name="Picture 4"/>
          <p:cNvPicPr>
            <a:picLocks noChangeAspect="1"/>
          </p:cNvPicPr>
          <p:nvPr/>
        </p:nvPicPr>
        <p:blipFill>
          <a:blip r:embed="rId2"/>
          <a:stretch>
            <a:fillRect/>
          </a:stretch>
        </p:blipFill>
        <p:spPr>
          <a:xfrm>
            <a:off x="0" y="762000"/>
            <a:ext cx="9144000" cy="5326708"/>
          </a:xfrm>
          <a:prstGeom prst="rect">
            <a:avLst/>
          </a:prstGeom>
        </p:spPr>
      </p:pic>
    </p:spTree>
    <p:extLst>
      <p:ext uri="{BB962C8B-B14F-4D97-AF65-F5344CB8AC3E}">
        <p14:creationId xmlns:p14="http://schemas.microsoft.com/office/powerpoint/2010/main" val="3643099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Storage in Azure</a:t>
            </a:r>
            <a:endParaRPr lang="en-US" sz="2800" dirty="0">
              <a:solidFill>
                <a:schemeClr val="bg1"/>
              </a:solidFill>
            </a:endParaRPr>
          </a:p>
        </p:txBody>
      </p:sp>
      <p:sp>
        <p:nvSpPr>
          <p:cNvPr id="3" name="TextBox 2"/>
          <p:cNvSpPr txBox="1"/>
          <p:nvPr/>
        </p:nvSpPr>
        <p:spPr>
          <a:xfrm>
            <a:off x="254001" y="6081963"/>
            <a:ext cx="4317333" cy="369332"/>
          </a:xfrm>
          <a:prstGeom prst="rect">
            <a:avLst/>
          </a:prstGeom>
          <a:noFill/>
        </p:spPr>
        <p:txBody>
          <a:bodyPr wrap="none" rtlCol="0">
            <a:spAutoFit/>
          </a:bodyPr>
          <a:lstStyle/>
          <a:p>
            <a:r>
              <a:rPr lang="en-US" dirty="0"/>
              <a:t>Thanks to Cheng Huang, Microsoft Research</a:t>
            </a:r>
          </a:p>
        </p:txBody>
      </p:sp>
      <p:pic>
        <p:nvPicPr>
          <p:cNvPr id="5" name="Picture 4"/>
          <p:cNvPicPr>
            <a:picLocks noChangeAspect="1"/>
          </p:cNvPicPr>
          <p:nvPr/>
        </p:nvPicPr>
        <p:blipFill>
          <a:blip r:embed="rId2"/>
          <a:stretch>
            <a:fillRect/>
          </a:stretch>
        </p:blipFill>
        <p:spPr>
          <a:xfrm>
            <a:off x="0" y="635000"/>
            <a:ext cx="9144000" cy="5581967"/>
          </a:xfrm>
          <a:prstGeom prst="rect">
            <a:avLst/>
          </a:prstGeom>
        </p:spPr>
      </p:pic>
    </p:spTree>
    <p:extLst>
      <p:ext uri="{BB962C8B-B14F-4D97-AF65-F5344CB8AC3E}">
        <p14:creationId xmlns:p14="http://schemas.microsoft.com/office/powerpoint/2010/main" val="654632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Recap</a:t>
            </a:r>
            <a:endParaRPr lang="en-US" sz="2800" dirty="0">
              <a:solidFill>
                <a:schemeClr val="bg1"/>
              </a:solidFill>
            </a:endParaRPr>
          </a:p>
        </p:txBody>
      </p:sp>
      <p:sp>
        <p:nvSpPr>
          <p:cNvPr id="2" name="TextBox 1"/>
          <p:cNvSpPr txBox="1"/>
          <p:nvPr/>
        </p:nvSpPr>
        <p:spPr>
          <a:xfrm>
            <a:off x="441158" y="1417053"/>
            <a:ext cx="5968301" cy="646331"/>
          </a:xfrm>
          <a:prstGeom prst="rect">
            <a:avLst/>
          </a:prstGeom>
          <a:noFill/>
        </p:spPr>
        <p:txBody>
          <a:bodyPr wrap="none" rtlCol="0">
            <a:spAutoFit/>
          </a:bodyPr>
          <a:lstStyle/>
          <a:p>
            <a:pPr marL="342900" indent="-342900">
              <a:buFont typeface="+mj-lt"/>
              <a:buAutoNum type="arabicPeriod"/>
            </a:pPr>
            <a:r>
              <a:rPr lang="en-US" dirty="0" smtClean="0"/>
              <a:t>Parity codes allow for error detection and error correction</a:t>
            </a:r>
          </a:p>
          <a:p>
            <a:endParaRPr lang="en-US" dirty="0"/>
          </a:p>
        </p:txBody>
      </p:sp>
      <p:pic>
        <p:nvPicPr>
          <p:cNvPr id="5" name="Picture 4"/>
          <p:cNvPicPr>
            <a:picLocks noChangeAspect="1"/>
          </p:cNvPicPr>
          <p:nvPr/>
        </p:nvPicPr>
        <p:blipFill>
          <a:blip r:embed="rId2"/>
          <a:stretch>
            <a:fillRect/>
          </a:stretch>
        </p:blipFill>
        <p:spPr>
          <a:xfrm>
            <a:off x="0" y="2102168"/>
            <a:ext cx="9144000" cy="4408264"/>
          </a:xfrm>
          <a:prstGeom prst="rect">
            <a:avLst/>
          </a:prstGeom>
        </p:spPr>
      </p:pic>
    </p:spTree>
    <p:extLst>
      <p:ext uri="{BB962C8B-B14F-4D97-AF65-F5344CB8AC3E}">
        <p14:creationId xmlns:p14="http://schemas.microsoft.com/office/powerpoint/2010/main" val="202288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Storage in Azure</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0" y="774700"/>
            <a:ext cx="9144000" cy="5293895"/>
          </a:xfrm>
          <a:prstGeom prst="rect">
            <a:avLst/>
          </a:prstGeom>
        </p:spPr>
      </p:pic>
      <p:sp>
        <p:nvSpPr>
          <p:cNvPr id="3" name="TextBox 2"/>
          <p:cNvSpPr txBox="1"/>
          <p:nvPr/>
        </p:nvSpPr>
        <p:spPr>
          <a:xfrm>
            <a:off x="254001" y="6081963"/>
            <a:ext cx="4317333" cy="369332"/>
          </a:xfrm>
          <a:prstGeom prst="rect">
            <a:avLst/>
          </a:prstGeom>
          <a:noFill/>
        </p:spPr>
        <p:txBody>
          <a:bodyPr wrap="none" rtlCol="0">
            <a:spAutoFit/>
          </a:bodyPr>
          <a:lstStyle/>
          <a:p>
            <a:r>
              <a:rPr lang="en-US" dirty="0"/>
              <a:t>Thanks to Cheng Huang, Microsoft Research</a:t>
            </a:r>
          </a:p>
        </p:txBody>
      </p:sp>
    </p:spTree>
    <p:extLst>
      <p:ext uri="{BB962C8B-B14F-4D97-AF65-F5344CB8AC3E}">
        <p14:creationId xmlns:p14="http://schemas.microsoft.com/office/powerpoint/2010/main" val="1200814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Storage in Azure</a:t>
            </a:r>
            <a:endParaRPr lang="en-US" sz="2800" dirty="0">
              <a:solidFill>
                <a:schemeClr val="bg1"/>
              </a:solidFill>
            </a:endParaRPr>
          </a:p>
        </p:txBody>
      </p:sp>
      <p:sp>
        <p:nvSpPr>
          <p:cNvPr id="3" name="TextBox 2"/>
          <p:cNvSpPr txBox="1"/>
          <p:nvPr/>
        </p:nvSpPr>
        <p:spPr>
          <a:xfrm>
            <a:off x="254001" y="6081963"/>
            <a:ext cx="4317333" cy="369332"/>
          </a:xfrm>
          <a:prstGeom prst="rect">
            <a:avLst/>
          </a:prstGeom>
          <a:noFill/>
        </p:spPr>
        <p:txBody>
          <a:bodyPr wrap="none" rtlCol="0">
            <a:spAutoFit/>
          </a:bodyPr>
          <a:lstStyle/>
          <a:p>
            <a:r>
              <a:rPr lang="en-US" dirty="0"/>
              <a:t>Thanks to Cheng Huang, Microsoft Research</a:t>
            </a:r>
          </a:p>
        </p:txBody>
      </p:sp>
      <p:pic>
        <p:nvPicPr>
          <p:cNvPr id="5" name="Picture 4"/>
          <p:cNvPicPr>
            <a:picLocks noChangeAspect="1"/>
          </p:cNvPicPr>
          <p:nvPr/>
        </p:nvPicPr>
        <p:blipFill>
          <a:blip r:embed="rId2"/>
          <a:stretch>
            <a:fillRect/>
          </a:stretch>
        </p:blipFill>
        <p:spPr>
          <a:xfrm>
            <a:off x="0" y="749300"/>
            <a:ext cx="9144000" cy="5354989"/>
          </a:xfrm>
          <a:prstGeom prst="rect">
            <a:avLst/>
          </a:prstGeom>
        </p:spPr>
      </p:pic>
    </p:spTree>
    <p:extLst>
      <p:ext uri="{BB962C8B-B14F-4D97-AF65-F5344CB8AC3E}">
        <p14:creationId xmlns:p14="http://schemas.microsoft.com/office/powerpoint/2010/main" val="24102003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Storage in Azure</a:t>
            </a:r>
            <a:endParaRPr lang="en-US" sz="2800" dirty="0">
              <a:solidFill>
                <a:schemeClr val="bg1"/>
              </a:solidFill>
            </a:endParaRPr>
          </a:p>
        </p:txBody>
      </p:sp>
      <p:sp>
        <p:nvSpPr>
          <p:cNvPr id="3" name="TextBox 2"/>
          <p:cNvSpPr txBox="1"/>
          <p:nvPr/>
        </p:nvSpPr>
        <p:spPr>
          <a:xfrm>
            <a:off x="254001" y="6081963"/>
            <a:ext cx="4317333" cy="369332"/>
          </a:xfrm>
          <a:prstGeom prst="rect">
            <a:avLst/>
          </a:prstGeom>
          <a:noFill/>
        </p:spPr>
        <p:txBody>
          <a:bodyPr wrap="none" rtlCol="0">
            <a:spAutoFit/>
          </a:bodyPr>
          <a:lstStyle/>
          <a:p>
            <a:r>
              <a:rPr lang="en-US" dirty="0"/>
              <a:t>Thanks to Cheng Huang, Microsoft Research</a:t>
            </a:r>
          </a:p>
        </p:txBody>
      </p:sp>
      <p:pic>
        <p:nvPicPr>
          <p:cNvPr id="5" name="Picture 4"/>
          <p:cNvPicPr>
            <a:picLocks noChangeAspect="1"/>
          </p:cNvPicPr>
          <p:nvPr/>
        </p:nvPicPr>
        <p:blipFill>
          <a:blip r:embed="rId2"/>
          <a:stretch>
            <a:fillRect/>
          </a:stretch>
        </p:blipFill>
        <p:spPr>
          <a:xfrm>
            <a:off x="0" y="736600"/>
            <a:ext cx="9144000" cy="5373620"/>
          </a:xfrm>
          <a:prstGeom prst="rect">
            <a:avLst/>
          </a:prstGeom>
        </p:spPr>
      </p:pic>
    </p:spTree>
    <p:extLst>
      <p:ext uri="{BB962C8B-B14F-4D97-AF65-F5344CB8AC3E}">
        <p14:creationId xmlns:p14="http://schemas.microsoft.com/office/powerpoint/2010/main" val="2878686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Storage in Azure</a:t>
            </a:r>
            <a:endParaRPr lang="en-US" sz="2800" dirty="0">
              <a:solidFill>
                <a:schemeClr val="bg1"/>
              </a:solidFill>
            </a:endParaRPr>
          </a:p>
        </p:txBody>
      </p:sp>
      <p:sp>
        <p:nvSpPr>
          <p:cNvPr id="3" name="TextBox 2"/>
          <p:cNvSpPr txBox="1"/>
          <p:nvPr/>
        </p:nvSpPr>
        <p:spPr>
          <a:xfrm>
            <a:off x="254001" y="6081963"/>
            <a:ext cx="4317333" cy="369332"/>
          </a:xfrm>
          <a:prstGeom prst="rect">
            <a:avLst/>
          </a:prstGeom>
          <a:noFill/>
        </p:spPr>
        <p:txBody>
          <a:bodyPr wrap="none" rtlCol="0">
            <a:spAutoFit/>
          </a:bodyPr>
          <a:lstStyle/>
          <a:p>
            <a:r>
              <a:rPr lang="en-US" dirty="0"/>
              <a:t>Thanks to Cheng Huang, Microsoft Research</a:t>
            </a:r>
          </a:p>
        </p:txBody>
      </p:sp>
      <p:pic>
        <p:nvPicPr>
          <p:cNvPr id="2" name="Picture 1"/>
          <p:cNvPicPr>
            <a:picLocks noChangeAspect="1"/>
          </p:cNvPicPr>
          <p:nvPr/>
        </p:nvPicPr>
        <p:blipFill>
          <a:blip r:embed="rId2"/>
          <a:stretch>
            <a:fillRect/>
          </a:stretch>
        </p:blipFill>
        <p:spPr>
          <a:xfrm>
            <a:off x="0" y="800100"/>
            <a:ext cx="9144000" cy="5237934"/>
          </a:xfrm>
          <a:prstGeom prst="rect">
            <a:avLst/>
          </a:prstGeom>
        </p:spPr>
      </p:pic>
    </p:spTree>
    <p:extLst>
      <p:ext uri="{BB962C8B-B14F-4D97-AF65-F5344CB8AC3E}">
        <p14:creationId xmlns:p14="http://schemas.microsoft.com/office/powerpoint/2010/main" val="23358843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Storage in Azure</a:t>
            </a:r>
            <a:endParaRPr lang="en-US" sz="2800" dirty="0">
              <a:solidFill>
                <a:schemeClr val="bg1"/>
              </a:solidFill>
            </a:endParaRPr>
          </a:p>
        </p:txBody>
      </p:sp>
      <p:sp>
        <p:nvSpPr>
          <p:cNvPr id="3" name="TextBox 2"/>
          <p:cNvSpPr txBox="1"/>
          <p:nvPr/>
        </p:nvSpPr>
        <p:spPr>
          <a:xfrm>
            <a:off x="254001" y="6081963"/>
            <a:ext cx="4317333" cy="369332"/>
          </a:xfrm>
          <a:prstGeom prst="rect">
            <a:avLst/>
          </a:prstGeom>
          <a:noFill/>
        </p:spPr>
        <p:txBody>
          <a:bodyPr wrap="none" rtlCol="0">
            <a:spAutoFit/>
          </a:bodyPr>
          <a:lstStyle/>
          <a:p>
            <a:r>
              <a:rPr lang="en-US" dirty="0"/>
              <a:t>Thanks to Cheng Huang, Microsoft Research</a:t>
            </a:r>
          </a:p>
        </p:txBody>
      </p:sp>
      <p:pic>
        <p:nvPicPr>
          <p:cNvPr id="5" name="Picture 4"/>
          <p:cNvPicPr>
            <a:picLocks noChangeAspect="1"/>
          </p:cNvPicPr>
          <p:nvPr/>
        </p:nvPicPr>
        <p:blipFill>
          <a:blip r:embed="rId2"/>
          <a:stretch>
            <a:fillRect/>
          </a:stretch>
        </p:blipFill>
        <p:spPr>
          <a:xfrm>
            <a:off x="0" y="774700"/>
            <a:ext cx="9144000" cy="5286895"/>
          </a:xfrm>
          <a:prstGeom prst="rect">
            <a:avLst/>
          </a:prstGeom>
        </p:spPr>
      </p:pic>
    </p:spTree>
    <p:extLst>
      <p:ext uri="{BB962C8B-B14F-4D97-AF65-F5344CB8AC3E}">
        <p14:creationId xmlns:p14="http://schemas.microsoft.com/office/powerpoint/2010/main" val="8593018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References</a:t>
            </a:r>
            <a:endParaRPr lang="en-US" sz="2800" dirty="0">
              <a:solidFill>
                <a:schemeClr val="bg1"/>
              </a:solidFill>
            </a:endParaRPr>
          </a:p>
        </p:txBody>
      </p:sp>
      <p:pic>
        <p:nvPicPr>
          <p:cNvPr id="3" name="Picture 2"/>
          <p:cNvPicPr>
            <a:picLocks noChangeAspect="1"/>
          </p:cNvPicPr>
          <p:nvPr/>
        </p:nvPicPr>
        <p:blipFill>
          <a:blip r:embed="rId2"/>
          <a:stretch>
            <a:fillRect/>
          </a:stretch>
        </p:blipFill>
        <p:spPr>
          <a:xfrm>
            <a:off x="0" y="1106905"/>
            <a:ext cx="9144000" cy="1144255"/>
          </a:xfrm>
          <a:prstGeom prst="rect">
            <a:avLst/>
          </a:prstGeom>
        </p:spPr>
      </p:pic>
    </p:spTree>
    <p:extLst>
      <p:ext uri="{BB962C8B-B14F-4D97-AF65-F5344CB8AC3E}">
        <p14:creationId xmlns:p14="http://schemas.microsoft.com/office/powerpoint/2010/main" val="2647478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Recap</a:t>
            </a:r>
            <a:endParaRPr lang="en-US" sz="2800" dirty="0">
              <a:solidFill>
                <a:schemeClr val="bg1"/>
              </a:solidFill>
            </a:endParaRPr>
          </a:p>
        </p:txBody>
      </p:sp>
      <p:sp>
        <p:nvSpPr>
          <p:cNvPr id="2" name="TextBox 1"/>
          <p:cNvSpPr txBox="1"/>
          <p:nvPr/>
        </p:nvSpPr>
        <p:spPr>
          <a:xfrm>
            <a:off x="441158" y="1417053"/>
            <a:ext cx="7904728" cy="923330"/>
          </a:xfrm>
          <a:prstGeom prst="rect">
            <a:avLst/>
          </a:prstGeom>
          <a:noFill/>
        </p:spPr>
        <p:txBody>
          <a:bodyPr wrap="none" rtlCol="0">
            <a:spAutoFit/>
          </a:bodyPr>
          <a:lstStyle/>
          <a:p>
            <a:pPr marL="342900" indent="-342900">
              <a:buFont typeface="+mj-lt"/>
              <a:buAutoNum type="arabicPeriod"/>
            </a:pPr>
            <a:r>
              <a:rPr lang="en-US" dirty="0" smtClean="0"/>
              <a:t>Recovering from multiple failures require exchanges of messages and bounded </a:t>
            </a:r>
            <a:br>
              <a:rPr lang="en-US" dirty="0" smtClean="0"/>
            </a:br>
            <a:r>
              <a:rPr lang="en-US" dirty="0" smtClean="0"/>
              <a:t>reconstruction cost is preferred.</a:t>
            </a:r>
          </a:p>
          <a:p>
            <a:endParaRPr lang="en-US" dirty="0"/>
          </a:p>
        </p:txBody>
      </p:sp>
      <p:sp>
        <p:nvSpPr>
          <p:cNvPr id="6" name="Rectangle 5"/>
          <p:cNvSpPr/>
          <p:nvPr/>
        </p:nvSpPr>
        <p:spPr>
          <a:xfrm>
            <a:off x="770163" y="2918155"/>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7" name="Rectangle 6"/>
          <p:cNvSpPr/>
          <p:nvPr/>
        </p:nvSpPr>
        <p:spPr>
          <a:xfrm>
            <a:off x="2449378" y="2918155"/>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8" name="Rectangle 7"/>
          <p:cNvSpPr/>
          <p:nvPr/>
        </p:nvSpPr>
        <p:spPr>
          <a:xfrm>
            <a:off x="770163" y="3746054"/>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sp>
        <p:nvSpPr>
          <p:cNvPr id="9" name="Rectangle 8"/>
          <p:cNvSpPr/>
          <p:nvPr/>
        </p:nvSpPr>
        <p:spPr>
          <a:xfrm>
            <a:off x="2449378" y="3746054"/>
            <a:ext cx="1107954"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sp>
        <p:nvSpPr>
          <p:cNvPr id="10" name="Rectangle 9"/>
          <p:cNvSpPr/>
          <p:nvPr/>
        </p:nvSpPr>
        <p:spPr>
          <a:xfrm>
            <a:off x="4543682" y="2918155"/>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t>
            </a:r>
            <a:r>
              <a:rPr lang="en-US" dirty="0" err="1" smtClean="0"/>
              <a:t>+b</a:t>
            </a:r>
            <a:endParaRPr lang="en-US" dirty="0"/>
          </a:p>
        </p:txBody>
      </p:sp>
      <p:sp>
        <p:nvSpPr>
          <p:cNvPr id="11" name="Rectangle 10"/>
          <p:cNvSpPr/>
          <p:nvPr/>
        </p:nvSpPr>
        <p:spPr>
          <a:xfrm>
            <a:off x="6222897" y="2918155"/>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t>
            </a:r>
            <a:r>
              <a:rPr lang="en-US" dirty="0" err="1" smtClean="0"/>
              <a:t>+d</a:t>
            </a:r>
            <a:endParaRPr lang="en-US" dirty="0"/>
          </a:p>
        </p:txBody>
      </p:sp>
      <p:sp>
        <p:nvSpPr>
          <p:cNvPr id="12" name="Rectangle 11"/>
          <p:cNvSpPr/>
          <p:nvPr/>
        </p:nvSpPr>
        <p:spPr>
          <a:xfrm>
            <a:off x="4543682" y="3746054"/>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c</a:t>
            </a:r>
            <a:r>
              <a:rPr lang="en-US" dirty="0" err="1" smtClean="0"/>
              <a:t>+d</a:t>
            </a:r>
            <a:endParaRPr lang="en-US" dirty="0"/>
          </a:p>
        </p:txBody>
      </p:sp>
      <p:sp>
        <p:nvSpPr>
          <p:cNvPr id="13" name="Rectangle 12"/>
          <p:cNvSpPr/>
          <p:nvPr/>
        </p:nvSpPr>
        <p:spPr>
          <a:xfrm>
            <a:off x="6222897" y="3746054"/>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c</a:t>
            </a:r>
            <a:r>
              <a:rPr lang="en-US" dirty="0" err="1" smtClean="0"/>
              <a:t>+b+d</a:t>
            </a:r>
            <a:endParaRPr lang="en-US" dirty="0"/>
          </a:p>
        </p:txBody>
      </p:sp>
      <p:sp>
        <p:nvSpPr>
          <p:cNvPr id="14" name="TextBox 13"/>
          <p:cNvSpPr txBox="1"/>
          <p:nvPr/>
        </p:nvSpPr>
        <p:spPr>
          <a:xfrm>
            <a:off x="1743561" y="2421307"/>
            <a:ext cx="3627541" cy="369332"/>
          </a:xfrm>
          <a:prstGeom prst="rect">
            <a:avLst/>
          </a:prstGeom>
          <a:noFill/>
        </p:spPr>
        <p:txBody>
          <a:bodyPr wrap="none" rtlCol="0">
            <a:spAutoFit/>
          </a:bodyPr>
          <a:lstStyle/>
          <a:p>
            <a:r>
              <a:rPr lang="en-US" b="1" dirty="0"/>
              <a:t>r</a:t>
            </a:r>
            <a:r>
              <a:rPr lang="en-US" dirty="0" smtClean="0"/>
              <a:t> redundancies  </a:t>
            </a:r>
            <a:r>
              <a:rPr lang="en-US" dirty="0" smtClean="0">
                <a:sym typeface="Wingdings"/>
              </a:rPr>
              <a:t> correct </a:t>
            </a:r>
            <a:r>
              <a:rPr lang="en-US" b="1" dirty="0" smtClean="0">
                <a:sym typeface="Wingdings"/>
              </a:rPr>
              <a:t>r</a:t>
            </a:r>
            <a:r>
              <a:rPr lang="en-US" dirty="0" smtClean="0">
                <a:sym typeface="Wingdings"/>
              </a:rPr>
              <a:t> erasures</a:t>
            </a:r>
            <a:endParaRPr lang="en-US" dirty="0"/>
          </a:p>
        </p:txBody>
      </p:sp>
      <p:sp>
        <p:nvSpPr>
          <p:cNvPr id="15" name="Multiply 14"/>
          <p:cNvSpPr/>
          <p:nvPr/>
        </p:nvSpPr>
        <p:spPr>
          <a:xfrm>
            <a:off x="878257" y="3296435"/>
            <a:ext cx="864744" cy="621459"/>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Multiply 15"/>
          <p:cNvSpPr/>
          <p:nvPr/>
        </p:nvSpPr>
        <p:spPr>
          <a:xfrm>
            <a:off x="2557472" y="3273206"/>
            <a:ext cx="864744" cy="621459"/>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96628" y="5232150"/>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t>
            </a:r>
            <a:r>
              <a:rPr lang="en-US" dirty="0" err="1" smtClean="0"/>
              <a:t>+b</a:t>
            </a:r>
            <a:endParaRPr lang="en-US" dirty="0"/>
          </a:p>
        </p:txBody>
      </p:sp>
      <p:sp>
        <p:nvSpPr>
          <p:cNvPr id="18" name="Rectangle 17"/>
          <p:cNvSpPr/>
          <p:nvPr/>
        </p:nvSpPr>
        <p:spPr>
          <a:xfrm>
            <a:off x="2375843" y="5232150"/>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t>
            </a:r>
            <a:r>
              <a:rPr lang="en-US" dirty="0" err="1" smtClean="0"/>
              <a:t>+d</a:t>
            </a:r>
            <a:endParaRPr lang="en-US" dirty="0"/>
          </a:p>
        </p:txBody>
      </p:sp>
      <p:sp>
        <p:nvSpPr>
          <p:cNvPr id="19" name="Rectangle 18"/>
          <p:cNvSpPr/>
          <p:nvPr/>
        </p:nvSpPr>
        <p:spPr>
          <a:xfrm>
            <a:off x="696628" y="6060049"/>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c</a:t>
            </a:r>
            <a:r>
              <a:rPr lang="en-US" dirty="0" err="1" smtClean="0"/>
              <a:t>+d</a:t>
            </a:r>
            <a:endParaRPr lang="en-US" dirty="0"/>
          </a:p>
        </p:txBody>
      </p:sp>
      <p:sp>
        <p:nvSpPr>
          <p:cNvPr id="20" name="Rectangle 19"/>
          <p:cNvSpPr/>
          <p:nvPr/>
        </p:nvSpPr>
        <p:spPr>
          <a:xfrm>
            <a:off x="2375843" y="6060049"/>
            <a:ext cx="1107954" cy="51337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c</a:t>
            </a:r>
            <a:r>
              <a:rPr lang="en-US" dirty="0" err="1" smtClean="0"/>
              <a:t>+b+d</a:t>
            </a:r>
            <a:endParaRPr lang="en-US" dirty="0"/>
          </a:p>
        </p:txBody>
      </p:sp>
      <p:sp>
        <p:nvSpPr>
          <p:cNvPr id="21" name="TextBox 20"/>
          <p:cNvSpPr txBox="1"/>
          <p:nvPr/>
        </p:nvSpPr>
        <p:spPr>
          <a:xfrm>
            <a:off x="4397704" y="5232150"/>
            <a:ext cx="3451974" cy="1200329"/>
          </a:xfrm>
          <a:prstGeom prst="rect">
            <a:avLst/>
          </a:prstGeom>
          <a:noFill/>
        </p:spPr>
        <p:txBody>
          <a:bodyPr wrap="none" rtlCol="0">
            <a:spAutoFit/>
          </a:bodyPr>
          <a:lstStyle/>
          <a:p>
            <a:r>
              <a:rPr lang="en-US" dirty="0" smtClean="0"/>
              <a:t>1</a:t>
            </a:r>
            <a:r>
              <a:rPr lang="en-US" baseline="30000" dirty="0" smtClean="0"/>
              <a:t>st</a:t>
            </a:r>
            <a:r>
              <a:rPr lang="en-US" dirty="0" smtClean="0"/>
              <a:t> rebuilt block = (</a:t>
            </a:r>
            <a:r>
              <a:rPr lang="en-US" dirty="0" err="1" smtClean="0"/>
              <a:t>c+b+d</a:t>
            </a:r>
            <a:r>
              <a:rPr lang="en-US" dirty="0" smtClean="0"/>
              <a:t>)-(</a:t>
            </a:r>
            <a:r>
              <a:rPr lang="en-US" dirty="0" err="1" smtClean="0"/>
              <a:t>c+d</a:t>
            </a:r>
            <a:r>
              <a:rPr lang="en-US" dirty="0" smtClean="0"/>
              <a:t>) = b</a:t>
            </a:r>
          </a:p>
          <a:p>
            <a:r>
              <a:rPr lang="en-US" dirty="0" smtClean="0"/>
              <a:t>2</a:t>
            </a:r>
            <a:r>
              <a:rPr lang="en-US" baseline="30000" dirty="0" smtClean="0"/>
              <a:t>nd</a:t>
            </a:r>
            <a:r>
              <a:rPr lang="en-US" dirty="0" smtClean="0"/>
              <a:t> rebuilt block = (</a:t>
            </a:r>
            <a:r>
              <a:rPr lang="en-US" dirty="0" err="1" smtClean="0"/>
              <a:t>a+b</a:t>
            </a:r>
            <a:r>
              <a:rPr lang="en-US" dirty="0" smtClean="0"/>
              <a:t>)-b = a</a:t>
            </a:r>
          </a:p>
          <a:p>
            <a:r>
              <a:rPr lang="en-US" dirty="0" smtClean="0"/>
              <a:t>3</a:t>
            </a:r>
            <a:r>
              <a:rPr lang="en-US" baseline="30000" dirty="0" smtClean="0"/>
              <a:t>rd</a:t>
            </a:r>
            <a:r>
              <a:rPr lang="en-US" dirty="0" smtClean="0"/>
              <a:t> rebuilt block = (</a:t>
            </a:r>
            <a:r>
              <a:rPr lang="en-US" dirty="0" err="1" smtClean="0"/>
              <a:t>a+d</a:t>
            </a:r>
            <a:r>
              <a:rPr lang="en-US" dirty="0" smtClean="0"/>
              <a:t>) – a = d</a:t>
            </a:r>
          </a:p>
          <a:p>
            <a:r>
              <a:rPr lang="en-US" dirty="0" smtClean="0"/>
              <a:t>4</a:t>
            </a:r>
            <a:r>
              <a:rPr lang="en-US" baseline="30000" dirty="0" smtClean="0"/>
              <a:t>th</a:t>
            </a:r>
            <a:r>
              <a:rPr lang="en-US" dirty="0" smtClean="0"/>
              <a:t> rebuilt block = (</a:t>
            </a:r>
            <a:r>
              <a:rPr lang="en-US" dirty="0" err="1" smtClean="0"/>
              <a:t>c+d</a:t>
            </a:r>
            <a:r>
              <a:rPr lang="en-US" dirty="0" smtClean="0"/>
              <a:t>)-d =c</a:t>
            </a:r>
            <a:endParaRPr lang="en-US" dirty="0"/>
          </a:p>
        </p:txBody>
      </p:sp>
    </p:spTree>
    <p:extLst>
      <p:ext uri="{BB962C8B-B14F-4D97-AF65-F5344CB8AC3E}">
        <p14:creationId xmlns:p14="http://schemas.microsoft.com/office/powerpoint/2010/main" val="427806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Recovering from single failures</a:t>
            </a:r>
            <a:endParaRPr lang="en-US" sz="2800" dirty="0">
              <a:solidFill>
                <a:schemeClr val="bg1"/>
              </a:solidFill>
            </a:endParaRPr>
          </a:p>
        </p:txBody>
      </p:sp>
      <p:sp>
        <p:nvSpPr>
          <p:cNvPr id="5" name="Title 3"/>
          <p:cNvSpPr txBox="1">
            <a:spLocks/>
          </p:cNvSpPr>
          <p:nvPr/>
        </p:nvSpPr>
        <p:spPr>
          <a:xfrm>
            <a:off x="0" y="0"/>
            <a:ext cx="9144000" cy="788737"/>
          </a:xfrm>
          <a:prstGeom prst="rect">
            <a:avLst/>
          </a:prstGeom>
          <a:solidFill>
            <a:srgbClr val="3366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err="1" smtClean="0">
                <a:solidFill>
                  <a:schemeClr val="bg1"/>
                </a:solidFill>
              </a:rPr>
              <a:t>ZigZag</a:t>
            </a:r>
            <a:r>
              <a:rPr lang="en-US" sz="2800" dirty="0" smtClean="0">
                <a:solidFill>
                  <a:schemeClr val="bg1"/>
                </a:solidFill>
              </a:rPr>
              <a:t> Codes</a:t>
            </a:r>
            <a:endParaRPr lang="en-US" sz="2800"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862910905"/>
              </p:ext>
            </p:extLst>
          </p:nvPr>
        </p:nvGraphicFramePr>
        <p:xfrm>
          <a:off x="256715" y="1027057"/>
          <a:ext cx="8660964" cy="2593615"/>
        </p:xfrm>
        <a:graphic>
          <a:graphicData uri="http://schemas.openxmlformats.org/drawingml/2006/table">
            <a:tbl>
              <a:tblPr firstRow="1" bandRow="1">
                <a:tableStyleId>{5C22544A-7EE6-4342-B048-85BDC9FD1C3A}</a:tableStyleId>
              </a:tblPr>
              <a:tblGrid>
                <a:gridCol w="1443494"/>
                <a:gridCol w="1443494"/>
                <a:gridCol w="1443494"/>
                <a:gridCol w="1443494"/>
                <a:gridCol w="1387197"/>
                <a:gridCol w="1499791"/>
              </a:tblGrid>
              <a:tr h="518723">
                <a:tc>
                  <a:txBody>
                    <a:bodyPr/>
                    <a:lstStyle/>
                    <a:p>
                      <a:endParaRPr lang="en-US" dirty="0"/>
                    </a:p>
                  </a:txBody>
                  <a:tcPr/>
                </a:tc>
                <a:tc>
                  <a:txBody>
                    <a:bodyPr/>
                    <a:lstStyle/>
                    <a:p>
                      <a:r>
                        <a:rPr lang="en-US" dirty="0" smtClean="0"/>
                        <a:t>Node-0</a:t>
                      </a:r>
                      <a:endParaRPr lang="en-US" dirty="0"/>
                    </a:p>
                  </a:txBody>
                  <a:tcPr/>
                </a:tc>
                <a:tc>
                  <a:txBody>
                    <a:bodyPr/>
                    <a:lstStyle/>
                    <a:p>
                      <a:r>
                        <a:rPr lang="en-US" dirty="0" smtClean="0"/>
                        <a:t>Node-1</a:t>
                      </a:r>
                      <a:endParaRPr lang="en-US" dirty="0"/>
                    </a:p>
                  </a:txBody>
                  <a:tcPr/>
                </a:tc>
                <a:tc>
                  <a:txBody>
                    <a:bodyPr/>
                    <a:lstStyle/>
                    <a:p>
                      <a:r>
                        <a:rPr lang="en-US" dirty="0" smtClean="0"/>
                        <a:t>Node-2</a:t>
                      </a:r>
                      <a:endParaRPr lang="en-US" dirty="0"/>
                    </a:p>
                  </a:txBody>
                  <a:tcPr/>
                </a:tc>
                <a:tc>
                  <a:txBody>
                    <a:bodyPr/>
                    <a:lstStyle/>
                    <a:p>
                      <a:r>
                        <a:rPr lang="en-US" dirty="0" smtClean="0"/>
                        <a:t>Row sum</a:t>
                      </a:r>
                      <a:endParaRPr lang="en-US" dirty="0"/>
                    </a:p>
                  </a:txBody>
                  <a:tcPr/>
                </a:tc>
                <a:tc>
                  <a:txBody>
                    <a:bodyPr/>
                    <a:lstStyle/>
                    <a:p>
                      <a:r>
                        <a:rPr lang="en-US" dirty="0" err="1" smtClean="0"/>
                        <a:t>ZigZag</a:t>
                      </a:r>
                      <a:r>
                        <a:rPr lang="en-US" dirty="0" smtClean="0"/>
                        <a:t> sum</a:t>
                      </a:r>
                      <a:endParaRPr lang="en-US" dirty="0"/>
                    </a:p>
                  </a:txBody>
                  <a:tcPr/>
                </a:tc>
              </a:tr>
              <a:tr h="518723">
                <a:tc>
                  <a:txBody>
                    <a:bodyPr/>
                    <a:lstStyle/>
                    <a:p>
                      <a:pPr algn="ctr"/>
                      <a:r>
                        <a:rPr lang="en-US" dirty="0" smtClean="0"/>
                        <a:t>0</a:t>
                      </a:r>
                      <a:endParaRPr lang="en-US" dirty="0"/>
                    </a:p>
                  </a:txBody>
                  <a:tcPr/>
                </a:tc>
                <a:tc>
                  <a:txBody>
                    <a:bodyPr/>
                    <a:lstStyle/>
                    <a:p>
                      <a:pPr algn="ctr"/>
                      <a:r>
                        <a:rPr lang="en-US" dirty="0" smtClean="0"/>
                        <a:t>m</a:t>
                      </a:r>
                    </a:p>
                  </a:txBody>
                  <a:tcPr/>
                </a:tc>
                <a:tc>
                  <a:txBody>
                    <a:bodyPr/>
                    <a:lstStyle/>
                    <a:p>
                      <a:pPr algn="ctr"/>
                      <a:r>
                        <a:rPr lang="en-US" dirty="0" smtClean="0"/>
                        <a:t>a</a:t>
                      </a:r>
                      <a:endParaRPr lang="en-US" dirty="0"/>
                    </a:p>
                  </a:txBody>
                  <a:tcPr/>
                </a:tc>
                <a:tc>
                  <a:txBody>
                    <a:bodyPr/>
                    <a:lstStyle/>
                    <a:p>
                      <a:pPr algn="ctr"/>
                      <a:r>
                        <a:rPr lang="en-US" dirty="0" smtClean="0"/>
                        <a:t>w</a:t>
                      </a:r>
                      <a:endParaRPr lang="en-US" dirty="0"/>
                    </a:p>
                  </a:txBody>
                  <a:tcPr/>
                </a:tc>
                <a:tc>
                  <a:txBody>
                    <a:bodyPr/>
                    <a:lstStyle/>
                    <a:p>
                      <a:pPr algn="ctr"/>
                      <a:r>
                        <a:rPr lang="en-US" dirty="0" err="1" smtClean="0"/>
                        <a:t>m+a+w</a:t>
                      </a:r>
                      <a:endParaRPr lang="en-US" dirty="0"/>
                    </a:p>
                  </a:txBody>
                  <a:tcPr/>
                </a:tc>
                <a:tc>
                  <a:txBody>
                    <a:bodyPr/>
                    <a:lstStyle/>
                    <a:p>
                      <a:pPr algn="ctr"/>
                      <a:r>
                        <a:rPr lang="en-US" dirty="0" smtClean="0"/>
                        <a:t>2m+c+2z</a:t>
                      </a:r>
                      <a:endParaRPr lang="en-US" dirty="0"/>
                    </a:p>
                  </a:txBody>
                  <a:tcPr/>
                </a:tc>
              </a:tr>
              <a:tr h="518723">
                <a:tc>
                  <a:txBody>
                    <a:bodyPr/>
                    <a:lstStyle/>
                    <a:p>
                      <a:pPr algn="ctr"/>
                      <a:r>
                        <a:rPr lang="en-US" dirty="0" smtClean="0"/>
                        <a:t>1</a:t>
                      </a:r>
                      <a:endParaRPr lang="en-US" dirty="0"/>
                    </a:p>
                  </a:txBody>
                  <a:tcPr/>
                </a:tc>
                <a:tc>
                  <a:txBody>
                    <a:bodyPr/>
                    <a:lstStyle/>
                    <a:p>
                      <a:pPr algn="ctr"/>
                      <a:r>
                        <a:rPr lang="en-US" dirty="0" smtClean="0"/>
                        <a:t>n</a:t>
                      </a:r>
                      <a:endParaRPr lang="en-US" dirty="0"/>
                    </a:p>
                  </a:txBody>
                  <a:tcPr/>
                </a:tc>
                <a:tc>
                  <a:txBody>
                    <a:bodyPr/>
                    <a:lstStyle/>
                    <a:p>
                      <a:pPr algn="ctr"/>
                      <a:r>
                        <a:rPr lang="en-US" dirty="0" smtClean="0"/>
                        <a:t>b</a:t>
                      </a:r>
                      <a:endParaRPr lang="en-US" dirty="0"/>
                    </a:p>
                  </a:txBody>
                  <a:tcPr/>
                </a:tc>
                <a:tc>
                  <a:txBody>
                    <a:bodyPr/>
                    <a:lstStyle/>
                    <a:p>
                      <a:pPr algn="ctr"/>
                      <a:r>
                        <a:rPr lang="en-US" dirty="0" smtClean="0"/>
                        <a:t>x</a:t>
                      </a:r>
                      <a:endParaRPr lang="en-US" dirty="0"/>
                    </a:p>
                  </a:txBody>
                  <a:tcPr/>
                </a:tc>
                <a:tc>
                  <a:txBody>
                    <a:bodyPr/>
                    <a:lstStyle/>
                    <a:p>
                      <a:pPr algn="ctr"/>
                      <a:r>
                        <a:rPr lang="en-US" dirty="0" err="1" smtClean="0"/>
                        <a:t>n+b+x</a:t>
                      </a:r>
                      <a:endParaRPr lang="en-US" dirty="0" smtClean="0"/>
                    </a:p>
                  </a:txBody>
                  <a:tcPr/>
                </a:tc>
                <a:tc>
                  <a:txBody>
                    <a:bodyPr/>
                    <a:lstStyle/>
                    <a:p>
                      <a:pPr algn="ctr"/>
                      <a:r>
                        <a:rPr lang="en-US" dirty="0" smtClean="0"/>
                        <a:t>2n+d+y</a:t>
                      </a:r>
                      <a:endParaRPr lang="en-US" dirty="0"/>
                    </a:p>
                  </a:txBody>
                  <a:tcPr/>
                </a:tc>
              </a:tr>
              <a:tr h="518723">
                <a:tc>
                  <a:txBody>
                    <a:bodyPr/>
                    <a:lstStyle/>
                    <a:p>
                      <a:pPr algn="ctr"/>
                      <a:r>
                        <a:rPr lang="en-US" dirty="0" smtClean="0"/>
                        <a:t>2</a:t>
                      </a:r>
                      <a:endParaRPr lang="en-US" dirty="0"/>
                    </a:p>
                  </a:txBody>
                  <a:tcPr/>
                </a:tc>
                <a:tc>
                  <a:txBody>
                    <a:bodyPr/>
                    <a:lstStyle/>
                    <a:p>
                      <a:pPr algn="ctr"/>
                      <a:r>
                        <a:rPr lang="en-US" dirty="0" smtClean="0"/>
                        <a:t>p</a:t>
                      </a:r>
                      <a:endParaRPr lang="en-US" dirty="0"/>
                    </a:p>
                  </a:txBody>
                  <a:tcPr/>
                </a:tc>
                <a:tc>
                  <a:txBody>
                    <a:bodyPr/>
                    <a:lstStyle/>
                    <a:p>
                      <a:pPr algn="ctr"/>
                      <a:r>
                        <a:rPr lang="en-US" dirty="0" smtClean="0"/>
                        <a:t>c</a:t>
                      </a:r>
                      <a:endParaRPr lang="en-US" dirty="0"/>
                    </a:p>
                  </a:txBody>
                  <a:tcPr/>
                </a:tc>
                <a:tc>
                  <a:txBody>
                    <a:bodyPr/>
                    <a:lstStyle/>
                    <a:p>
                      <a:pPr algn="ctr"/>
                      <a:r>
                        <a:rPr lang="en-US" dirty="0" smtClean="0"/>
                        <a:t>y</a:t>
                      </a:r>
                      <a:endParaRPr lang="en-US" dirty="0"/>
                    </a:p>
                  </a:txBody>
                  <a:tcPr/>
                </a:tc>
                <a:tc>
                  <a:txBody>
                    <a:bodyPr/>
                    <a:lstStyle/>
                    <a:p>
                      <a:pPr algn="ctr"/>
                      <a:r>
                        <a:rPr lang="en-US" dirty="0" err="1" smtClean="0"/>
                        <a:t>p+c+y</a:t>
                      </a:r>
                      <a:endParaRPr lang="en-US" dirty="0"/>
                    </a:p>
                  </a:txBody>
                  <a:tcPr/>
                </a:tc>
                <a:tc>
                  <a:txBody>
                    <a:bodyPr/>
                    <a:lstStyle/>
                    <a:p>
                      <a:pPr algn="ctr"/>
                      <a:r>
                        <a:rPr lang="en-US" dirty="0" err="1" smtClean="0"/>
                        <a:t>p+a+x</a:t>
                      </a:r>
                      <a:endParaRPr lang="en-US" dirty="0"/>
                    </a:p>
                  </a:txBody>
                  <a:tcPr/>
                </a:tc>
              </a:tr>
              <a:tr h="518723">
                <a:tc>
                  <a:txBody>
                    <a:bodyPr/>
                    <a:lstStyle/>
                    <a:p>
                      <a:pPr algn="ctr"/>
                      <a:r>
                        <a:rPr lang="en-US" dirty="0" smtClean="0"/>
                        <a:t>3</a:t>
                      </a:r>
                      <a:endParaRPr lang="en-US" dirty="0"/>
                    </a:p>
                  </a:txBody>
                  <a:tcPr/>
                </a:tc>
                <a:tc>
                  <a:txBody>
                    <a:bodyPr/>
                    <a:lstStyle/>
                    <a:p>
                      <a:pPr algn="ctr"/>
                      <a:r>
                        <a:rPr lang="en-US" dirty="0" smtClean="0"/>
                        <a:t>q</a:t>
                      </a:r>
                      <a:endParaRPr lang="en-US" dirty="0"/>
                    </a:p>
                  </a:txBody>
                  <a:tcPr/>
                </a:tc>
                <a:tc>
                  <a:txBody>
                    <a:bodyPr/>
                    <a:lstStyle/>
                    <a:p>
                      <a:pPr algn="ctr"/>
                      <a:r>
                        <a:rPr lang="en-US" dirty="0" smtClean="0"/>
                        <a:t>d</a:t>
                      </a:r>
                      <a:endParaRPr lang="en-US" dirty="0"/>
                    </a:p>
                  </a:txBody>
                  <a:tcPr/>
                </a:tc>
                <a:tc>
                  <a:txBody>
                    <a:bodyPr/>
                    <a:lstStyle/>
                    <a:p>
                      <a:pPr algn="ctr"/>
                      <a:r>
                        <a:rPr lang="en-US" dirty="0" smtClean="0"/>
                        <a:t>z</a:t>
                      </a:r>
                      <a:endParaRPr lang="en-US" dirty="0"/>
                    </a:p>
                  </a:txBody>
                  <a:tcPr/>
                </a:tc>
                <a:tc>
                  <a:txBody>
                    <a:bodyPr/>
                    <a:lstStyle/>
                    <a:p>
                      <a:pPr algn="ctr"/>
                      <a:r>
                        <a:rPr lang="en-US" dirty="0" err="1" smtClean="0"/>
                        <a:t>q+d+z</a:t>
                      </a:r>
                      <a:endParaRPr lang="en-US" dirty="0"/>
                    </a:p>
                  </a:txBody>
                  <a:tcPr/>
                </a:tc>
                <a:tc>
                  <a:txBody>
                    <a:bodyPr/>
                    <a:lstStyle/>
                    <a:p>
                      <a:pPr algn="ctr"/>
                      <a:r>
                        <a:rPr lang="en-US" dirty="0" smtClean="0"/>
                        <a:t>q+b+2w</a:t>
                      </a:r>
                      <a:endParaRPr lang="en-US" dirty="0"/>
                    </a:p>
                  </a:txBody>
                  <a:tcPr/>
                </a:tc>
              </a:tr>
            </a:tbl>
          </a:graphicData>
        </a:graphic>
      </p:graphicFrame>
      <p:sp>
        <p:nvSpPr>
          <p:cNvPr id="2" name="TextBox 1"/>
          <p:cNvSpPr txBox="1"/>
          <p:nvPr/>
        </p:nvSpPr>
        <p:spPr>
          <a:xfrm>
            <a:off x="580999" y="4066502"/>
            <a:ext cx="7661099" cy="646331"/>
          </a:xfrm>
          <a:prstGeom prst="rect">
            <a:avLst/>
          </a:prstGeom>
          <a:noFill/>
        </p:spPr>
        <p:txBody>
          <a:bodyPr wrap="square" rtlCol="0">
            <a:spAutoFit/>
          </a:bodyPr>
          <a:lstStyle/>
          <a:p>
            <a:r>
              <a:rPr lang="en-US" b="1" dirty="0" smtClean="0"/>
              <a:t>Access v/s Bandwidth</a:t>
            </a:r>
          </a:p>
          <a:p>
            <a:r>
              <a:rPr lang="en-US" b="1" dirty="0" smtClean="0"/>
              <a:t>For M rows</a:t>
            </a:r>
          </a:p>
        </p:txBody>
      </p:sp>
      <p:graphicFrame>
        <p:nvGraphicFramePr>
          <p:cNvPr id="8" name="Table 7"/>
          <p:cNvGraphicFramePr>
            <a:graphicFrameLocks noGrp="1"/>
          </p:cNvGraphicFramePr>
          <p:nvPr>
            <p:extLst>
              <p:ext uri="{D42A27DB-BD31-4B8C-83A1-F6EECF244321}">
                <p14:modId xmlns:p14="http://schemas.microsoft.com/office/powerpoint/2010/main" val="2023410832"/>
              </p:ext>
            </p:extLst>
          </p:nvPr>
        </p:nvGraphicFramePr>
        <p:xfrm>
          <a:off x="580998" y="4996542"/>
          <a:ext cx="7971867" cy="1112520"/>
        </p:xfrm>
        <a:graphic>
          <a:graphicData uri="http://schemas.openxmlformats.org/drawingml/2006/table">
            <a:tbl>
              <a:tblPr firstRow="1" bandRow="1">
                <a:tableStyleId>{5C22544A-7EE6-4342-B048-85BDC9FD1C3A}</a:tableStyleId>
              </a:tblPr>
              <a:tblGrid>
                <a:gridCol w="2657289"/>
                <a:gridCol w="2657289"/>
                <a:gridCol w="2657289"/>
              </a:tblGrid>
              <a:tr h="370840">
                <a:tc>
                  <a:txBody>
                    <a:bodyPr/>
                    <a:lstStyle/>
                    <a:p>
                      <a:endParaRPr lang="en-US" dirty="0"/>
                    </a:p>
                  </a:txBody>
                  <a:tcPr/>
                </a:tc>
                <a:tc>
                  <a:txBody>
                    <a:bodyPr/>
                    <a:lstStyle/>
                    <a:p>
                      <a:r>
                        <a:rPr lang="en-US" dirty="0" smtClean="0"/>
                        <a:t>Optimal Access</a:t>
                      </a:r>
                      <a:endParaRPr lang="en-US" dirty="0"/>
                    </a:p>
                  </a:txBody>
                  <a:tcPr/>
                </a:tc>
                <a:tc>
                  <a:txBody>
                    <a:bodyPr/>
                    <a:lstStyle/>
                    <a:p>
                      <a:r>
                        <a:rPr lang="en-US" dirty="0" smtClean="0"/>
                        <a:t>Optimal Bandwidth</a:t>
                      </a:r>
                      <a:endParaRPr lang="en-US" dirty="0"/>
                    </a:p>
                  </a:txBody>
                  <a:tcPr/>
                </a:tc>
              </a:tr>
              <a:tr h="370840">
                <a:tc>
                  <a:txBody>
                    <a:bodyPr/>
                    <a:lstStyle/>
                    <a:p>
                      <a:r>
                        <a:rPr lang="en-US" dirty="0" smtClean="0"/>
                        <a:t>Optimal Update</a:t>
                      </a:r>
                      <a:endParaRPr lang="en-US" dirty="0"/>
                    </a:p>
                  </a:txBody>
                  <a:tcPr/>
                </a:tc>
                <a:tc>
                  <a:txBody>
                    <a:bodyPr/>
                    <a:lstStyle/>
                    <a:p>
                      <a:r>
                        <a:rPr lang="en-US" dirty="0" smtClean="0"/>
                        <a:t>M+1</a:t>
                      </a:r>
                      <a:endParaRPr lang="en-US" dirty="0"/>
                    </a:p>
                  </a:txBody>
                  <a:tcPr/>
                </a:tc>
                <a:tc>
                  <a:txBody>
                    <a:bodyPr/>
                    <a:lstStyle/>
                    <a:p>
                      <a:r>
                        <a:rPr lang="en-US" dirty="0" smtClean="0"/>
                        <a:t>M+1</a:t>
                      </a:r>
                      <a:endParaRPr lang="en-US" dirty="0"/>
                    </a:p>
                  </a:txBody>
                  <a:tcPr/>
                </a:tc>
              </a:tr>
              <a:tr h="370840">
                <a:tc>
                  <a:txBody>
                    <a:bodyPr/>
                    <a:lstStyle/>
                    <a:p>
                      <a:r>
                        <a:rPr lang="en-US" dirty="0" smtClean="0"/>
                        <a:t>Non-optimal update</a:t>
                      </a:r>
                      <a:endParaRPr lang="en-US" dirty="0"/>
                    </a:p>
                  </a:txBody>
                  <a:tcPr/>
                </a:tc>
                <a:tc>
                  <a:txBody>
                    <a:bodyPr/>
                    <a:lstStyle/>
                    <a:p>
                      <a:r>
                        <a:rPr lang="en-US" dirty="0" smtClean="0"/>
                        <a:t>3m&lt;k&lt;2</a:t>
                      </a:r>
                      <a:r>
                        <a:rPr lang="en-US" baseline="30000" dirty="0" smtClean="0"/>
                        <a:t>2m</a:t>
                      </a:r>
                      <a:r>
                        <a:rPr lang="en-US" baseline="0" dirty="0" smtClean="0"/>
                        <a:t>   </a:t>
                      </a:r>
                      <a:r>
                        <a:rPr lang="en-US" b="1" baseline="0" dirty="0" smtClean="0"/>
                        <a:t>(More)</a:t>
                      </a:r>
                      <a:endParaRPr lang="en-US" b="1" baseline="30000" dirty="0"/>
                    </a:p>
                  </a:txBody>
                  <a:tcPr/>
                </a:tc>
                <a:tc>
                  <a:txBody>
                    <a:bodyPr/>
                    <a:lstStyle/>
                    <a:p>
                      <a:r>
                        <a:rPr lang="en-US" dirty="0" smtClean="0"/>
                        <a:t>2M </a:t>
                      </a:r>
                      <a:r>
                        <a:rPr lang="en-US" b="1" dirty="0" smtClean="0"/>
                        <a:t>(Less)</a:t>
                      </a:r>
                      <a:endParaRPr lang="en-US" b="1" dirty="0"/>
                    </a:p>
                  </a:txBody>
                  <a:tcPr/>
                </a:tc>
              </a:tr>
            </a:tbl>
          </a:graphicData>
        </a:graphic>
      </p:graphicFrame>
    </p:spTree>
    <p:extLst>
      <p:ext uri="{BB962C8B-B14F-4D97-AF65-F5344CB8AC3E}">
        <p14:creationId xmlns:p14="http://schemas.microsoft.com/office/powerpoint/2010/main" val="3741778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Storage</a:t>
            </a:r>
            <a:endParaRPr lang="en-US" sz="2800" dirty="0">
              <a:solidFill>
                <a:schemeClr val="bg1"/>
              </a:solidFill>
            </a:endParaRPr>
          </a:p>
        </p:txBody>
      </p:sp>
      <p:sp>
        <p:nvSpPr>
          <p:cNvPr id="3" name="TextBox 2"/>
          <p:cNvSpPr txBox="1"/>
          <p:nvPr/>
        </p:nvSpPr>
        <p:spPr>
          <a:xfrm>
            <a:off x="526954" y="1265375"/>
            <a:ext cx="7985377" cy="646331"/>
          </a:xfrm>
          <a:prstGeom prst="rect">
            <a:avLst/>
          </a:prstGeom>
          <a:noFill/>
        </p:spPr>
        <p:txBody>
          <a:bodyPr wrap="square" rtlCol="0">
            <a:spAutoFit/>
          </a:bodyPr>
          <a:lstStyle/>
          <a:p>
            <a:pPr marL="742950" lvl="1" indent="-285750">
              <a:buFont typeface="Arial"/>
              <a:buChar char="•"/>
            </a:pPr>
            <a:endParaRPr lang="en-US" dirty="0" smtClean="0"/>
          </a:p>
          <a:p>
            <a:pPr marL="742950" lvl="1" indent="-285750">
              <a:buFont typeface="Arial"/>
              <a:buChar char="•"/>
            </a:pPr>
            <a:endParaRPr lang="en-US" dirty="0"/>
          </a:p>
        </p:txBody>
      </p:sp>
      <p:cxnSp>
        <p:nvCxnSpPr>
          <p:cNvPr id="5" name="Straight Connector 4"/>
          <p:cNvCxnSpPr/>
          <p:nvPr/>
        </p:nvCxnSpPr>
        <p:spPr>
          <a:xfrm>
            <a:off x="721895" y="1911706"/>
            <a:ext cx="13368" cy="3195031"/>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735263" y="5106737"/>
            <a:ext cx="7432842"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rot="16200000">
            <a:off x="-507945" y="3088105"/>
            <a:ext cx="2069797" cy="369332"/>
          </a:xfrm>
          <a:prstGeom prst="rect">
            <a:avLst/>
          </a:prstGeom>
          <a:noFill/>
        </p:spPr>
        <p:txBody>
          <a:bodyPr wrap="none" rtlCol="0">
            <a:spAutoFit/>
          </a:bodyPr>
          <a:lstStyle/>
          <a:p>
            <a:r>
              <a:rPr lang="en-US" dirty="0" smtClean="0"/>
              <a:t>Reconstruction Cost</a:t>
            </a:r>
            <a:endParaRPr lang="en-US" dirty="0"/>
          </a:p>
        </p:txBody>
      </p:sp>
      <p:sp>
        <p:nvSpPr>
          <p:cNvPr id="9" name="TextBox 8"/>
          <p:cNvSpPr txBox="1"/>
          <p:nvPr/>
        </p:nvSpPr>
        <p:spPr>
          <a:xfrm>
            <a:off x="6098308" y="5312610"/>
            <a:ext cx="1876911" cy="369332"/>
          </a:xfrm>
          <a:prstGeom prst="rect">
            <a:avLst/>
          </a:prstGeom>
          <a:noFill/>
        </p:spPr>
        <p:txBody>
          <a:bodyPr wrap="none" rtlCol="0">
            <a:spAutoFit/>
          </a:bodyPr>
          <a:lstStyle/>
          <a:p>
            <a:r>
              <a:rPr lang="en-US" dirty="0" smtClean="0"/>
              <a:t>Storage Overhead</a:t>
            </a:r>
            <a:endParaRPr lang="en-US" dirty="0"/>
          </a:p>
        </p:txBody>
      </p:sp>
      <p:sp>
        <p:nvSpPr>
          <p:cNvPr id="13" name="Arc 12"/>
          <p:cNvSpPr/>
          <p:nvPr/>
        </p:nvSpPr>
        <p:spPr>
          <a:xfrm rot="10800000">
            <a:off x="1096209" y="245977"/>
            <a:ext cx="8194842" cy="4620128"/>
          </a:xfrm>
          <a:prstGeom prst="arc">
            <a:avLst>
              <a:gd name="adj1" fmla="val 16010133"/>
              <a:gd name="adj2" fmla="val 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5133474" y="4347775"/>
            <a:ext cx="1231865" cy="369332"/>
          </a:xfrm>
          <a:prstGeom prst="rect">
            <a:avLst/>
          </a:prstGeom>
          <a:noFill/>
        </p:spPr>
        <p:txBody>
          <a:bodyPr wrap="none" rtlCol="0">
            <a:spAutoFit/>
          </a:bodyPr>
          <a:lstStyle/>
          <a:p>
            <a:r>
              <a:rPr lang="en-US" dirty="0" smtClean="0"/>
              <a:t>Replication</a:t>
            </a:r>
            <a:endParaRPr lang="en-US" dirty="0"/>
          </a:p>
        </p:txBody>
      </p:sp>
      <p:sp>
        <p:nvSpPr>
          <p:cNvPr id="15" name="TextBox 14"/>
          <p:cNvSpPr txBox="1"/>
          <p:nvPr/>
        </p:nvSpPr>
        <p:spPr>
          <a:xfrm>
            <a:off x="1096209" y="2053206"/>
            <a:ext cx="2166466" cy="369332"/>
          </a:xfrm>
          <a:prstGeom prst="rect">
            <a:avLst/>
          </a:prstGeom>
          <a:noFill/>
        </p:spPr>
        <p:txBody>
          <a:bodyPr wrap="none" rtlCol="0">
            <a:spAutoFit/>
          </a:bodyPr>
          <a:lstStyle/>
          <a:p>
            <a:r>
              <a:rPr lang="en-US" dirty="0" smtClean="0"/>
              <a:t>Reed Solomon Codes</a:t>
            </a:r>
            <a:endParaRPr lang="en-US" dirty="0"/>
          </a:p>
        </p:txBody>
      </p:sp>
    </p:spTree>
    <p:extLst>
      <p:ext uri="{BB962C8B-B14F-4D97-AF65-F5344CB8AC3E}">
        <p14:creationId xmlns:p14="http://schemas.microsoft.com/office/powerpoint/2010/main" val="3190547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Reed Solomon Codes</a:t>
            </a:r>
            <a:endParaRPr lang="en-US" sz="2800" dirty="0">
              <a:solidFill>
                <a:schemeClr val="bg1"/>
              </a:solidFill>
            </a:endParaRPr>
          </a:p>
        </p:txBody>
      </p:sp>
      <p:sp>
        <p:nvSpPr>
          <p:cNvPr id="2" name="Rectangle 1"/>
          <p:cNvSpPr/>
          <p:nvPr/>
        </p:nvSpPr>
        <p:spPr>
          <a:xfrm>
            <a:off x="868947" y="1065281"/>
            <a:ext cx="6791158" cy="2031325"/>
          </a:xfrm>
          <a:prstGeom prst="rect">
            <a:avLst/>
          </a:prstGeom>
        </p:spPr>
        <p:txBody>
          <a:bodyPr wrap="square">
            <a:spAutoFit/>
          </a:bodyPr>
          <a:lstStyle/>
          <a:p>
            <a:r>
              <a:rPr lang="en-US" dirty="0" smtClean="0"/>
              <a:t>For an indepth mathematical treatment follow the articles:</a:t>
            </a:r>
          </a:p>
          <a:p>
            <a:endParaRPr lang="en-US" dirty="0" smtClean="0">
              <a:hlinkClick r:id="rId2"/>
            </a:endParaRPr>
          </a:p>
          <a:p>
            <a:pPr marL="342900" indent="-342900">
              <a:buFont typeface="+mj-lt"/>
              <a:buAutoNum type="arabicPeriod"/>
            </a:pPr>
            <a:r>
              <a:rPr lang="en-US" dirty="0" smtClean="0">
                <a:hlinkClick r:id="rId2"/>
              </a:rPr>
              <a:t>http</a:t>
            </a:r>
            <a:r>
              <a:rPr lang="en-US" dirty="0">
                <a:hlinkClick r:id="rId2"/>
              </a:rPr>
              <a:t>://tools.ietf.org/html/rfc5510#page-</a:t>
            </a:r>
            <a:r>
              <a:rPr lang="en-US" dirty="0" smtClean="0">
                <a:hlinkClick r:id="rId2"/>
              </a:rPr>
              <a:t>17</a:t>
            </a:r>
            <a:endParaRPr lang="en-US" dirty="0" smtClean="0"/>
          </a:p>
          <a:p>
            <a:endParaRPr lang="en-US" dirty="0" smtClean="0"/>
          </a:p>
          <a:p>
            <a:pPr marL="342900" indent="-342900">
              <a:buFont typeface="+mj-lt"/>
              <a:buAutoNum type="arabicPeriod"/>
            </a:pPr>
            <a:r>
              <a:rPr lang="en-US" dirty="0">
                <a:hlinkClick r:id="rId3"/>
              </a:rPr>
              <a:t>http://www.mth.msu.edu/~jhall/classes/codenotes/</a:t>
            </a:r>
            <a:r>
              <a:rPr lang="en-US" dirty="0" smtClean="0">
                <a:hlinkClick r:id="rId3"/>
              </a:rPr>
              <a:t>grs.pdf</a:t>
            </a:r>
            <a:endParaRPr lang="en-US" dirty="0" smtClean="0"/>
          </a:p>
          <a:p>
            <a:pPr marL="342900" indent="-342900">
              <a:buFont typeface="+mj-lt"/>
              <a:buAutoNum type="arabicPeriod"/>
            </a:pPr>
            <a:endParaRPr lang="en-US" dirty="0" smtClean="0"/>
          </a:p>
          <a:p>
            <a:endParaRPr lang="en-US" dirty="0"/>
          </a:p>
        </p:txBody>
      </p:sp>
    </p:spTree>
    <p:extLst>
      <p:ext uri="{BB962C8B-B14F-4D97-AF65-F5344CB8AC3E}">
        <p14:creationId xmlns:p14="http://schemas.microsoft.com/office/powerpoint/2010/main" val="2647478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Lets look at analogous QR codes</a:t>
            </a:r>
            <a:endParaRPr lang="en-US" sz="2800" dirty="0">
              <a:solidFill>
                <a:schemeClr val="bg1"/>
              </a:solidFill>
            </a:endParaRPr>
          </a:p>
        </p:txBody>
      </p:sp>
      <p:pic>
        <p:nvPicPr>
          <p:cNvPr id="2" name="Picture 1"/>
          <p:cNvPicPr>
            <a:picLocks noChangeAspect="1"/>
          </p:cNvPicPr>
          <p:nvPr/>
        </p:nvPicPr>
        <p:blipFill>
          <a:blip r:embed="rId3"/>
          <a:stretch>
            <a:fillRect/>
          </a:stretch>
        </p:blipFill>
        <p:spPr>
          <a:xfrm>
            <a:off x="367613" y="1092200"/>
            <a:ext cx="3658973" cy="3600116"/>
          </a:xfrm>
          <a:prstGeom prst="rect">
            <a:avLst/>
          </a:prstGeom>
        </p:spPr>
      </p:pic>
      <p:sp>
        <p:nvSpPr>
          <p:cNvPr id="3" name="TextBox 2"/>
          <p:cNvSpPr txBox="1"/>
          <p:nvPr/>
        </p:nvSpPr>
        <p:spPr>
          <a:xfrm>
            <a:off x="4625474" y="1550737"/>
            <a:ext cx="4301177" cy="3416320"/>
          </a:xfrm>
          <a:prstGeom prst="rect">
            <a:avLst/>
          </a:prstGeom>
          <a:noFill/>
        </p:spPr>
        <p:txBody>
          <a:bodyPr wrap="none" rtlCol="0">
            <a:spAutoFit/>
          </a:bodyPr>
          <a:lstStyle/>
          <a:p>
            <a:r>
              <a:rPr lang="en-US" b="1" dirty="0" smtClean="0"/>
              <a:t>QR codes</a:t>
            </a:r>
          </a:p>
          <a:p>
            <a:endParaRPr lang="en-US" dirty="0" smtClean="0"/>
          </a:p>
          <a:p>
            <a:pPr marL="342900" indent="-342900">
              <a:buFont typeface="+mj-lt"/>
              <a:buAutoNum type="arabicPeriod"/>
            </a:pPr>
            <a:r>
              <a:rPr lang="en-US" dirty="0" smtClean="0"/>
              <a:t>Designed to reduce the number of</a:t>
            </a:r>
            <a:br>
              <a:rPr lang="en-US" dirty="0" smtClean="0"/>
            </a:br>
            <a:r>
              <a:rPr lang="en-US" dirty="0" smtClean="0"/>
              <a:t>errors in reading of digital barcodes</a:t>
            </a:r>
          </a:p>
          <a:p>
            <a:pPr marL="342900" indent="-342900">
              <a:buFont typeface="+mj-lt"/>
              <a:buAutoNum type="arabicPeriod"/>
            </a:pPr>
            <a:endParaRPr lang="en-US" dirty="0"/>
          </a:p>
          <a:p>
            <a:pPr marL="342900" indent="-342900">
              <a:buFont typeface="+mj-lt"/>
              <a:buAutoNum type="arabicPeriod"/>
            </a:pPr>
            <a:r>
              <a:rPr lang="en-US" dirty="0" smtClean="0"/>
              <a:t> Contains both data and error correction</a:t>
            </a:r>
            <a:br>
              <a:rPr lang="en-US" dirty="0" smtClean="0"/>
            </a:br>
            <a:r>
              <a:rPr lang="en-US" dirty="0" smtClean="0"/>
              <a:t>information</a:t>
            </a:r>
          </a:p>
          <a:p>
            <a:pPr marL="342900" indent="-342900">
              <a:buFont typeface="+mj-lt"/>
              <a:buAutoNum type="arabicPeriod"/>
            </a:pPr>
            <a:endParaRPr lang="en-US" dirty="0"/>
          </a:p>
          <a:p>
            <a:pPr marL="342900" indent="-342900">
              <a:buFont typeface="+mj-lt"/>
              <a:buAutoNum type="arabicPeriod"/>
            </a:pPr>
            <a:r>
              <a:rPr lang="en-US" dirty="0" smtClean="0"/>
              <a:t>It is possible to detect and recover from</a:t>
            </a:r>
            <a:br>
              <a:rPr lang="en-US" dirty="0" smtClean="0"/>
            </a:br>
            <a:r>
              <a:rPr lang="en-US" dirty="0" smtClean="0"/>
              <a:t>error using QR codes</a:t>
            </a:r>
          </a:p>
          <a:p>
            <a:pPr marL="342900" indent="-342900">
              <a:buFont typeface="+mj-lt"/>
              <a:buAutoNum type="arabicPeriod"/>
            </a:pPr>
            <a:endParaRPr lang="en-US" dirty="0"/>
          </a:p>
          <a:p>
            <a:pPr marL="342900" indent="-342900">
              <a:buFont typeface="+mj-lt"/>
              <a:buAutoNum type="arabicPeriod"/>
            </a:pPr>
            <a:r>
              <a:rPr lang="en-US" dirty="0" smtClean="0"/>
              <a:t>Ability to recover from multiple failures</a:t>
            </a:r>
            <a:endParaRPr lang="en-US" dirty="0"/>
          </a:p>
        </p:txBody>
      </p:sp>
    </p:spTree>
    <p:extLst>
      <p:ext uri="{BB962C8B-B14F-4D97-AF65-F5344CB8AC3E}">
        <p14:creationId xmlns:p14="http://schemas.microsoft.com/office/powerpoint/2010/main" val="2647478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What is underneath the pattern?</a:t>
            </a:r>
            <a:endParaRPr lang="en-US" sz="2800" dirty="0">
              <a:solidFill>
                <a:schemeClr val="bg1"/>
              </a:solidFill>
            </a:endParaRPr>
          </a:p>
        </p:txBody>
      </p:sp>
      <p:pic>
        <p:nvPicPr>
          <p:cNvPr id="2" name="Picture 1"/>
          <p:cNvPicPr>
            <a:picLocks noChangeAspect="1"/>
          </p:cNvPicPr>
          <p:nvPr/>
        </p:nvPicPr>
        <p:blipFill>
          <a:blip r:embed="rId2"/>
          <a:stretch>
            <a:fillRect/>
          </a:stretch>
        </p:blipFill>
        <p:spPr>
          <a:xfrm>
            <a:off x="304800" y="1455840"/>
            <a:ext cx="8534400" cy="2730500"/>
          </a:xfrm>
          <a:prstGeom prst="rect">
            <a:avLst/>
          </a:prstGeom>
        </p:spPr>
      </p:pic>
      <p:sp>
        <p:nvSpPr>
          <p:cNvPr id="3" name="Rectangle 2"/>
          <p:cNvSpPr/>
          <p:nvPr/>
        </p:nvSpPr>
        <p:spPr>
          <a:xfrm>
            <a:off x="534737" y="5373651"/>
            <a:ext cx="4572000" cy="923330"/>
          </a:xfrm>
          <a:prstGeom prst="rect">
            <a:avLst/>
          </a:prstGeom>
        </p:spPr>
        <p:txBody>
          <a:bodyPr>
            <a:spAutoFit/>
          </a:bodyPr>
          <a:lstStyle/>
          <a:p>
            <a:r>
              <a:rPr lang="en-US" dirty="0"/>
              <a:t>Input       101101101001011</a:t>
            </a:r>
          </a:p>
          <a:p>
            <a:r>
              <a:rPr lang="en-US" dirty="0"/>
              <a:t>Mask      ^ 101010000010010</a:t>
            </a:r>
          </a:p>
          <a:p>
            <a:r>
              <a:rPr lang="en-US" dirty="0"/>
              <a:t>Output      000111101011001</a:t>
            </a:r>
          </a:p>
        </p:txBody>
      </p:sp>
      <p:sp>
        <p:nvSpPr>
          <p:cNvPr id="5" name="Rectangle 4"/>
          <p:cNvSpPr/>
          <p:nvPr/>
        </p:nvSpPr>
        <p:spPr>
          <a:xfrm>
            <a:off x="4090736" y="4333575"/>
            <a:ext cx="4572000" cy="2308324"/>
          </a:xfrm>
          <a:prstGeom prst="rect">
            <a:avLst/>
          </a:prstGeom>
        </p:spPr>
        <p:txBody>
          <a:bodyPr>
            <a:spAutoFit/>
          </a:bodyPr>
          <a:lstStyle/>
          <a:p>
            <a:r>
              <a:rPr lang="en-US" dirty="0"/>
              <a:t>There are two identical copies of the format information, so that the symbol can still be decoded even if it is damaged. The second copy is broken in two pieces and placed around the other two locators, and is also read in a counter-clockwise direction (upwards in the lower-left corner, then left-to-right in the upper-right corner).</a:t>
            </a:r>
          </a:p>
        </p:txBody>
      </p:sp>
    </p:spTree>
    <p:extLst>
      <p:ext uri="{BB962C8B-B14F-4D97-AF65-F5344CB8AC3E}">
        <p14:creationId xmlns:p14="http://schemas.microsoft.com/office/powerpoint/2010/main" val="2647478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788737"/>
          </a:xfrm>
          <a:solidFill>
            <a:srgbClr val="3366FF"/>
          </a:solidFill>
        </p:spPr>
        <p:txBody>
          <a:bodyPr>
            <a:normAutofit/>
          </a:bodyPr>
          <a:lstStyle/>
          <a:p>
            <a:r>
              <a:rPr lang="en-US" sz="2800" dirty="0" smtClean="0">
                <a:solidFill>
                  <a:schemeClr val="bg1"/>
                </a:solidFill>
              </a:rPr>
              <a:t>QR symbol</a:t>
            </a:r>
            <a:endParaRPr lang="en-US" sz="2800" dirty="0">
              <a:solidFill>
                <a:schemeClr val="bg1"/>
              </a:solidFill>
            </a:endParaRPr>
          </a:p>
        </p:txBody>
      </p:sp>
      <p:sp>
        <p:nvSpPr>
          <p:cNvPr id="2" name="Rectangle 1"/>
          <p:cNvSpPr/>
          <p:nvPr/>
        </p:nvSpPr>
        <p:spPr>
          <a:xfrm>
            <a:off x="4197684" y="1092200"/>
            <a:ext cx="4572000" cy="2308324"/>
          </a:xfrm>
          <a:prstGeom prst="rect">
            <a:avLst/>
          </a:prstGeom>
        </p:spPr>
        <p:txBody>
          <a:bodyPr>
            <a:spAutoFit/>
          </a:bodyPr>
          <a:lstStyle/>
          <a:p>
            <a:r>
              <a:rPr lang="en-US" dirty="0"/>
              <a:t>The first two bits of format information give the error correction level used for the message data. A QR symbol this size contains 26 bytes of information. Some of these are used to store the message and some are used for error correction, as shown in the table below. The left-hand column is simply a name given to that level.</a:t>
            </a:r>
          </a:p>
        </p:txBody>
      </p:sp>
      <p:pic>
        <p:nvPicPr>
          <p:cNvPr id="5" name="Picture 4"/>
          <p:cNvPicPr>
            <a:picLocks noChangeAspect="1"/>
          </p:cNvPicPr>
          <p:nvPr/>
        </p:nvPicPr>
        <p:blipFill>
          <a:blip r:embed="rId2"/>
          <a:stretch>
            <a:fillRect/>
          </a:stretch>
        </p:blipFill>
        <p:spPr>
          <a:xfrm>
            <a:off x="367613" y="1092200"/>
            <a:ext cx="3658973" cy="3600116"/>
          </a:xfrm>
          <a:prstGeom prst="rect">
            <a:avLst/>
          </a:prstGeom>
        </p:spPr>
      </p:pic>
      <p:pic>
        <p:nvPicPr>
          <p:cNvPr id="3" name="Picture 2"/>
          <p:cNvPicPr>
            <a:picLocks noChangeAspect="1"/>
          </p:cNvPicPr>
          <p:nvPr/>
        </p:nvPicPr>
        <p:blipFill>
          <a:blip r:embed="rId3"/>
          <a:stretch>
            <a:fillRect/>
          </a:stretch>
        </p:blipFill>
        <p:spPr>
          <a:xfrm>
            <a:off x="1302085" y="4591384"/>
            <a:ext cx="7315200" cy="2006600"/>
          </a:xfrm>
          <a:prstGeom prst="rect">
            <a:avLst/>
          </a:prstGeom>
        </p:spPr>
      </p:pic>
    </p:spTree>
    <p:extLst>
      <p:ext uri="{BB962C8B-B14F-4D97-AF65-F5344CB8AC3E}">
        <p14:creationId xmlns:p14="http://schemas.microsoft.com/office/powerpoint/2010/main" val="2647478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2051</TotalTime>
  <Words>777</Words>
  <Application>Microsoft Office PowerPoint</Application>
  <PresentationFormat>On-screen Show (4:3)</PresentationFormat>
  <Paragraphs>225</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Theme</vt:lpstr>
      <vt:lpstr>Cloud Computing: Storage as a Service</vt:lpstr>
      <vt:lpstr>Recap</vt:lpstr>
      <vt:lpstr>Recap</vt:lpstr>
      <vt:lpstr>Recovering from single failures</vt:lpstr>
      <vt:lpstr>Storage</vt:lpstr>
      <vt:lpstr>Reed Solomon Codes</vt:lpstr>
      <vt:lpstr>Lets look at analogous QR codes</vt:lpstr>
      <vt:lpstr>What is underneath the pattern?</vt:lpstr>
      <vt:lpstr>QR symbol</vt:lpstr>
      <vt:lpstr>QR Codes</vt:lpstr>
      <vt:lpstr>Regions in a QR code</vt:lpstr>
      <vt:lpstr>Reed Solomon Codes</vt:lpstr>
      <vt:lpstr>Pyramid Codes</vt:lpstr>
      <vt:lpstr>Pyramid Code one failure example</vt:lpstr>
      <vt:lpstr>Pyramid Code two failures example</vt:lpstr>
      <vt:lpstr>Pyramid Codes multiple hierarchy</vt:lpstr>
      <vt:lpstr>Storage in Azure</vt:lpstr>
      <vt:lpstr>Storage in Azure</vt:lpstr>
      <vt:lpstr>Storage in Azure</vt:lpstr>
      <vt:lpstr>Storage in Azure</vt:lpstr>
      <vt:lpstr>Storage in Azure</vt:lpstr>
      <vt:lpstr>Storage in Azure</vt:lpstr>
      <vt:lpstr>Storage in Azure</vt:lpstr>
      <vt:lpstr>Storage in Azure</vt:lpstr>
      <vt:lpstr>References</vt:lpstr>
    </vt:vector>
  </TitlesOfParts>
  <Company>Boise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Services</dc:title>
  <dc:creator>Vijay Dialani</dc:creator>
  <cp:lastModifiedBy>Vijay Dialani</cp:lastModifiedBy>
  <cp:revision>131</cp:revision>
  <dcterms:created xsi:type="dcterms:W3CDTF">2014-08-22T23:05:29Z</dcterms:created>
  <dcterms:modified xsi:type="dcterms:W3CDTF">2014-10-02T16:21:10Z</dcterms:modified>
</cp:coreProperties>
</file>