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72" r:id="rId2"/>
    <p:sldId id="278" r:id="rId3"/>
    <p:sldId id="515" r:id="rId4"/>
    <p:sldId id="516" r:id="rId5"/>
    <p:sldId id="517" r:id="rId6"/>
    <p:sldId id="518" r:id="rId7"/>
    <p:sldId id="519" r:id="rId8"/>
    <p:sldId id="536" r:id="rId9"/>
    <p:sldId id="430" r:id="rId10"/>
    <p:sldId id="505" r:id="rId11"/>
    <p:sldId id="495" r:id="rId12"/>
    <p:sldId id="544" r:id="rId13"/>
    <p:sldId id="532" r:id="rId14"/>
    <p:sldId id="537" r:id="rId15"/>
    <p:sldId id="552" r:id="rId16"/>
    <p:sldId id="553" r:id="rId17"/>
    <p:sldId id="555" r:id="rId18"/>
    <p:sldId id="556" r:id="rId19"/>
    <p:sldId id="559" r:id="rId20"/>
    <p:sldId id="558" r:id="rId21"/>
    <p:sldId id="547" r:id="rId22"/>
    <p:sldId id="560" r:id="rId23"/>
    <p:sldId id="542" r:id="rId24"/>
    <p:sldId id="538" r:id="rId25"/>
    <p:sldId id="540" r:id="rId26"/>
    <p:sldId id="546" r:id="rId27"/>
    <p:sldId id="545" r:id="rId28"/>
    <p:sldId id="534" r:id="rId29"/>
    <p:sldId id="521" r:id="rId30"/>
    <p:sldId id="522" r:id="rId31"/>
    <p:sldId id="523" r:id="rId32"/>
    <p:sldId id="524" r:id="rId33"/>
    <p:sldId id="525" r:id="rId34"/>
    <p:sldId id="526" r:id="rId35"/>
    <p:sldId id="548" r:id="rId36"/>
    <p:sldId id="531" r:id="rId37"/>
    <p:sldId id="527" r:id="rId38"/>
    <p:sldId id="528" r:id="rId39"/>
    <p:sldId id="543" r:id="rId40"/>
    <p:sldId id="550" r:id="rId41"/>
    <p:sldId id="549" r:id="rId42"/>
    <p:sldId id="551" r:id="rId43"/>
    <p:sldId id="262" r:id="rId44"/>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DEE6984-10AC-BF45-B56F-CE3E7485FAD0}">
          <p14:sldIdLst>
            <p14:sldId id="272"/>
            <p14:sldId id="278"/>
            <p14:sldId id="515"/>
            <p14:sldId id="516"/>
            <p14:sldId id="517"/>
            <p14:sldId id="518"/>
            <p14:sldId id="519"/>
            <p14:sldId id="536"/>
            <p14:sldId id="430"/>
            <p14:sldId id="505"/>
            <p14:sldId id="495"/>
            <p14:sldId id="544"/>
            <p14:sldId id="532"/>
            <p14:sldId id="537"/>
            <p14:sldId id="552"/>
            <p14:sldId id="553"/>
            <p14:sldId id="555"/>
            <p14:sldId id="556"/>
            <p14:sldId id="559"/>
            <p14:sldId id="558"/>
            <p14:sldId id="547"/>
            <p14:sldId id="560"/>
            <p14:sldId id="542"/>
            <p14:sldId id="538"/>
            <p14:sldId id="540"/>
            <p14:sldId id="546"/>
            <p14:sldId id="545"/>
            <p14:sldId id="534"/>
            <p14:sldId id="521"/>
            <p14:sldId id="522"/>
            <p14:sldId id="523"/>
            <p14:sldId id="524"/>
            <p14:sldId id="525"/>
            <p14:sldId id="526"/>
            <p14:sldId id="548"/>
            <p14:sldId id="531"/>
            <p14:sldId id="527"/>
            <p14:sldId id="528"/>
            <p14:sldId id="543"/>
            <p14:sldId id="550"/>
            <p14:sldId id="549"/>
            <p14:sldId id="55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000"/>
    <a:srgbClr val="E6E6E6"/>
    <a:srgbClr val="DC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69" autoAdjust="0"/>
    <p:restoredTop sz="79367" autoAdjust="0"/>
  </p:normalViewPr>
  <p:slideViewPr>
    <p:cSldViewPr snapToGrid="0" snapToObjects="1">
      <p:cViewPr varScale="1">
        <p:scale>
          <a:sx n="90" d="100"/>
          <a:sy n="90" d="100"/>
        </p:scale>
        <p:origin x="822" y="96"/>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08:21:05.509"/>
    </inkml:context>
    <inkml:brush xml:id="br0">
      <inkml:brushProperty name="width" value="0.05" units="cm"/>
      <inkml:brushProperty name="height" value="0.05" units="cm"/>
      <inkml:brushProperty name="color" value="#E71224"/>
    </inkml:brush>
  </inkml:definitions>
  <inkml:trace contextRef="#ctx0" brushRef="#br0">0 3 24575,'21'1'0,"1"1"0,-1 1 0,24 7 0,-21-4 0,47 4 0,409-6 0,-247-7 0,1325 3 0,-1524-2 0,0-1 0,38-9 0,-35 5 0,57-3 0,327 9 0,-199 3 0,-209-2-273,0 1 0,-1 0 0,1 1 0,23 7 0,-14-2-6553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08:21:06.297"/>
    </inkml:context>
    <inkml:brush xml:id="br0">
      <inkml:brushProperty name="width" value="0.05" units="cm"/>
      <inkml:brushProperty name="height" value="0.05" units="cm"/>
      <inkml:brushProperty name="color" value="#E71224"/>
    </inkml:brush>
  </inkml:definitions>
  <inkml:trace contextRef="#ctx0" brushRef="#br0">204 0 24575,'0'1618'-1178,"-3"-1554"291,-11 67 1,-3 59-143,14-131 821,-13 88 0,-3 44 239,3-21-5,4-25 1011,8 229 0,7-184 303,-3 428-415,-2-584-925,-1 0 0,-9 38 0,5-35 0,-3 56 0,9 283 0,3-176 0,-4-175 0,0 0 0,-12 47 0,8-46 0,1 1 0,-2 34 0,6-21 0,-1-1 0,-14 66 0,11-78-455,1 1 0,-1 37 0,5-36-6371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08:21:07.542"/>
    </inkml:context>
    <inkml:brush xml:id="br0">
      <inkml:brushProperty name="width" value="0.05" units="cm"/>
      <inkml:brushProperty name="height" value="0.05" units="cm"/>
      <inkml:brushProperty name="color" value="#E71224"/>
    </inkml:brush>
  </inkml:definitions>
  <inkml:trace contextRef="#ctx0" brushRef="#br0">1 1 24575,'1'16'0,"1"0"0,0-1 0,9 30 0,4 28 0,-12 212 65,-2-21-818,15-130 586,2 70-2500,-18-198 2626,0 67-49,3 1 1,14 74 0,-7-62 484,-3 1 1,-8 146-1,-2-89-62,3 1424 340,-2-1525-673,-13 76 0,7-74 0,-3 73 0,13 1201 1639,0-1280-1639,2 0 0,12 49 0,-3-18 0,17 56 0,-26-209 0,-5-806-1239,2 863 1174,2 1 0,1-1 0,1 1 0,16-45 0,-12 39-12,0 0 0,5-43 1,3-29 76,-9 63 0,3-54 0,-7 63 33,2 0 1,1 1-1,1 0 0,2 0 1,25-55-1,-11 35 499,1 1-1,51-72 0,-34 53-531,-32 48 0,1 1 0,1 1 0,1 0 0,17-18 0,0 2 0,-25 27 0,0 1 0,1-1 0,0 1 0,0 0 0,1 1 0,-1 0 0,1-1 0,0 2 0,0-1 0,1 1 0,-1 1 0,14-6 0,16-1 0,0 2 0,0 1 0,0 2 0,1 1 0,46 2 0,-51 5 0,0 1 0,-1 1 0,0 1 0,0 2 0,0 2 0,-1 0 0,0 3 0,-1 0 0,44 27 0,-48-23 0,-1 2 0,0 0 0,-1 1 0,-1 2 0,21 26 0,92 128 0,-128-164 0,14 19 0,-2 2 0,-1 1 0,19 48 0,-28-60 0,-2 2 0,0-1 0,-2 1 0,6 40 0,-8-45 0,1 0 0,0 0 0,10 21 0,12 46 0,-9-7 0,-9-44 0,-2 1 0,-1-1 0,0 39 0,-7 13 0,0-47 0,1 1 0,2-1 0,10 56 0,-5-51 0,-1 1 0,-1 64 0,-1-6 0,27 99 0,-31-191 0,0-8 0,-1 0 0,2 0 0,-1 1 0,0-1 0,1 0 0,0 0 0,0 1 0,0-1 0,0 0 0,1 0 0,-1 0 0,1 0 0,3 4 0,-4-7 0,-1-1 0,1 0 0,-1 0 0,0 0 0,1 0 0,-1 0 0,1 0 0,-1 0 0,1-1 0,-1 1 0,1 0 0,-1 0 0,0 0 0,1 0 0,-1 0 0,1-1 0,-1 1 0,0 0 0,1 0 0,-1-1 0,0 1 0,1 0 0,-1-1 0,0 1 0,1 0 0,-1-1 0,0 1 0,0 0 0,1-1 0,-1 1 0,0-1 0,0 1 0,0 0 0,0-1 0,0 1 0,1-1 0,-1 1 0,0-1 0,9-23 0,-8 22 0,9-27-1365,-2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08:21:08.669"/>
    </inkml:context>
    <inkml:brush xml:id="br0">
      <inkml:brushProperty name="width" value="0.05" units="cm"/>
      <inkml:brushProperty name="height" value="0.05" units="cm"/>
      <inkml:brushProperty name="color" value="#E71224"/>
    </inkml:brush>
  </inkml:definitions>
  <inkml:trace contextRef="#ctx0" brushRef="#br0">1256 1 24575,'-40'0'0,"0"1"0,-1 3 0,-54 11 0,20 2 0,-142 52 0,191-57 0,0 2 0,-24 17 0,-40 22 0,64-41 0,1 2 0,1 1 0,0 1 0,1 1 0,1 1 0,1 1 0,1 1 0,0 1 0,2 1 0,0 0 0,1 1 0,2 1 0,-20 38 0,21-35 0,-2 0 0,-25 32 0,23-34 0,1 0 0,-21 42 0,21-32 0,5-10 0,1 0 0,1 0 0,-8 31 0,18-56 0,-10 41 0,1 1 0,3 1 0,-3 65 0,7 17 0,6 160 0,1-257 0,0 0 0,2 0 0,1 0 0,1-1 0,13 26 0,17 51 0,-31-81 0,1 0 0,1-1 0,15 23 0,-12-21 0,21 49 0,-11-14 0,4-1 0,1-2 0,71 103 0,-90-145 0,2-1 0,-1-1 0,2 0 0,0 0 0,0-1 0,1-1 0,0 0 0,1 0 0,15 6 0,-25-13 0,0-1 0,-1 0 0,2-1 0,-1 1 0,0-1 0,0 0 0,0 0 0,1 0 0,-1 0 0,0-1 0,1 0 0,-1 1 0,0-2 0,1 1 0,-1 0 0,0-1 0,1 0 0,-1 0 0,0 0 0,0-1 0,0 0 0,0 1 0,0-1 0,0-1 0,0 1 0,0 0 0,-1-1 0,0 0 0,1 0 0,-1 0 0,0 0 0,0 0 0,-1-1 0,1 1 0,-1-1 0,1 0 0,-1 0 0,1-4 0,20-36 0,-4 5 0,2 1 0,29-39 0,35-51 0,-66 99 0,-2 0 0,-1-1 0,14-33 0,19-37 0,-31 64 0,-2 0 0,-2 0 0,14-55 0,-15 46 0,33-77 0,-37 97 0,0 0 0,-2 0 0,0-1 0,-2 0 0,3-41 0,3-15 0,-1-2 0,-3 0 0,-9-142 0,0 77 0,0 85 0,0 42 0,1 0 0,1-1 0,1 1 0,1-1 0,0 1 0,2 0 0,13-41 0,-17 62 0,0 0 0,1 0 0,-1 0 0,0 0 0,1 0 0,0 0 0,-1 0 0,1 0 0,-1 0 0,1 0 0,0 0 0,0 0 0,-1 0 0,1 0 0,0 1 0,0-1 0,0 0 0,0 1 0,0-1 0,0 1 0,1-1 0,-1 1 0,0 0 0,0 0 0,0 0 0,-1 1 0,1-1 0,0 0 0,0 1 0,-1-1 0,1 1 0,0-1 0,-1 1 0,1-1 0,-1 1 0,1 0 0,-1-1 0,1 1 0,-1 0 0,1-1 0,-1 1 0,1 0 0,-1-1 0,1 2 0,18 58 0,-16-47 0,5 21 0,-1 1 0,-2 0 0,-1 0 0,-2 0 0,-3 44 0,4 58 0,13-32-242,-9-70 75,4 63-1,10 86 178,-9-105-110,3-3-390,-9-53 502,-1 1 0,2 32-1,10 86 557,-9-89-571,2 55-1,-7-72 145,2-1-1,1 0 1,20 60-1,0 7-141,8 37 1,-31-125 0,1 1 0,0-1 0,1 0 0,0 0 0,2-1 0,-1 0 0,2 0 0,0 0 0,0-1 0,1 0 0,0 0 0,1-1 0,1-1 0,0 0 0,0 0 0,1-1 0,0 0 0,0-1 0,1-1 0,0 0 0,23 9 0,-33-15 0,1 0 0,0 0 0,0 0 0,0-1 0,0 1 0,0-1 0,0 0 0,0 0 0,0-1 0,0 1 0,0-1 0,0 0 0,-1 0 0,1 0 0,0 0 0,0-1 0,-1 1 0,1-1 0,-1 0 0,1 0 0,-1 0 0,0-1 0,0 1 0,4-5 0,4-6 0,0 0 0,-1 0 0,-1-1 0,13-25 0,6-9 0,-10 21 0,-13 17 0,1 1 0,0 1 0,0-1 0,1 1 0,0 0 0,12-10 0,7-5 30,31-34 1,-19 17-1457,-18 20-5400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08:21:09.613"/>
    </inkml:context>
    <inkml:brush xml:id="br0">
      <inkml:brushProperty name="width" value="0.05" units="cm"/>
      <inkml:brushProperty name="height" value="0.05" units="cm"/>
      <inkml:brushProperty name="color" value="#E71224"/>
    </inkml:brush>
  </inkml:definitions>
  <inkml:trace contextRef="#ctx0" brushRef="#br0">242 548 24575,'0'2024'-2183,"-17"-1824"2192,1-37-9,12-119 640,-3 1 0,-1-1 0,-20 62-1,19-73-1024,4-5 385,5-24 0,-1 1 0,1-1 0,-1 1 0,0-1 0,0 0 0,0 1 0,-1-1 0,1 0 0,-1 0 0,0 0 0,0 0 0,0 0 0,-5 5 0,7-9 0,-1 0 0,1 0 0,-1 0 0,1 0 0,-1 0 0,1 0 0,-1 0 0,1 0 0,0 0 0,-1 0 0,1-1 0,-1 1 0,1 0 0,-1 0 0,1 0 0,-1-1 0,1 1 0,0 0 0,-1-1 0,1 1 0,0 0 0,-1-1 0,1 1 0,0 0 0,-1-1 0,1 1 0,0 0 0,0-1 0,-1 1 0,1-1 0,0 1 0,0-1 0,0 1 0,0-1 0,-1 1 0,1-1 0,-9-22 0,8 19 0,-13-43 0,-16-93 0,22 92 0,-25-232-612,23 198-89,4 0-1,7-150 1,2 88 251,-4 46 617,3-105 11,3 161-60,22-83 1,1-9 1046,-21 96-1418,2 0 0,14-38 0,-10 34 845,9-48 0,13-109-384,-29 172-43,0 0 1,16-38 0,4-17 123,-7-14-289,-13 60 0,1 0 0,17-47 0,-4 37 0,-14 34 0,0 0 0,-2 0 0,1 0 0,-1-1 0,-1 0 0,0 0 0,0-13 0,0 3 0,1 1 0,0 0 0,2-1 0,1 2 0,0-1 0,18-34 0,75-116 0,-92 161 0,0 0 0,0 0 0,1 0 0,0 1 0,1 1 0,0-1 0,1 2 0,0-1 0,0 1 0,1 1 0,0 0 0,0 1 0,0 0 0,1 1 0,0 0 0,0 1 0,1 1 0,-1 0 0,1 1 0,-1 0 0,1 1 0,0 0 0,-1 1 0,1 1 0,0 0 0,26 7 0,-30-5 0,0 2 0,-1-1 0,1 1 0,-1 1 0,0-1 0,0 2 0,-1-1 0,0 1 0,0 1 0,0-1 0,11 16 0,1 4 0,-1 1 0,22 42 0,-34-59 0,0-1 0,0 0 0,1 0 0,10 8 0,-9-8 0,0 0 0,-1 0 0,11 16 0,-15-17 0,36 58 0,-3 2 0,52 136 0,-80-181 0,1 1 0,2-1 0,20 32 0,-26-43 0,0 0 0,-1 0 0,0 1 0,-1-1 0,4 24 0,13 39 0,-10-45 0,-2 2 0,8 40 0,-12-43 0,2-1 0,1 0 0,15 34 0,-17-47 0,-1 0 0,0 1 0,-1 0 0,-1 0 0,-1 0 0,1 21 0,-2-13 0,11 48 0,-6-44 0,4 57 0,-8-58 0,1-1 0,9 40 0,5 1 0,-3 0 0,-4 1 0,-2 1 0,-3 110 0,-5-156-341,1 0 0,1 0-1,8 38 1,-3-33-6485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08:21:11.942"/>
    </inkml:context>
    <inkml:brush xml:id="br0">
      <inkml:brushProperty name="width" value="0.05" units="cm"/>
      <inkml:brushProperty name="height" value="0.05" units="cm"/>
      <inkml:brushProperty name="color" value="#E71224"/>
    </inkml:brush>
  </inkml:definitions>
  <inkml:trace contextRef="#ctx0" brushRef="#br0">0 0 24575,'2'50'0,"13"72"0,-7-71 0,2 67 0,-9-47 0,17 115 0,17 13 0,-29-159-92,-2-1 0,-1 1 0,-4 52 0,2 54-235,5-106 327,1 0 0,14 41 0,-11-46 0,-2 1 0,8 70 0,17 188-1385,-16-183 431,2 143 0,-15-158 954,32 176 0,-31-244 0,4 51-746,1 85 1,-6-49 269,28 107 751,-1-1 1117,-28-174-1384,18 177 265,-14-154 285,-2 0 0,-6 72-1,-1-76-604,3 0 1,14 98-1,-3-77-187,1 116-1,4 40-129,-5-106 1188,-8 234 0,-7-180-196,3-158-202,1 25-275,-2 1 1,-3-1-1,-19 100 0,22-155-151,1 0 0,-1 0 0,0 0 0,0 0 0,0 0 0,0-1 0,-1 1 0,1 0 0,-1-1 0,0 1 0,0 0 0,0-1 0,0 0 0,0 0 0,0 1 0,0-1 0,-1 0 0,1-1 0,-1 1 0,0 0 0,1-1 0,-6 2 0,5-2 0,0-1 0,0 0 0,0 0 0,0 0 0,0 0 0,0 0 0,1-1 0,-1 1 0,0-1 0,0 0 0,0 0 0,0 0 0,0 0 0,1 0 0,-1-1 0,0 1 0,1-1 0,-1 0 0,1 1 0,0-1 0,0 0 0,-4-5 0,-1-1 0,0 0 0,1-1 0,0 0 0,1 0 0,0 0 0,0 0 0,1-1 0,-5-14 0,-16-87 0,16 65 0,1-10 0,3 0 0,2-1 0,6-83 0,0 21 0,-3-456-1337,3 531 1337,1-1 0,3 1 0,13-48 0,-8 40 0,8-81 0,-14 69-80,3 1-1,23-86 1,-25 109-53,-1 0 0,-1-1 0,-3-73 1,2-15 49,0 102 77,1 0 0,1 0 1,12-31-1,-9 31 98,-2 0 1,8-50-1,-10 47 231,2-1 0,1 1 0,1 0 0,13-29 0,11-34 0,-28 73-323,2-1 0,1 1 0,0 0 0,1 0 0,1 1 0,1 1 0,1-1 0,0 2 0,19-21 0,16-24 0,-38 48 0,0 1 0,1 0 0,19-19 0,5 0 0,-16 13 0,2 1 0,-1 1 0,2 1 0,0 1 0,34-18 0,12-6 0,-48 27 0,-1 1 0,36-15 0,120-52 0,-130 57 0,-14 9 0,1 2 0,53-12 0,-62 17 0,-16 3 0,47-11 0,-1 2 0,1 3 0,74-4 0,-52 11 0,-33-1 0,1 1 0,-1 3 0,1 1 0,-1 2 0,45 12 0,-69-9 0,1 0 0,-1 2 0,0 0 0,-1 1 0,29 25 0,-17-15 0,3 5 0,37 40 0,-42-40 0,57 45 0,-65-55 0,-1 1 0,0 1 0,-1 0 0,-1 2 0,-1-1 0,17 32 0,12 13 0,-20-29 0,23 49 0,-29-51 0,-1 1 0,-3 0 0,12 40 0,-9-24 0,-8-19 0,-1-1 0,6 63 0,2 5 0,-9-49 0,-1 1 0,-3-1 0,-2 1 0,-8 77 0,6-112 0,-2 1 0,0-1 0,-1 0 0,0 0 0,-1-1 0,-1 1 0,0-1 0,-14 23 0,6-16 0,-2 0 0,0 0 0,-1-2 0,-27 25 0,8-4 0,-8 8 0,10-21 0,0-2 0,-2-1 0,-1-2 0,0-1 0,-53 20 0,32-19 0,-67 35 0,101-46 0,-1-2 0,0-1 0,0-1 0,0-1 0,-33 3 0,20-3 0,-86 17 0,-163 26 0,222-42 0,0-3 0,1-2 0,-80-9 0,125 4 0,1-1 0,0-1 0,0 0 0,-21-10 0,19 7 0,-1 1 0,-29-7 0,14 7 0,1-2 0,0-2 0,1-1 0,0-1 0,-61-35 0,93 48 0,1-1 0,-1 1 0,1-1 0,-1 0 0,1 0 0,-1 0 0,1 0 0,0 0 0,-1 0 0,1 0 0,0 0 0,0-1 0,0 1 0,0 0 0,0-1 0,0 1 0,0-1 0,0 1 0,0-1 0,1 0 0,-1-1 0,1 2 0,1 0 0,0 0 0,-1 0 0,1 0 0,0 0 0,0 0 0,0 1 0,-1-1 0,1 0 0,0 0 0,0 1 0,0-1 0,0 1 0,1-1 0,-1 1 0,0-1 0,0 1 0,0 0 0,0 0 0,0-1 0,0 1 0,2 0 0,18-2 0,-1 0 0,27 2 0,-41 0 0,23-1 0,0 1 0,-1 2 0,1 0 0,0 2 0,-1 2 0,0 0 0,0 2 0,30 13 0,5 10 0,101 70 0,127 104 0,-249-172 0,45 47 0,37 28 0,46 36 0,-73-60 0,-10-7 0,57 44 0,-133-112 0,-1 1 0,-1 0 0,0 0 0,12 16 0,-13-14 0,0-1 0,2-1 0,-1 1 0,16 12 0,-6-8 0,-1 2 0,25 29 0,-27-29 0,0 1 0,36 28 0,138 104 0,-162-130 0,0-1 0,1-1 0,1-2 0,1-1 0,45 16 0,-67-28 0,0 1 0,-1 0 0,0 0 0,0 1 0,9 7 0,-11-8 0,0 1 0,1-1 0,0 0 0,0 0 0,0-1 0,0 0 0,0 0 0,14 2 0,5 1 0,-1 1 0,40 15 0,-1 1 0,-33-14 0,-9-3 0,0 1 0,0 2 0,29 14 0,-46-20 4,-1-1-1,1-1 1,-1 1 0,1-1-1,0 1 1,0-1-1,-1-1 1,1 1 0,0-1-1,0 0 1,0 0-1,0 0 1,0 0-1,5-2 1,7-2-110,-1-1 1,27-11-1,-9 3-996,-11 6-5724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08:21:14.224"/>
    </inkml:context>
    <inkml:brush xml:id="br0">
      <inkml:brushProperty name="width" value="0.05" units="cm"/>
      <inkml:brushProperty name="height" value="0.05" units="cm"/>
      <inkml:brushProperty name="color" value="#E71224"/>
    </inkml:brush>
  </inkml:definitions>
  <inkml:trace contextRef="#ctx0" brushRef="#br0">0 0 24575,'0'1426'-770,"2"-1396"758,1-1-1,2 0 1,0 1-1,14 37 1,-8-30 364,9 68 0,-12-49-320,2-1 0,3 0 0,34 94 0,-10-36-32,21 51 0,1-18-202,-33-78 9,45 85 1,-32-77 192,-23-43 0,1-1 0,38 54 0,-10-23 268,65 125 0,-79-131-217,-15-31-51,0-2 0,24 27 0,21 29 0,-11-5 0,2-2 0,4-2 0,104 102 0,-144-160 0,0-1 0,0 0 0,1-2 0,0 0 0,1 0 0,0-2 0,1 0 0,0-1 0,29 7 0,-43-14 0,0 1 0,0-1 0,1 0 0,-1 0 0,0 0 0,0-1 0,1 0 0,-1 0 0,0 0 0,0-1 0,0 0 0,0 0 0,0 0 0,-1 0 0,1-1 0,-1 0 0,1 0 0,-1 0 0,0 0 0,0-1 0,5-5 0,6-9 0,0-1 0,-1 0 0,19-35 0,2-1 0,54-78 0,55-74 0,77-94-735,-161 223 735,-4-2 0,66-126 0,-15 29 0,-96 158 0,-1-1 0,-1 0 0,-1 0 0,9-36 0,-4 10 295,29-69 0,-17 52-150,2-13-145,-4-1 0,16-86 0,-32 129 0,18-46 0,-17 56 0,0 0 0,-2 0 0,0-1 0,2-34 0,-7 48 0,1-32 0,2 0 0,9-44 0,42-238 0,9 93 0,-39 151 0,-13 48 0,26-53 0,-25 61 0,-1-1 0,-1-1 0,10-40 0,-10 26 0,27-65 0,4-18 0,-38 108 0,-1 0 0,0-1 0,-1 1 0,-1-1 0,-1 1 0,-1-19 0,1 33 0,0 0 0,0 0 0,0 0 0,-1 0 0,1 0 0,0 0 0,-1 0 0,1 0 0,-1 0 0,0 0 0,1 0 0,-1 0 0,0 1 0,0-1 0,-1 0 0,1 0 0,-3-2 0,3 4 0,0 1 0,0-1 0,-1 0 0,1 1 0,0-1 0,0 1 0,0-1 0,0 1 0,-1 0 0,1-1 0,0 1 0,0 0 0,0 0 0,0 0 0,0 0 0,1 0 0,-1 0 0,0 0 0,0 0 0,1 0 0,-1 0 0,0 0 0,1 0 0,-1 0 0,1 1 0,0-1 0,-1 2 0,-20 41 0,14-28 0,-1 1 0,0-1 0,-1-1 0,-1 1 0,-17 19 0,14-18 0,0 0 0,1 1 0,1 1 0,-14 29 0,13-23 0,-1-1 0,-17 23 0,3-5 0,2 0 0,-34 78 0,-15 28 0,66-130 0,1-1 0,0 1 0,1 1 0,1-1 0,0 1 0,-1 26 0,-6 16 0,-3 11 0,2 0 0,4 2 0,0 103 0,10 906 0,1-1061 0,0-1 0,1 1 0,7 23 0,6 49 0,-12-56 0,13 51 0,-2-14 0,-10-52 0,1-1 0,2 1 0,0-2 0,20 39 0,13 33 0,-27-60 0,2-1 0,1-1 0,2-1 0,1 0 0,45 51 0,-41-52 0,-18-20-124,1-1 0,0 0 0,1-1 0,-1 0 0,1 0 0,1-1-1,-1 0 1,1 0 0,0-1 0,18 8 0,-12-12-6702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08:21:15.426"/>
    </inkml:context>
    <inkml:brush xml:id="br0">
      <inkml:brushProperty name="width" value="0.05" units="cm"/>
      <inkml:brushProperty name="height" value="0.05" units="cm"/>
      <inkml:brushProperty name="color" value="#E71224"/>
    </inkml:brush>
  </inkml:definitions>
  <inkml:trace contextRef="#ctx0" brushRef="#br0">5 1 24575,'-2'71'0,"0"-39"0,2 0 0,0 0 0,3 1 0,11 60 0,29 102 0,-37-160 0,-2 1 0,-1-1 0,-3 59 0,-1-58 0,1 0 0,2 1 0,9 49 0,19 97 0,-18-89 0,0 28 0,-11-88 0,2 1 0,2 0 0,1-1 0,12 40 0,-9-40 0,-1 0 0,-1 1 0,-2 0 0,-2 0 0,-1 55 0,1 19 0,13-1 0,-10-71 0,4 54 0,-10 16 0,-2-66 0,2 1 0,2 0 0,11 64 0,11 63 0,-6-33 0,-8-53 0,-4 0 0,-7 145 0,-2-80 0,3 631 0,3-755-50,0 0 0,2 0 0,1-1 0,0 0 0,2 0 0,1 0 0,17 32 0,-9-18-915,-9-16-5861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6T08:21:15.981"/>
    </inkml:context>
    <inkml:brush xml:id="br0">
      <inkml:brushProperty name="width" value="0.05" units="cm"/>
      <inkml:brushProperty name="height" value="0.05" units="cm"/>
      <inkml:brushProperty name="color" value="#E71224"/>
    </inkml:brush>
  </inkml:definitions>
  <inkml:trace contextRef="#ctx0" brushRef="#br0">0 1 24575,'0'577'-1365,"0"-548"-5461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kubernetes.io/zh-cn/docs/reference/command-line-tools-reference/kube-proxy/" TargetMode="External"/><Relationship Id="rId7" Type="http://schemas.openxmlformats.org/officeDocument/2006/relationships/hyperlink" Target="https://github.com/kubernetes/community/blob/master/contributors/devel/sig-node/container-runtime-interface.md"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containerd.io/docs/" TargetMode="External"/><Relationship Id="rId5" Type="http://schemas.openxmlformats.org/officeDocument/2006/relationships/hyperlink" Target="https://kubernetes.io/zh-cn/docs/concepts/services-networking/service/" TargetMode="External"/><Relationship Id="rId4" Type="http://schemas.openxmlformats.org/officeDocument/2006/relationships/hyperlink" Target="https://kubernetes.io/zh-cn/docs/concepts/architecture/node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简单说，</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是一个</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容器编排系统，上面我们说过，</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是一个虚拟环境容器，用来构建容器镜像并基于容器镜像来管理容器，</a:t>
            </a:r>
            <a:r>
              <a:rPr lang="en-US" altLang="zh-CN" b="0" i="0" dirty="0" err="1">
                <a:solidFill>
                  <a:srgbClr val="555555"/>
                </a:solidFill>
                <a:effectLst/>
                <a:latin typeface="Helvetica Neue" panose="02000503000000020004"/>
              </a:rPr>
              <a:t>dockerkubernetes</a:t>
            </a:r>
            <a:r>
              <a:rPr lang="zh-CN" altLang="en-US" b="0" i="0" dirty="0">
                <a:solidFill>
                  <a:srgbClr val="555555"/>
                </a:solidFill>
                <a:effectLst/>
                <a:latin typeface="Helvetica Neue" panose="02000503000000020004"/>
              </a:rPr>
              <a:t>又是管理编排</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容器的系统，大包工头管小包工头，但是大包工头的功能又不仅仅是管理小包工头，</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再</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里面是被成为一个叫</a:t>
            </a:r>
            <a:r>
              <a:rPr lang="en-US" altLang="zh-CN" b="0" i="0" dirty="0">
                <a:solidFill>
                  <a:srgbClr val="555555"/>
                </a:solidFill>
                <a:effectLst/>
                <a:latin typeface="Helvetica Neue" panose="02000503000000020004"/>
              </a:rPr>
              <a:t>container runtime(CRI)</a:t>
            </a:r>
            <a:r>
              <a:rPr lang="zh-CN" altLang="en-US" b="0" i="0" dirty="0">
                <a:solidFill>
                  <a:srgbClr val="555555"/>
                </a:solidFill>
                <a:effectLst/>
                <a:latin typeface="Helvetica Neue" panose="02000503000000020004"/>
              </a:rPr>
              <a:t>的组件形式存在，在早期的</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应用系统中，他的容器运行时组件是仅支持</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的，但是随着版本更迭，现在也逐步开始支持其他的容器运行时技术，并于</a:t>
            </a:r>
            <a:r>
              <a:rPr lang="en-US" altLang="zh-CN" b="0" i="0" dirty="0">
                <a:solidFill>
                  <a:srgbClr val="555555"/>
                </a:solidFill>
                <a:effectLst/>
                <a:latin typeface="Helvetica Neue" panose="02000503000000020004"/>
              </a:rPr>
              <a:t>2020</a:t>
            </a:r>
            <a:r>
              <a:rPr lang="zh-CN" altLang="en-US" b="0" i="0" dirty="0">
                <a:solidFill>
                  <a:srgbClr val="555555"/>
                </a:solidFill>
                <a:effectLst/>
                <a:latin typeface="Helvetica Neue" panose="02000503000000020004"/>
              </a:rPr>
              <a:t>年放弃了对</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的支持，这里还以</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举例，是因为我们比较熟悉可以很好的去了解整个</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的生态。</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CRI</a:t>
            </a:r>
            <a:r>
              <a:rPr lang="zh-CN" altLang="en-US" b="0" i="0" dirty="0">
                <a:solidFill>
                  <a:srgbClr val="555555"/>
                </a:solidFill>
                <a:effectLst/>
                <a:latin typeface="Helvetica Neue" panose="02000503000000020004"/>
              </a:rPr>
              <a:t>：侧重于运行容器，基于镜像来创建和运行容器。为容器设置命名空间和</a:t>
            </a:r>
            <a:r>
              <a:rPr lang="en-US" altLang="zh-CN" b="0" i="0" dirty="0" err="1">
                <a:solidFill>
                  <a:srgbClr val="555555"/>
                </a:solidFill>
                <a:effectLst/>
                <a:latin typeface="Helvetica Neue" panose="02000503000000020004"/>
              </a:rPr>
              <a:t>cgroup</a:t>
            </a:r>
            <a:endParaRPr lang="en-US" altLang="zh-CN"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019444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先不管内部的组件，大致过一遍流程：我们通过图形化界面，也就是</a:t>
            </a:r>
            <a:r>
              <a:rPr lang="en-US" altLang="zh-CN" b="0" i="0" dirty="0">
                <a:solidFill>
                  <a:srgbClr val="555555"/>
                </a:solidFill>
                <a:effectLst/>
                <a:latin typeface="Helvetica Neue" panose="02000503000000020004"/>
              </a:rPr>
              <a:t>dashboard</a:t>
            </a:r>
            <a:r>
              <a:rPr lang="zh-CN" altLang="en-US" b="0" i="0" dirty="0">
                <a:solidFill>
                  <a:srgbClr val="555555"/>
                </a:solidFill>
                <a:effectLst/>
                <a:latin typeface="Helvetica Neue" panose="02000503000000020004"/>
              </a:rPr>
              <a:t>或者命令行工具</a:t>
            </a:r>
            <a:r>
              <a:rPr lang="en-US" altLang="zh-CN" b="0" i="0" dirty="0" err="1">
                <a:solidFill>
                  <a:srgbClr val="555555"/>
                </a:solidFill>
                <a:effectLst/>
                <a:latin typeface="Helvetica Neue" panose="02000503000000020004"/>
              </a:rPr>
              <a:t>kubectl</a:t>
            </a:r>
            <a:r>
              <a:rPr lang="zh-CN" altLang="en-US" b="0" i="0" dirty="0">
                <a:solidFill>
                  <a:srgbClr val="555555"/>
                </a:solidFill>
                <a:effectLst/>
                <a:latin typeface="Helvetica Neue" panose="02000503000000020004"/>
              </a:rPr>
              <a:t>去操作</a:t>
            </a:r>
            <a:r>
              <a:rPr lang="en-US" altLang="zh-CN" b="0" i="0" dirty="0" err="1">
                <a:solidFill>
                  <a:srgbClr val="555555"/>
                </a:solidFill>
                <a:effectLst/>
                <a:latin typeface="Helvetica Neue" panose="02000503000000020004"/>
              </a:rPr>
              <a:t>kube-apiserver</a:t>
            </a:r>
            <a:r>
              <a:rPr lang="zh-CN" altLang="en-US" b="0" i="0" dirty="0">
                <a:solidFill>
                  <a:srgbClr val="555555"/>
                </a:solidFill>
                <a:effectLst/>
                <a:latin typeface="Helvetica Neue" panose="02000503000000020004"/>
              </a:rPr>
              <a:t>，然后通过</a:t>
            </a:r>
            <a:r>
              <a:rPr lang="en-US" altLang="zh-CN" b="0" i="0" dirty="0" err="1">
                <a:solidFill>
                  <a:srgbClr val="555555"/>
                </a:solidFill>
                <a:effectLst/>
                <a:latin typeface="Helvetica Neue" panose="02000503000000020004"/>
              </a:rPr>
              <a:t>apiserver</a:t>
            </a:r>
            <a:r>
              <a:rPr lang="zh-CN" altLang="en-US" b="0" i="0" dirty="0">
                <a:solidFill>
                  <a:srgbClr val="555555"/>
                </a:solidFill>
                <a:effectLst/>
                <a:latin typeface="Helvetica Neue" panose="02000503000000020004"/>
              </a:rPr>
              <a:t>去向</a:t>
            </a:r>
            <a:r>
              <a:rPr lang="en-US" altLang="zh-CN" b="0" i="0" dirty="0">
                <a:solidFill>
                  <a:srgbClr val="555555"/>
                </a:solidFill>
                <a:effectLst/>
                <a:latin typeface="Helvetica Neue" panose="02000503000000020004"/>
              </a:rPr>
              <a:t>master</a:t>
            </a:r>
            <a:r>
              <a:rPr lang="zh-CN" altLang="en-US" b="0" i="0" dirty="0">
                <a:solidFill>
                  <a:srgbClr val="555555"/>
                </a:solidFill>
                <a:effectLst/>
                <a:latin typeface="Helvetica Neue" panose="02000503000000020004"/>
              </a:rPr>
              <a:t>发起指令，</a:t>
            </a:r>
            <a:r>
              <a:rPr lang="en-US" altLang="zh-CN" b="0" i="0" dirty="0">
                <a:solidFill>
                  <a:srgbClr val="555555"/>
                </a:solidFill>
                <a:effectLst/>
                <a:latin typeface="Helvetica Neue" panose="02000503000000020004"/>
              </a:rPr>
              <a:t>master</a:t>
            </a:r>
            <a:r>
              <a:rPr lang="zh-CN" altLang="en-US" b="0" i="0" dirty="0">
                <a:solidFill>
                  <a:srgbClr val="555555"/>
                </a:solidFill>
                <a:effectLst/>
                <a:latin typeface="Helvetica Neue" panose="02000503000000020004"/>
              </a:rPr>
              <a:t>节点再把指令下发到</a:t>
            </a:r>
            <a:r>
              <a:rPr lang="en-US" altLang="zh-CN" b="0" i="0" dirty="0">
                <a:solidFill>
                  <a:srgbClr val="555555"/>
                </a:solidFill>
                <a:effectLst/>
                <a:latin typeface="Helvetica Neue" panose="02000503000000020004"/>
              </a:rPr>
              <a:t>node</a:t>
            </a:r>
            <a:r>
              <a:rPr lang="zh-CN" altLang="en-US" b="0" i="0" dirty="0">
                <a:solidFill>
                  <a:srgbClr val="555555"/>
                </a:solidFill>
                <a:effectLst/>
                <a:latin typeface="Helvetica Neue" panose="02000503000000020004"/>
              </a:rPr>
              <a:t>节点去启动我们需要的东西。容器依然是基于</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镜像来启动。</a:t>
            </a:r>
            <a:endParaRPr lang="zh-CN" altLang="en-US" dirty="0">
              <a:effectLst/>
            </a:endParaRPr>
          </a:p>
          <a:p>
            <a:pPr marL="0" indent="0">
              <a:buFont typeface="Arial" panose="020B0604020202020204" pitchFamily="34" charset="0"/>
              <a:buNone/>
            </a:pPr>
            <a:endParaRPr lang="zh-CN" altLang="en-US"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160823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b="1" i="0" dirty="0" err="1">
                <a:solidFill>
                  <a:srgbClr val="555555"/>
                </a:solidFill>
                <a:effectLst/>
                <a:latin typeface="Helvetica Neue" panose="02000503000000020004"/>
              </a:rPr>
              <a:t>Kube-apiserver</a:t>
            </a:r>
            <a:r>
              <a:rPr lang="zh-CN" altLang="en-US" b="1" i="0" dirty="0">
                <a:solidFill>
                  <a:srgbClr val="555555"/>
                </a:solidFill>
                <a:effectLst/>
                <a:latin typeface="Helvetica Neue" panose="02000503000000020004"/>
              </a:rPr>
              <a:t>：</a:t>
            </a:r>
            <a:endParaRPr lang="en-US" altLang="zh-CN" b="1"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简单来说就是用户不管是从外部还是内部访问或管理我们的服务，都需要与</a:t>
            </a:r>
            <a:r>
              <a:rPr lang="en-US" altLang="zh-CN" b="0" i="0" dirty="0" err="1">
                <a:solidFill>
                  <a:srgbClr val="555555"/>
                </a:solidFill>
                <a:effectLst/>
                <a:latin typeface="Helvetica Neue" panose="02000503000000020004"/>
              </a:rPr>
              <a:t>api</a:t>
            </a:r>
            <a:r>
              <a:rPr lang="en-US" altLang="zh-CN" b="0" i="0" dirty="0">
                <a:solidFill>
                  <a:srgbClr val="555555"/>
                </a:solidFill>
                <a:effectLst/>
                <a:latin typeface="Helvetica Neue" panose="02000503000000020004"/>
              </a:rPr>
              <a:t> server</a:t>
            </a:r>
            <a:r>
              <a:rPr lang="zh-CN" altLang="en-US" b="0" i="0" dirty="0">
                <a:solidFill>
                  <a:srgbClr val="555555"/>
                </a:solidFill>
                <a:effectLst/>
                <a:latin typeface="Helvetica Neue" panose="02000503000000020004"/>
              </a:rPr>
              <a:t>进行交互才能完成，这个交互包括对用户的身份认证，授权，访问控制等</a:t>
            </a:r>
            <a:endParaRPr lang="en-US" altLang="zh-CN" b="0" i="0" dirty="0">
              <a:solidFill>
                <a:srgbClr val="555555"/>
              </a:solidFill>
              <a:effectLst/>
              <a:latin typeface="Helvetica Neue" panose="02000503000000020004"/>
            </a:endParaRPr>
          </a:p>
          <a:p>
            <a:pPr marL="0" marR="0"/>
            <a:r>
              <a:rPr lang="en-US" altLang="zh-CN" b="1" dirty="0" err="1">
                <a:solidFill>
                  <a:srgbClr val="151515"/>
                </a:solidFill>
                <a:effectLst/>
              </a:rPr>
              <a:t>kube</a:t>
            </a:r>
            <a:r>
              <a:rPr lang="en-US" altLang="zh-CN" b="1" dirty="0">
                <a:solidFill>
                  <a:srgbClr val="151515"/>
                </a:solidFill>
                <a:effectLst/>
              </a:rPr>
              <a:t>-scheduler</a:t>
            </a:r>
            <a:r>
              <a:rPr lang="zh-CN" altLang="en-US" b="1" dirty="0">
                <a:solidFill>
                  <a:srgbClr val="151515"/>
                </a:solidFill>
                <a:effectLst/>
              </a:rPr>
              <a:t>：</a:t>
            </a:r>
            <a:endParaRPr lang="zh-CN" altLang="en-US" b="1" dirty="0">
              <a:effectLst/>
            </a:endParaRPr>
          </a:p>
          <a:p>
            <a:pPr marL="0" marR="0">
              <a:spcBef>
                <a:spcPts val="0"/>
              </a:spcBef>
              <a:spcAft>
                <a:spcPts val="0"/>
              </a:spcAft>
            </a:pPr>
            <a:r>
              <a:rPr lang="en-US" altLang="zh-CN" dirty="0">
                <a:solidFill>
                  <a:srgbClr val="151515"/>
                </a:solidFill>
                <a:effectLst/>
              </a:rPr>
              <a:t>scheduler</a:t>
            </a:r>
            <a:r>
              <a:rPr lang="zh-CN" altLang="en-US" dirty="0">
                <a:solidFill>
                  <a:srgbClr val="151515"/>
                </a:solidFill>
                <a:effectLst/>
              </a:rPr>
              <a:t>调度程序会考虑容器集的资源需求（例如 </a:t>
            </a:r>
            <a:r>
              <a:rPr lang="en-US" altLang="zh-CN" dirty="0">
                <a:solidFill>
                  <a:srgbClr val="151515"/>
                </a:solidFill>
                <a:effectLst/>
              </a:rPr>
              <a:t>CPU </a:t>
            </a:r>
            <a:r>
              <a:rPr lang="zh-CN" altLang="en-US" dirty="0">
                <a:solidFill>
                  <a:srgbClr val="151515"/>
                </a:solidFill>
                <a:effectLst/>
              </a:rPr>
              <a:t>或内存）以及集群的运行状况。随后，它会将容器集安排到适当的计算节点。</a:t>
            </a:r>
            <a:endParaRPr lang="zh-CN" altLang="en-US" dirty="0">
              <a:effectLst/>
            </a:endParaRPr>
          </a:p>
          <a:p>
            <a:pPr marL="0" marR="0"/>
            <a:r>
              <a:rPr lang="en-US" altLang="zh-CN" b="1" dirty="0" err="1">
                <a:solidFill>
                  <a:srgbClr val="151515"/>
                </a:solidFill>
                <a:effectLst/>
              </a:rPr>
              <a:t>etcd</a:t>
            </a:r>
            <a:endParaRPr lang="zh-CN" altLang="en-US" b="1" dirty="0">
              <a:effectLst/>
            </a:endParaRPr>
          </a:p>
          <a:p>
            <a:pPr marL="0" marR="0">
              <a:spcBef>
                <a:spcPts val="0"/>
              </a:spcBef>
              <a:spcAft>
                <a:spcPts val="0"/>
              </a:spcAft>
            </a:pPr>
            <a:r>
              <a:rPr lang="en-US" altLang="zh-CN" dirty="0">
                <a:solidFill>
                  <a:srgbClr val="151515"/>
                </a:solidFill>
                <a:effectLst/>
              </a:rPr>
              <a:t>K8S</a:t>
            </a:r>
            <a:r>
              <a:rPr lang="zh-CN" altLang="en-US" dirty="0">
                <a:solidFill>
                  <a:srgbClr val="151515"/>
                </a:solidFill>
                <a:effectLst/>
              </a:rPr>
              <a:t>所有关键的数据都是提交在</a:t>
            </a:r>
            <a:r>
              <a:rPr lang="en-US" altLang="zh-CN" dirty="0" err="1">
                <a:solidFill>
                  <a:srgbClr val="151515"/>
                </a:solidFill>
                <a:effectLst/>
              </a:rPr>
              <a:t>etcd</a:t>
            </a:r>
            <a:r>
              <a:rPr lang="zh-CN" altLang="en-US" dirty="0">
                <a:solidFill>
                  <a:srgbClr val="151515"/>
                </a:solidFill>
                <a:effectLst/>
              </a:rPr>
              <a:t>中的。</a:t>
            </a:r>
            <a:r>
              <a:rPr lang="zh-CN" altLang="en-US" b="0" i="0" dirty="0">
                <a:solidFill>
                  <a:srgbClr val="4F4F4F"/>
                </a:solidFill>
                <a:effectLst/>
                <a:latin typeface="-apple-system"/>
              </a:rPr>
              <a:t>比如说用户提交了新任务、增加了新的</a:t>
            </a:r>
            <a:r>
              <a:rPr lang="en-US" altLang="zh-CN" b="0" i="0" dirty="0">
                <a:solidFill>
                  <a:srgbClr val="4F4F4F"/>
                </a:solidFill>
                <a:effectLst/>
                <a:latin typeface="-apple-system"/>
              </a:rPr>
              <a:t>Node</a:t>
            </a:r>
            <a:r>
              <a:rPr lang="zh-CN" altLang="en-US" b="0" i="0" dirty="0">
                <a:solidFill>
                  <a:srgbClr val="4F4F4F"/>
                </a:solidFill>
                <a:effectLst/>
                <a:latin typeface="-apple-system"/>
              </a:rPr>
              <a:t>、</a:t>
            </a:r>
            <a:r>
              <a:rPr lang="en-US" altLang="zh-CN" b="0" i="0" dirty="0">
                <a:solidFill>
                  <a:srgbClr val="4F4F4F"/>
                </a:solidFill>
                <a:effectLst/>
                <a:latin typeface="-apple-system"/>
              </a:rPr>
              <a:t>Node</a:t>
            </a:r>
            <a:r>
              <a:rPr lang="zh-CN" altLang="en-US" b="0" i="0" dirty="0">
                <a:solidFill>
                  <a:srgbClr val="4F4F4F"/>
                </a:solidFill>
                <a:effectLst/>
                <a:latin typeface="-apple-system"/>
              </a:rPr>
              <a:t>宕机了、容器死掉了等等，都会触发状态数据的变更。状态数据变更之后呢，</a:t>
            </a:r>
            <a:r>
              <a:rPr lang="en-US" altLang="zh-CN" b="0" i="0" dirty="0">
                <a:solidFill>
                  <a:srgbClr val="4F4F4F"/>
                </a:solidFill>
                <a:effectLst/>
                <a:latin typeface="-apple-system"/>
              </a:rPr>
              <a:t>Master</a:t>
            </a:r>
            <a:r>
              <a:rPr lang="zh-CN" altLang="en-US" b="0" i="0" dirty="0">
                <a:solidFill>
                  <a:srgbClr val="4F4F4F"/>
                </a:solidFill>
                <a:effectLst/>
                <a:latin typeface="-apple-system"/>
              </a:rPr>
              <a:t>上的</a:t>
            </a:r>
            <a:r>
              <a:rPr lang="en-US" altLang="zh-CN" b="0" i="0" dirty="0" err="1">
                <a:solidFill>
                  <a:srgbClr val="4F4F4F"/>
                </a:solidFill>
                <a:effectLst/>
                <a:latin typeface="-apple-system"/>
              </a:rPr>
              <a:t>kube</a:t>
            </a:r>
            <a:r>
              <a:rPr lang="en-US" altLang="zh-CN" b="0" i="0" dirty="0">
                <a:solidFill>
                  <a:srgbClr val="4F4F4F"/>
                </a:solidFill>
                <a:effectLst/>
                <a:latin typeface="-apple-system"/>
              </a:rPr>
              <a:t>-scheduler</a:t>
            </a:r>
            <a:r>
              <a:rPr lang="zh-CN" altLang="en-US" b="0" i="0" dirty="0">
                <a:solidFill>
                  <a:srgbClr val="4F4F4F"/>
                </a:solidFill>
                <a:effectLst/>
                <a:latin typeface="-apple-system"/>
              </a:rPr>
              <a:t>和</a:t>
            </a:r>
            <a:r>
              <a:rPr lang="en-US" altLang="zh-CN" b="0" i="0" dirty="0" err="1">
                <a:solidFill>
                  <a:srgbClr val="4F4F4F"/>
                </a:solidFill>
                <a:effectLst/>
                <a:latin typeface="-apple-system"/>
              </a:rPr>
              <a:t>kube</a:t>
            </a:r>
            <a:r>
              <a:rPr lang="en-US" altLang="zh-CN" b="0" i="0" dirty="0">
                <a:solidFill>
                  <a:srgbClr val="4F4F4F"/>
                </a:solidFill>
                <a:effectLst/>
                <a:latin typeface="-apple-system"/>
              </a:rPr>
              <a:t>-controller-manager</a:t>
            </a:r>
            <a:r>
              <a:rPr lang="zh-CN" altLang="en-US" b="0" i="0" dirty="0">
                <a:solidFill>
                  <a:srgbClr val="4F4F4F"/>
                </a:solidFill>
                <a:effectLst/>
                <a:latin typeface="-apple-system"/>
              </a:rPr>
              <a:t>，就会重新安排工作，所以集群内部的组件只需要监听</a:t>
            </a:r>
            <a:r>
              <a:rPr lang="en-US" altLang="zh-CN" b="0" i="0" dirty="0" err="1">
                <a:solidFill>
                  <a:srgbClr val="4F4F4F"/>
                </a:solidFill>
                <a:effectLst/>
                <a:latin typeface="-apple-system"/>
              </a:rPr>
              <a:t>etcd</a:t>
            </a:r>
            <a:r>
              <a:rPr lang="zh-CN" altLang="en-US" b="0" i="0" dirty="0">
                <a:solidFill>
                  <a:srgbClr val="4F4F4F"/>
                </a:solidFill>
                <a:effectLst/>
                <a:latin typeface="-apple-system"/>
              </a:rPr>
              <a:t>的数据，就知道自己要做什么，而</a:t>
            </a:r>
            <a:r>
              <a:rPr lang="en-US" altLang="zh-CN" b="0" i="0" dirty="0">
                <a:solidFill>
                  <a:srgbClr val="4F4F4F"/>
                </a:solidFill>
                <a:effectLst/>
                <a:latin typeface="-apple-system"/>
              </a:rPr>
              <a:t>cm</a:t>
            </a:r>
            <a:r>
              <a:rPr lang="zh-CN" altLang="en-US" b="0" i="0" dirty="0">
                <a:solidFill>
                  <a:srgbClr val="4F4F4F"/>
                </a:solidFill>
                <a:effectLst/>
                <a:latin typeface="-apple-system"/>
              </a:rPr>
              <a:t>和</a:t>
            </a:r>
            <a:r>
              <a:rPr lang="en-US" altLang="zh-CN" b="0" i="0" dirty="0">
                <a:solidFill>
                  <a:srgbClr val="4F4F4F"/>
                </a:solidFill>
                <a:effectLst/>
                <a:latin typeface="-apple-system"/>
              </a:rPr>
              <a:t>scheduler</a:t>
            </a:r>
            <a:r>
              <a:rPr lang="zh-CN" altLang="en-US" b="0" i="0" dirty="0">
                <a:solidFill>
                  <a:srgbClr val="4F4F4F"/>
                </a:solidFill>
                <a:effectLst/>
                <a:latin typeface="-apple-system"/>
              </a:rPr>
              <a:t>也只需要吧任务发布到</a:t>
            </a:r>
            <a:r>
              <a:rPr lang="en-US" altLang="zh-CN" b="0" i="0" dirty="0" err="1">
                <a:solidFill>
                  <a:srgbClr val="4F4F4F"/>
                </a:solidFill>
                <a:effectLst/>
                <a:latin typeface="-apple-system"/>
              </a:rPr>
              <a:t>etcd</a:t>
            </a:r>
            <a:r>
              <a:rPr lang="zh-CN" altLang="en-US" b="0" i="0" dirty="0">
                <a:solidFill>
                  <a:srgbClr val="4F4F4F"/>
                </a:solidFill>
                <a:effectLst/>
                <a:latin typeface="-apple-system"/>
              </a:rPr>
              <a:t>中，其他的组件就知道该做什么了。</a:t>
            </a:r>
            <a:endParaRPr lang="en-US" altLang="zh-CN" b="0" i="0" dirty="0">
              <a:solidFill>
                <a:srgbClr val="4F4F4F"/>
              </a:solidFill>
              <a:effectLst/>
              <a:latin typeface="-apple-system"/>
            </a:endParaRPr>
          </a:p>
          <a:p>
            <a:pPr marL="0" marR="0">
              <a:spcBef>
                <a:spcPts val="0"/>
              </a:spcBef>
              <a:spcAft>
                <a:spcPts val="0"/>
              </a:spcAft>
            </a:pPr>
            <a:r>
              <a:rPr lang="en-US" altLang="zh-CN" b="1" dirty="0" err="1">
                <a:solidFill>
                  <a:srgbClr val="151515"/>
                </a:solidFill>
                <a:effectLst/>
              </a:rPr>
              <a:t>kube</a:t>
            </a:r>
            <a:r>
              <a:rPr lang="en-US" altLang="zh-CN" b="1" dirty="0">
                <a:solidFill>
                  <a:srgbClr val="151515"/>
                </a:solidFill>
                <a:effectLst/>
              </a:rPr>
              <a:t>-controller-manager</a:t>
            </a:r>
          </a:p>
          <a:p>
            <a:pPr marL="0" marR="0"/>
            <a:r>
              <a:rPr lang="zh-CN" altLang="en-US" b="0" dirty="0">
                <a:solidFill>
                  <a:srgbClr val="151515"/>
                </a:solidFill>
                <a:effectLst/>
              </a:rPr>
              <a:t>总控，某个节点出现故障了</a:t>
            </a:r>
            <a:r>
              <a:rPr lang="en-US" altLang="zh-CN" b="0" dirty="0">
                <a:solidFill>
                  <a:srgbClr val="151515"/>
                </a:solidFill>
                <a:effectLst/>
              </a:rPr>
              <a:t>cm</a:t>
            </a:r>
            <a:r>
              <a:rPr lang="zh-CN" altLang="en-US" b="0" dirty="0">
                <a:solidFill>
                  <a:srgbClr val="151515"/>
                </a:solidFill>
                <a:effectLst/>
              </a:rPr>
              <a:t>会立刻联动</a:t>
            </a:r>
            <a:r>
              <a:rPr lang="en-US" altLang="zh-CN" b="0" dirty="0">
                <a:solidFill>
                  <a:srgbClr val="151515"/>
                </a:solidFill>
                <a:effectLst/>
              </a:rPr>
              <a:t>scheduler</a:t>
            </a:r>
            <a:r>
              <a:rPr lang="zh-CN" altLang="en-US" b="0" dirty="0">
                <a:solidFill>
                  <a:srgbClr val="151515"/>
                </a:solidFill>
                <a:effectLst/>
              </a:rPr>
              <a:t>来创建新的</a:t>
            </a:r>
            <a:r>
              <a:rPr lang="en-US" altLang="zh-CN" b="0" dirty="0">
                <a:solidFill>
                  <a:srgbClr val="151515"/>
                </a:solidFill>
                <a:effectLst/>
              </a:rPr>
              <a:t>pod</a:t>
            </a:r>
            <a:r>
              <a:rPr lang="zh-CN" altLang="en-US" b="0" dirty="0">
                <a:solidFill>
                  <a:srgbClr val="151515"/>
                </a:solidFill>
                <a:effectLst/>
              </a:rPr>
              <a:t>，取代故障的</a:t>
            </a:r>
            <a:r>
              <a:rPr lang="en-US" altLang="zh-CN" b="0" dirty="0">
                <a:solidFill>
                  <a:srgbClr val="151515"/>
                </a:solidFill>
                <a:effectLst/>
              </a:rPr>
              <a:t>pod</a:t>
            </a:r>
            <a:r>
              <a:rPr lang="zh-CN" altLang="en-US" b="0" dirty="0">
                <a:solidFill>
                  <a:srgbClr val="151515"/>
                </a:solidFill>
                <a:effectLst/>
              </a:rPr>
              <a:t>，这些都是可以自动化完成的</a:t>
            </a:r>
            <a:endParaRPr lang="en-US" altLang="zh-CN" b="0" dirty="0">
              <a:solidFill>
                <a:srgbClr val="151515"/>
              </a:solidFill>
              <a:effectLst/>
            </a:endParaRPr>
          </a:p>
          <a:p>
            <a:pPr marL="0" marR="0"/>
            <a:r>
              <a:rPr lang="zh-CN" altLang="en-US" b="0" dirty="0">
                <a:solidFill>
                  <a:srgbClr val="151515"/>
                </a:solidFill>
                <a:effectLst/>
              </a:rPr>
              <a:t>又或者说我们需要扩容，通过任务控制器让集群自动根据我们下发的任务来自动拓展和创建</a:t>
            </a:r>
            <a:r>
              <a:rPr lang="en-US" altLang="zh-CN" b="0" dirty="0">
                <a:solidFill>
                  <a:srgbClr val="151515"/>
                </a:solidFill>
                <a:effectLst/>
              </a:rPr>
              <a:t>pod====</a:t>
            </a:r>
            <a:r>
              <a:rPr lang="zh-CN" altLang="en-US" b="0" dirty="0">
                <a:solidFill>
                  <a:srgbClr val="151515"/>
                </a:solidFill>
                <a:effectLst/>
              </a:rPr>
              <a:t>总指挥</a:t>
            </a:r>
            <a:endParaRPr lang="en-US" altLang="zh-CN" b="0" dirty="0">
              <a:solidFill>
                <a:srgbClr val="151515"/>
              </a:solidFill>
              <a:effectLst/>
            </a:endParaRPr>
          </a:p>
          <a:p>
            <a:pPr marL="0" marR="0"/>
            <a:r>
              <a:rPr lang="en-US" altLang="zh-CN" dirty="0">
                <a:effectLst/>
              </a:rPr>
              <a:t>controller-manager</a:t>
            </a:r>
            <a:r>
              <a:rPr lang="zh-CN" altLang="en-US" dirty="0">
                <a:effectLst/>
              </a:rPr>
              <a:t>包含了这些控制器：</a:t>
            </a:r>
          </a:p>
          <a:p>
            <a:pPr marL="228600" marR="0" indent="-228600">
              <a:spcBef>
                <a:spcPts val="0"/>
              </a:spcBef>
              <a:spcAft>
                <a:spcPts val="0"/>
              </a:spcAft>
              <a:buFont typeface="+mj-lt"/>
              <a:buAutoNum type="arabicPeriod"/>
            </a:pPr>
            <a:r>
              <a:rPr lang="zh-CN" altLang="en-US" dirty="0">
                <a:effectLst/>
              </a:rPr>
              <a:t>节点控制器（</a:t>
            </a:r>
            <a:r>
              <a:rPr lang="en-US" altLang="zh-CN" dirty="0">
                <a:effectLst/>
              </a:rPr>
              <a:t>Node Controller</a:t>
            </a:r>
            <a:r>
              <a:rPr lang="zh-CN" altLang="en-US" dirty="0">
                <a:effectLst/>
              </a:rPr>
              <a:t>）：负责在节点出现故障时进行通知和响应</a:t>
            </a:r>
          </a:p>
          <a:p>
            <a:pPr marL="228600" marR="0" indent="-228600">
              <a:spcBef>
                <a:spcPts val="0"/>
              </a:spcBef>
              <a:spcAft>
                <a:spcPts val="0"/>
              </a:spcAft>
              <a:buFont typeface="+mj-lt"/>
              <a:buAutoNum type="arabicPeriod"/>
            </a:pPr>
            <a:r>
              <a:rPr lang="zh-CN" altLang="en-US" dirty="0">
                <a:effectLst/>
              </a:rPr>
              <a:t>任务控制器（</a:t>
            </a:r>
            <a:r>
              <a:rPr lang="en-US" altLang="zh-CN" dirty="0">
                <a:effectLst/>
              </a:rPr>
              <a:t>Job Controller</a:t>
            </a:r>
            <a:r>
              <a:rPr lang="zh-CN" altLang="en-US" dirty="0">
                <a:effectLst/>
              </a:rPr>
              <a:t>）：监测代表一次性任务的 </a:t>
            </a:r>
            <a:r>
              <a:rPr lang="en-US" altLang="zh-CN" dirty="0">
                <a:effectLst/>
              </a:rPr>
              <a:t>Job </a:t>
            </a:r>
            <a:r>
              <a:rPr lang="zh-CN" altLang="en-US" dirty="0">
                <a:effectLst/>
              </a:rPr>
              <a:t>对象，然后创建 </a:t>
            </a:r>
            <a:r>
              <a:rPr lang="en-US" altLang="zh-CN" dirty="0">
                <a:effectLst/>
              </a:rPr>
              <a:t>Pods </a:t>
            </a:r>
            <a:r>
              <a:rPr lang="zh-CN" altLang="en-US" dirty="0">
                <a:effectLst/>
              </a:rPr>
              <a:t>来运行这些任务直至完成，比如我们下发一个拓展任务，任务下发后，集群根据任务进行自动拓展创建</a:t>
            </a:r>
            <a:r>
              <a:rPr lang="en-US" altLang="zh-CN" dirty="0">
                <a:effectLst/>
              </a:rPr>
              <a:t>pod</a:t>
            </a:r>
            <a:r>
              <a:rPr lang="zh-CN" altLang="en-US" dirty="0">
                <a:effectLst/>
              </a:rPr>
              <a:t>。</a:t>
            </a:r>
          </a:p>
          <a:p>
            <a:pPr marL="228600" marR="0" indent="-228600">
              <a:spcBef>
                <a:spcPts val="0"/>
              </a:spcBef>
              <a:spcAft>
                <a:spcPts val="0"/>
              </a:spcAft>
              <a:buFont typeface="+mj-lt"/>
              <a:buAutoNum type="arabicPeriod"/>
            </a:pPr>
            <a:r>
              <a:rPr lang="zh-CN" altLang="en-US" dirty="0">
                <a:effectLst/>
              </a:rPr>
              <a:t>端点控制器（</a:t>
            </a:r>
            <a:r>
              <a:rPr lang="en-US" altLang="zh-CN" dirty="0">
                <a:effectLst/>
              </a:rPr>
              <a:t>Endpoints Controller</a:t>
            </a:r>
            <a:r>
              <a:rPr lang="zh-CN" altLang="en-US" dirty="0">
                <a:effectLst/>
              </a:rPr>
              <a:t>）：填充端点（</a:t>
            </a:r>
            <a:r>
              <a:rPr lang="en-US" altLang="zh-CN" dirty="0">
                <a:effectLst/>
              </a:rPr>
              <a:t>Endpoints</a:t>
            </a:r>
            <a:r>
              <a:rPr lang="zh-CN" altLang="en-US" dirty="0">
                <a:effectLst/>
              </a:rPr>
              <a:t>）对象（即加入 </a:t>
            </a:r>
            <a:r>
              <a:rPr lang="en-US" altLang="zh-CN" dirty="0">
                <a:effectLst/>
              </a:rPr>
              <a:t>Service </a:t>
            </a:r>
            <a:r>
              <a:rPr lang="zh-CN" altLang="en-US" dirty="0">
                <a:effectLst/>
              </a:rPr>
              <a:t>与 </a:t>
            </a:r>
            <a:r>
              <a:rPr lang="en-US" altLang="zh-CN" dirty="0">
                <a:effectLst/>
              </a:rPr>
              <a:t>Pod</a:t>
            </a:r>
            <a:r>
              <a:rPr lang="zh-CN" altLang="en-US" dirty="0">
                <a:effectLst/>
              </a:rPr>
              <a:t>）</a:t>
            </a:r>
          </a:p>
          <a:p>
            <a:pPr marL="228600" marR="0" indent="-228600">
              <a:spcBef>
                <a:spcPts val="0"/>
              </a:spcBef>
              <a:spcAft>
                <a:spcPts val="0"/>
              </a:spcAft>
              <a:buFont typeface="+mj-lt"/>
              <a:buAutoNum type="arabicPeriod"/>
            </a:pPr>
            <a:r>
              <a:rPr lang="zh-CN" altLang="en-US" dirty="0">
                <a:effectLst/>
              </a:rPr>
              <a:t>服务帐户和令牌控制器（</a:t>
            </a:r>
            <a:r>
              <a:rPr lang="en-US" altLang="zh-CN" dirty="0">
                <a:effectLst/>
              </a:rPr>
              <a:t>Service Account &amp; Token Controllers</a:t>
            </a:r>
            <a:r>
              <a:rPr lang="zh-CN" altLang="en-US" dirty="0">
                <a:effectLst/>
              </a:rPr>
              <a:t>）：为新的命名空间创建默认帐户和 </a:t>
            </a:r>
            <a:r>
              <a:rPr lang="en-US" altLang="zh-CN" dirty="0">
                <a:effectLst/>
              </a:rPr>
              <a:t>API </a:t>
            </a:r>
            <a:r>
              <a:rPr lang="zh-CN" altLang="en-US" dirty="0">
                <a:effectLst/>
              </a:rPr>
              <a:t>访问令牌</a:t>
            </a:r>
          </a:p>
          <a:p>
            <a:pPr marL="0" marR="0">
              <a:spcBef>
                <a:spcPts val="0"/>
              </a:spcBef>
              <a:spcAft>
                <a:spcPts val="0"/>
              </a:spcAft>
            </a:pPr>
            <a:endParaRPr lang="zh-CN" altLang="en-US" dirty="0">
              <a:effectLst/>
            </a:endParaRPr>
          </a:p>
          <a:p>
            <a:pPr marL="0" marR="0" algn="l"/>
            <a:r>
              <a:rPr lang="en-US" altLang="zh-CN" b="1" dirty="0" err="1">
                <a:solidFill>
                  <a:srgbClr val="222222"/>
                </a:solidFill>
                <a:effectLst/>
              </a:rPr>
              <a:t>kubelet</a:t>
            </a:r>
            <a:endParaRPr lang="zh-CN" altLang="en-US" b="1" dirty="0">
              <a:effectLst/>
            </a:endParaRPr>
          </a:p>
          <a:p>
            <a:pPr marL="0" marR="0" algn="l"/>
            <a:r>
              <a:rPr lang="zh-CN" altLang="en-US" b="0" dirty="0">
                <a:solidFill>
                  <a:srgbClr val="222222"/>
                </a:solidFill>
                <a:effectLst/>
              </a:rPr>
              <a:t>如果我们有很多个节点，要如何去操作这些节点呢？这就是</a:t>
            </a:r>
            <a:r>
              <a:rPr lang="en-US" altLang="zh-CN" b="0" dirty="0" err="1">
                <a:solidFill>
                  <a:srgbClr val="222222"/>
                </a:solidFill>
                <a:effectLst/>
              </a:rPr>
              <a:t>kubelet</a:t>
            </a:r>
            <a:r>
              <a:rPr lang="zh-CN" altLang="en-US" b="0" dirty="0">
                <a:solidFill>
                  <a:srgbClr val="222222"/>
                </a:solidFill>
                <a:effectLst/>
              </a:rPr>
              <a:t>的意义，我们吧操作指令如</a:t>
            </a:r>
            <a:r>
              <a:rPr lang="en-US" altLang="zh-CN" b="0" dirty="0">
                <a:solidFill>
                  <a:srgbClr val="222222"/>
                </a:solidFill>
                <a:effectLst/>
              </a:rPr>
              <a:t>pod</a:t>
            </a:r>
            <a:r>
              <a:rPr lang="zh-CN" altLang="en-US" b="0" dirty="0">
                <a:solidFill>
                  <a:srgbClr val="222222"/>
                </a:solidFill>
                <a:effectLst/>
              </a:rPr>
              <a:t>的增删改查发送给</a:t>
            </a:r>
            <a:r>
              <a:rPr lang="en-US" altLang="zh-CN" b="0" dirty="0" err="1">
                <a:solidFill>
                  <a:srgbClr val="222222"/>
                </a:solidFill>
                <a:effectLst/>
              </a:rPr>
              <a:t>kubelet</a:t>
            </a:r>
            <a:r>
              <a:rPr lang="zh-CN" altLang="en-US" b="0" dirty="0">
                <a:solidFill>
                  <a:srgbClr val="222222"/>
                </a:solidFill>
                <a:effectLst/>
              </a:rPr>
              <a:t>，</a:t>
            </a:r>
            <a:r>
              <a:rPr lang="en-US" altLang="zh-CN" b="0" dirty="0" err="1">
                <a:solidFill>
                  <a:srgbClr val="222222"/>
                </a:solidFill>
                <a:effectLst/>
              </a:rPr>
              <a:t>kubelet</a:t>
            </a:r>
            <a:r>
              <a:rPr lang="zh-CN" altLang="en-US" b="0" dirty="0">
                <a:solidFill>
                  <a:srgbClr val="222222"/>
                </a:solidFill>
                <a:effectLst/>
              </a:rPr>
              <a:t>就会根据下发的指令在节点上执行我们的命令</a:t>
            </a:r>
            <a:endParaRPr lang="en-US" altLang="zh-CN" b="0" dirty="0">
              <a:solidFill>
                <a:srgbClr val="222222"/>
              </a:solidFill>
              <a:effectLst/>
            </a:endParaRPr>
          </a:p>
          <a:p>
            <a:pPr marL="0" marR="0" algn="l"/>
            <a:r>
              <a:rPr lang="en-US" altLang="zh-CN" b="1" dirty="0" err="1">
                <a:solidFill>
                  <a:srgbClr val="222222"/>
                </a:solidFill>
                <a:effectLst/>
              </a:rPr>
              <a:t>kube</a:t>
            </a:r>
            <a:r>
              <a:rPr lang="en-US" altLang="zh-CN" b="1" dirty="0">
                <a:solidFill>
                  <a:srgbClr val="222222"/>
                </a:solidFill>
                <a:effectLst/>
              </a:rPr>
              <a:t>-proxy</a:t>
            </a:r>
            <a:endParaRPr lang="zh-CN" altLang="en-US" b="1" dirty="0">
              <a:effectLst/>
            </a:endParaRPr>
          </a:p>
          <a:p>
            <a:pPr marL="0" marR="0" algn="l">
              <a:spcBef>
                <a:spcPts val="0"/>
              </a:spcBef>
              <a:spcAft>
                <a:spcPts val="0"/>
              </a:spcAft>
            </a:pPr>
            <a:r>
              <a:rPr lang="en-US" altLang="zh-CN" dirty="0" err="1">
                <a:effectLst/>
                <a:hlinkClick r:id="rId3"/>
              </a:rPr>
              <a:t>kube</a:t>
            </a:r>
            <a:r>
              <a:rPr lang="en-US" altLang="zh-CN" dirty="0">
                <a:effectLst/>
                <a:hlinkClick r:id="rId3"/>
              </a:rPr>
              <a:t>-proxy</a:t>
            </a:r>
            <a:r>
              <a:rPr lang="zh-CN" altLang="en-US" dirty="0">
                <a:solidFill>
                  <a:srgbClr val="222222"/>
                </a:solidFill>
                <a:effectLst/>
              </a:rPr>
              <a:t> 是集群中每个</a:t>
            </a:r>
            <a:r>
              <a:rPr lang="zh-CN" altLang="en-US" dirty="0">
                <a:effectLst/>
                <a:hlinkClick r:id="rId4"/>
              </a:rPr>
              <a:t>节点（</a:t>
            </a:r>
            <a:r>
              <a:rPr lang="en-US" altLang="zh-CN" dirty="0">
                <a:effectLst/>
                <a:hlinkClick r:id="rId4"/>
              </a:rPr>
              <a:t>node</a:t>
            </a:r>
            <a:r>
              <a:rPr lang="zh-CN" altLang="en-US" dirty="0">
                <a:effectLst/>
                <a:hlinkClick r:id="rId4"/>
              </a:rPr>
              <a:t>）</a:t>
            </a:r>
            <a:r>
              <a:rPr lang="zh-CN" altLang="en-US" dirty="0">
                <a:solidFill>
                  <a:srgbClr val="222222"/>
                </a:solidFill>
                <a:effectLst/>
              </a:rPr>
              <a:t>上运行的网络代理，是实现 </a:t>
            </a:r>
            <a:r>
              <a:rPr lang="en-US" altLang="zh-CN" dirty="0">
                <a:solidFill>
                  <a:srgbClr val="222222"/>
                </a:solidFill>
                <a:effectLst/>
              </a:rPr>
              <a:t>Kubernetes </a:t>
            </a:r>
            <a:r>
              <a:rPr lang="zh-CN" altLang="en-US" dirty="0">
                <a:effectLst/>
                <a:hlinkClick r:id="rId5"/>
              </a:rPr>
              <a:t>服务（</a:t>
            </a:r>
            <a:r>
              <a:rPr lang="en-US" altLang="zh-CN" dirty="0">
                <a:effectLst/>
                <a:hlinkClick r:id="rId5"/>
              </a:rPr>
              <a:t>Service</a:t>
            </a:r>
            <a:r>
              <a:rPr lang="zh-CN" altLang="en-US" dirty="0">
                <a:effectLst/>
                <a:hlinkClick r:id="rId5"/>
              </a:rPr>
              <a:t>）</a:t>
            </a:r>
            <a:r>
              <a:rPr lang="zh-CN" altLang="en-US" dirty="0">
                <a:solidFill>
                  <a:srgbClr val="222222"/>
                </a:solidFill>
                <a:effectLst/>
              </a:rPr>
              <a:t> 概念的一部分。</a:t>
            </a:r>
            <a:endParaRPr lang="zh-CN" altLang="en-US" dirty="0">
              <a:effectLst/>
            </a:endParaRPr>
          </a:p>
          <a:p>
            <a:pPr marL="0" marR="0" algn="l">
              <a:spcBef>
                <a:spcPts val="0"/>
              </a:spcBef>
              <a:spcAft>
                <a:spcPts val="0"/>
              </a:spcAft>
            </a:pPr>
            <a:r>
              <a:rPr lang="en-US" altLang="zh-CN" dirty="0" err="1">
                <a:solidFill>
                  <a:srgbClr val="222222"/>
                </a:solidFill>
                <a:effectLst/>
              </a:rPr>
              <a:t>kube</a:t>
            </a:r>
            <a:r>
              <a:rPr lang="en-US" altLang="zh-CN" dirty="0">
                <a:solidFill>
                  <a:srgbClr val="222222"/>
                </a:solidFill>
                <a:effectLst/>
              </a:rPr>
              <a:t>-proxy </a:t>
            </a:r>
            <a:r>
              <a:rPr lang="zh-CN" altLang="en-US" dirty="0">
                <a:solidFill>
                  <a:srgbClr val="222222"/>
                </a:solidFill>
                <a:effectLst/>
              </a:rPr>
              <a:t>维护节点网络规则和转发流量，实现从集群内部或外部的网络与 </a:t>
            </a:r>
            <a:r>
              <a:rPr lang="en-US" altLang="zh-CN" dirty="0">
                <a:solidFill>
                  <a:srgbClr val="222222"/>
                </a:solidFill>
                <a:effectLst/>
              </a:rPr>
              <a:t>Pod </a:t>
            </a:r>
            <a:r>
              <a:rPr lang="zh-CN" altLang="en-US" dirty="0">
                <a:solidFill>
                  <a:srgbClr val="222222"/>
                </a:solidFill>
                <a:effectLst/>
              </a:rPr>
              <a:t>进行网络通信，服务注册与发现，以及负载均衡</a:t>
            </a:r>
            <a:endParaRPr lang="en-US" altLang="zh-CN" dirty="0">
              <a:solidFill>
                <a:srgbClr val="222222"/>
              </a:solidFill>
              <a:effectLst/>
            </a:endParaRPr>
          </a:p>
          <a:p>
            <a:pPr marL="0" marR="0" algn="l">
              <a:spcBef>
                <a:spcPts val="0"/>
              </a:spcBef>
              <a:spcAft>
                <a:spcPts val="0"/>
              </a:spcAft>
            </a:pPr>
            <a:r>
              <a:rPr lang="zh-CN" altLang="en-US" dirty="0">
                <a:solidFill>
                  <a:srgbClr val="222222"/>
                </a:solidFill>
                <a:effectLst/>
              </a:rPr>
              <a:t>既然主节点</a:t>
            </a:r>
            <a:r>
              <a:rPr lang="en-US" altLang="zh-CN" dirty="0">
                <a:solidFill>
                  <a:srgbClr val="222222"/>
                </a:solidFill>
                <a:effectLst/>
              </a:rPr>
              <a:t>/cp</a:t>
            </a:r>
            <a:r>
              <a:rPr lang="zh-CN" altLang="en-US" dirty="0">
                <a:solidFill>
                  <a:srgbClr val="222222"/>
                </a:solidFill>
                <a:effectLst/>
              </a:rPr>
              <a:t>做了服务控制与发现，那么其他节点部署的服务也需要做服务注册与发现吧，不然我们的服务怎么暴漏给外部用户，这就是</a:t>
            </a:r>
            <a:r>
              <a:rPr lang="en-US" altLang="zh-CN" dirty="0" err="1">
                <a:solidFill>
                  <a:srgbClr val="222222"/>
                </a:solidFill>
                <a:effectLst/>
              </a:rPr>
              <a:t>kubeproxy</a:t>
            </a:r>
            <a:r>
              <a:rPr lang="zh-CN" altLang="en-US" dirty="0">
                <a:solidFill>
                  <a:srgbClr val="222222"/>
                </a:solidFill>
                <a:effectLst/>
              </a:rPr>
              <a:t>的意义，同时它还可以做负载均衡。</a:t>
            </a:r>
            <a:endParaRPr lang="zh-CN" altLang="en-US" dirty="0">
              <a:effectLst/>
            </a:endParaRPr>
          </a:p>
          <a:p>
            <a:pPr marL="0" marR="0" algn="l"/>
            <a:r>
              <a:rPr lang="zh-CN" altLang="en-US" b="1" dirty="0">
                <a:solidFill>
                  <a:srgbClr val="222222"/>
                </a:solidFill>
                <a:effectLst/>
              </a:rPr>
              <a:t>容器运行时（</a:t>
            </a:r>
            <a:r>
              <a:rPr lang="en-US" altLang="zh-CN" b="1" dirty="0">
                <a:solidFill>
                  <a:srgbClr val="222222"/>
                </a:solidFill>
                <a:effectLst/>
              </a:rPr>
              <a:t>Container Runtime</a:t>
            </a:r>
            <a:r>
              <a:rPr lang="zh-CN" altLang="en-US" b="1" dirty="0">
                <a:solidFill>
                  <a:srgbClr val="222222"/>
                </a:solidFill>
                <a:effectLst/>
              </a:rPr>
              <a:t>）</a:t>
            </a:r>
            <a:endParaRPr lang="en-US" altLang="zh-CN" b="1" dirty="0">
              <a:effectLst/>
            </a:endParaRPr>
          </a:p>
          <a:p>
            <a:pPr marL="0" marR="0" algn="l">
              <a:spcBef>
                <a:spcPts val="0"/>
              </a:spcBef>
              <a:spcAft>
                <a:spcPts val="0"/>
              </a:spcAft>
            </a:pPr>
            <a:r>
              <a:rPr lang="en-US" altLang="zh-CN" dirty="0">
                <a:solidFill>
                  <a:srgbClr val="222222"/>
                </a:solidFill>
                <a:effectLst/>
              </a:rPr>
              <a:t>Kubernetes </a:t>
            </a:r>
            <a:r>
              <a:rPr lang="zh-CN" altLang="en-US" dirty="0">
                <a:solidFill>
                  <a:srgbClr val="222222"/>
                </a:solidFill>
                <a:effectLst/>
              </a:rPr>
              <a:t>支持许多容器运行环境，例如 </a:t>
            </a:r>
            <a:r>
              <a:rPr lang="en-US" altLang="zh-CN" dirty="0" err="1">
                <a:effectLst/>
                <a:hlinkClick r:id="rId6"/>
              </a:rPr>
              <a:t>containerd</a:t>
            </a:r>
            <a:r>
              <a:rPr lang="zh-CN" altLang="en-US" dirty="0">
                <a:solidFill>
                  <a:srgbClr val="222222"/>
                </a:solidFill>
                <a:effectLst/>
              </a:rPr>
              <a:t>、</a:t>
            </a:r>
            <a:r>
              <a:rPr lang="en-US" altLang="zh-CN" dirty="0">
                <a:solidFill>
                  <a:srgbClr val="222222"/>
                </a:solidFill>
                <a:effectLst/>
              </a:rPr>
              <a:t>docker</a:t>
            </a:r>
            <a:r>
              <a:rPr lang="zh-CN" altLang="en-US" dirty="0">
                <a:solidFill>
                  <a:srgbClr val="222222"/>
                </a:solidFill>
                <a:effectLst/>
              </a:rPr>
              <a:t>或者其他实现了 </a:t>
            </a:r>
            <a:r>
              <a:rPr lang="en-US" altLang="zh-CN" dirty="0">
                <a:effectLst/>
                <a:hlinkClick r:id="rId7"/>
              </a:rPr>
              <a:t>Kubernetes CRI (</a:t>
            </a:r>
            <a:r>
              <a:rPr lang="zh-CN" altLang="en-US" dirty="0">
                <a:effectLst/>
                <a:hlinkClick r:id="rId7"/>
              </a:rPr>
              <a:t>容器运行环境接口</a:t>
            </a:r>
            <a:r>
              <a:rPr lang="en-US" altLang="zh-CN" dirty="0">
                <a:effectLst/>
                <a:hlinkClick r:id="rId7"/>
              </a:rPr>
              <a:t>)</a:t>
            </a:r>
            <a:r>
              <a:rPr lang="zh-CN" altLang="en-US" dirty="0">
                <a:solidFill>
                  <a:srgbClr val="222222"/>
                </a:solidFill>
                <a:effectLst/>
              </a:rPr>
              <a:t>的容器。</a:t>
            </a:r>
            <a:endParaRPr lang="en-US" altLang="zh-CN" dirty="0">
              <a:solidFill>
                <a:srgbClr val="222222"/>
              </a:solidFill>
              <a:effectLst/>
            </a:endParaRPr>
          </a:p>
          <a:p>
            <a:pPr marL="0" marR="0" algn="l">
              <a:spcBef>
                <a:spcPts val="0"/>
              </a:spcBef>
              <a:spcAft>
                <a:spcPts val="0"/>
              </a:spcAft>
            </a:pPr>
            <a:endParaRPr lang="en-US" altLang="zh-CN" dirty="0">
              <a:solidFill>
                <a:srgbClr val="222222"/>
              </a:solidFill>
              <a:effectLst/>
            </a:endParaRPr>
          </a:p>
          <a:p>
            <a:pPr marL="0" marR="0" algn="l">
              <a:spcBef>
                <a:spcPts val="0"/>
              </a:spcBef>
              <a:spcAft>
                <a:spcPts val="0"/>
              </a:spcAft>
            </a:pPr>
            <a:endParaRPr lang="en-US" altLang="zh-CN" dirty="0">
              <a:solidFill>
                <a:srgbClr val="222222"/>
              </a:solidFill>
              <a:effectLst/>
            </a:endParaRPr>
          </a:p>
          <a:p>
            <a:pPr marL="0" marR="0" algn="l">
              <a:spcBef>
                <a:spcPts val="0"/>
              </a:spcBef>
              <a:spcAft>
                <a:spcPts val="0"/>
              </a:spcAft>
            </a:pPr>
            <a:r>
              <a:rPr lang="en-US" altLang="zh-CN" b="1" dirty="0">
                <a:solidFill>
                  <a:srgbClr val="222222"/>
                </a:solidFill>
                <a:effectLst/>
              </a:rPr>
              <a:t>Cloud provider API</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222222"/>
                </a:solidFill>
                <a:effectLst/>
              </a:rPr>
              <a:t>云控制器管理器（</a:t>
            </a:r>
            <a:r>
              <a:rPr lang="en-US" altLang="zh-CN" dirty="0">
                <a:solidFill>
                  <a:srgbClr val="222222"/>
                </a:solidFill>
                <a:effectLst/>
              </a:rPr>
              <a:t>Cloud Controller Manager</a:t>
            </a:r>
            <a:r>
              <a:rPr lang="zh-CN" altLang="en-US" dirty="0">
                <a:solidFill>
                  <a:srgbClr val="222222"/>
                </a:solidFill>
                <a:effectLst/>
              </a:rPr>
              <a:t>）允许你将你的集群连接到云提供商的 </a:t>
            </a:r>
            <a:r>
              <a:rPr lang="en-US" altLang="zh-CN" dirty="0">
                <a:solidFill>
                  <a:srgbClr val="222222"/>
                </a:solidFill>
                <a:effectLst/>
              </a:rPr>
              <a:t>API </a:t>
            </a:r>
            <a:r>
              <a:rPr lang="zh-CN" altLang="en-US" dirty="0">
                <a:solidFill>
                  <a:srgbClr val="222222"/>
                </a:solidFill>
                <a:effectLst/>
              </a:rPr>
              <a:t>之上， 并将与该云平台交互的组件同与你的集群交互的组件分离开来。</a:t>
            </a:r>
            <a:endParaRPr lang="zh-CN" altLang="en-US" dirty="0">
              <a:effectLst/>
            </a:endParaRPr>
          </a:p>
          <a:p>
            <a:pPr marL="0" marR="0" algn="l">
              <a:spcBef>
                <a:spcPts val="0"/>
              </a:spcBef>
              <a:spcAft>
                <a:spcPts val="0"/>
              </a:spcAft>
            </a:pPr>
            <a:endParaRPr lang="zh-CN" altLang="en-US" dirty="0">
              <a:effectLst/>
            </a:endParaRPr>
          </a:p>
          <a:p>
            <a:pPr marL="0" indent="0">
              <a:buFont typeface="Arial" panose="020B0604020202020204" pitchFamily="34" charset="0"/>
              <a:buNone/>
            </a:pPr>
            <a:endParaRPr lang="zh-CN" altLang="en-US"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423122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比如说我们通过</a:t>
            </a:r>
            <a:r>
              <a:rPr lang="en-US" altLang="zh-CN" b="0" i="0" dirty="0" err="1">
                <a:solidFill>
                  <a:srgbClr val="555555"/>
                </a:solidFill>
                <a:effectLst/>
                <a:latin typeface="Helvetica Neue" panose="02000503000000020004"/>
              </a:rPr>
              <a:t>kubectl</a:t>
            </a:r>
            <a:r>
              <a:rPr lang="en-US" altLang="zh-CN" b="0" i="0" dirty="0">
                <a:solidFill>
                  <a:srgbClr val="555555"/>
                </a:solidFill>
                <a:effectLst/>
                <a:latin typeface="Helvetica Neue" panose="02000503000000020004"/>
              </a:rPr>
              <a:t>/dashboard</a:t>
            </a:r>
            <a:r>
              <a:rPr lang="zh-CN" altLang="en-US" b="0" i="0" dirty="0">
                <a:solidFill>
                  <a:srgbClr val="555555"/>
                </a:solidFill>
                <a:effectLst/>
                <a:latin typeface="Helvetica Neue" panose="02000503000000020004"/>
              </a:rPr>
              <a:t>去访问唯一的入口，</a:t>
            </a:r>
            <a:r>
              <a:rPr lang="en-US" altLang="zh-CN" b="0" i="0" dirty="0" err="1">
                <a:solidFill>
                  <a:srgbClr val="555555"/>
                </a:solidFill>
                <a:effectLst/>
                <a:latin typeface="Helvetica Neue" panose="02000503000000020004"/>
              </a:rPr>
              <a:t>apiserver</a:t>
            </a:r>
            <a:r>
              <a:rPr lang="zh-CN" altLang="en-US" b="0" i="0" dirty="0">
                <a:solidFill>
                  <a:srgbClr val="555555"/>
                </a:solidFill>
                <a:effectLst/>
                <a:latin typeface="Helvetica Neue" panose="02000503000000020004"/>
              </a:rPr>
              <a:t>，这里会有一个</a:t>
            </a:r>
            <a:r>
              <a:rPr lang="en-US" altLang="zh-CN" b="0" i="0" dirty="0">
                <a:solidFill>
                  <a:srgbClr val="555555"/>
                </a:solidFill>
                <a:effectLst/>
                <a:latin typeface="Helvetica Neue" panose="02000503000000020004"/>
              </a:rPr>
              <a:t>RBAC</a:t>
            </a:r>
            <a:r>
              <a:rPr lang="zh-CN" altLang="en-US" b="0" i="0" dirty="0">
                <a:solidFill>
                  <a:srgbClr val="555555"/>
                </a:solidFill>
                <a:effectLst/>
                <a:latin typeface="Helvetica Neue" panose="02000503000000020004"/>
              </a:rPr>
              <a:t>也就是基于角色的权限控制，就是验证我们的身份是不是有效，有效的话，有哪些资源可以被我们的身份访问。然后去操作</a:t>
            </a:r>
            <a:r>
              <a:rPr lang="en-US" altLang="zh-CN" b="0" i="0" dirty="0">
                <a:solidFill>
                  <a:srgbClr val="555555"/>
                </a:solidFill>
                <a:effectLst/>
                <a:latin typeface="Helvetica Neue" panose="02000503000000020004"/>
              </a:rPr>
              <a:t>rest </a:t>
            </a:r>
            <a:r>
              <a:rPr lang="en-US" altLang="zh-CN" b="0" i="0" dirty="0" err="1">
                <a:solidFill>
                  <a:srgbClr val="555555"/>
                </a:solidFill>
                <a:effectLst/>
                <a:latin typeface="Helvetica Neue" panose="02000503000000020004"/>
              </a:rPr>
              <a:t>apiserver</a:t>
            </a:r>
            <a:r>
              <a:rPr lang="zh-CN" altLang="en-US" b="0" i="0" dirty="0">
                <a:solidFill>
                  <a:srgbClr val="555555"/>
                </a:solidFill>
                <a:effectLst/>
                <a:latin typeface="Helvetica Neue" panose="02000503000000020004"/>
              </a:rPr>
              <a:t>，</a:t>
            </a:r>
            <a:r>
              <a:rPr lang="en-US" altLang="zh-CN" b="0" i="0" dirty="0" err="1">
                <a:solidFill>
                  <a:srgbClr val="555555"/>
                </a:solidFill>
                <a:effectLst/>
                <a:latin typeface="Helvetica Neue" panose="02000503000000020004"/>
              </a:rPr>
              <a:t>restapiserver</a:t>
            </a:r>
            <a:r>
              <a:rPr lang="zh-CN" altLang="en-US" b="0" i="0" dirty="0">
                <a:solidFill>
                  <a:srgbClr val="555555"/>
                </a:solidFill>
                <a:effectLst/>
                <a:latin typeface="Helvetica Neue" panose="02000503000000020004"/>
              </a:rPr>
              <a:t>又可以操作</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a:t>
            </a:r>
            <a:r>
              <a:rPr lang="en-US" altLang="zh-CN" b="0" i="0" dirty="0">
                <a:solidFill>
                  <a:srgbClr val="555555"/>
                </a:solidFill>
                <a:effectLst/>
                <a:latin typeface="Helvetica Neue" panose="02000503000000020004"/>
              </a:rPr>
              <a:t>service</a:t>
            </a:r>
            <a:r>
              <a:rPr lang="zh-CN" altLang="en-US" b="0" i="0" dirty="0">
                <a:solidFill>
                  <a:srgbClr val="555555"/>
                </a:solidFill>
                <a:effectLst/>
                <a:latin typeface="Helvetica Neue" panose="02000503000000020004"/>
              </a:rPr>
              <a:t>等，然后是调度器，怎么把</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调度到指定的</a:t>
            </a:r>
            <a:r>
              <a:rPr lang="en-US" altLang="zh-CN" b="0" i="0" dirty="0">
                <a:solidFill>
                  <a:srgbClr val="555555"/>
                </a:solidFill>
                <a:effectLst/>
                <a:latin typeface="Helvetica Neue" panose="02000503000000020004"/>
              </a:rPr>
              <a:t>nod</a:t>
            </a:r>
            <a:r>
              <a:rPr lang="zh-CN" altLang="en-US" b="0" i="0" dirty="0">
                <a:solidFill>
                  <a:srgbClr val="555555"/>
                </a:solidFill>
                <a:effectLst/>
                <a:latin typeface="Helvetica Neue" panose="02000503000000020004"/>
              </a:rPr>
              <a:t>上去，然后还可以通过</a:t>
            </a:r>
            <a:r>
              <a:rPr lang="en-US" altLang="zh-CN" b="0" i="0" dirty="0">
                <a:solidFill>
                  <a:srgbClr val="555555"/>
                </a:solidFill>
                <a:effectLst/>
                <a:latin typeface="Helvetica Neue" panose="02000503000000020004"/>
              </a:rPr>
              <a:t>cm</a:t>
            </a:r>
            <a:r>
              <a:rPr lang="zh-CN" altLang="en-US" b="0" i="0" dirty="0">
                <a:solidFill>
                  <a:srgbClr val="555555"/>
                </a:solidFill>
                <a:effectLst/>
                <a:latin typeface="Helvetica Neue" panose="02000503000000020004"/>
              </a:rPr>
              <a:t>来监控我们集群的一个状态，健康检查信息收集等等等等。然后再通过</a:t>
            </a:r>
            <a:r>
              <a:rPr lang="en-US" altLang="zh-CN" b="0" i="0" dirty="0">
                <a:solidFill>
                  <a:srgbClr val="555555"/>
                </a:solidFill>
                <a:effectLst/>
                <a:latin typeface="Helvetica Neue" panose="02000503000000020004"/>
              </a:rPr>
              <a:t>master</a:t>
            </a:r>
            <a:r>
              <a:rPr lang="zh-CN" altLang="en-US" b="0" i="0" dirty="0">
                <a:solidFill>
                  <a:srgbClr val="555555"/>
                </a:solidFill>
                <a:effectLst/>
                <a:latin typeface="Helvetica Neue" panose="02000503000000020004"/>
              </a:rPr>
              <a:t>节点再去操纵</a:t>
            </a:r>
            <a:r>
              <a:rPr lang="en-US" altLang="zh-CN" b="0" i="0" dirty="0">
                <a:solidFill>
                  <a:srgbClr val="555555"/>
                </a:solidFill>
                <a:effectLst/>
                <a:latin typeface="Helvetica Neue" panose="02000503000000020004"/>
              </a:rPr>
              <a:t>node</a:t>
            </a:r>
            <a:r>
              <a:rPr lang="zh-CN" altLang="en-US" b="0" i="0" dirty="0">
                <a:solidFill>
                  <a:srgbClr val="555555"/>
                </a:solidFill>
                <a:effectLst/>
                <a:latin typeface="Helvetica Neue" panose="02000503000000020004"/>
              </a:rPr>
              <a:t>，</a:t>
            </a:r>
            <a:r>
              <a:rPr lang="en-US" altLang="zh-CN" b="0" i="0" dirty="0">
                <a:solidFill>
                  <a:srgbClr val="555555"/>
                </a:solidFill>
                <a:effectLst/>
                <a:latin typeface="Helvetica Neue" panose="02000503000000020004"/>
              </a:rPr>
              <a:t>node</a:t>
            </a:r>
            <a:r>
              <a:rPr lang="zh-CN" altLang="en-US" b="0" i="0" dirty="0">
                <a:solidFill>
                  <a:srgbClr val="555555"/>
                </a:solidFill>
                <a:effectLst/>
                <a:latin typeface="Helvetica Neue" panose="02000503000000020004"/>
              </a:rPr>
              <a:t>再通过</a:t>
            </a:r>
            <a:r>
              <a:rPr lang="en-US" altLang="zh-CN" b="0" i="0" dirty="0" err="1">
                <a:solidFill>
                  <a:srgbClr val="555555"/>
                </a:solidFill>
                <a:effectLst/>
                <a:latin typeface="Helvetica Neue" panose="02000503000000020004"/>
              </a:rPr>
              <a:t>kubelet</a:t>
            </a:r>
            <a:r>
              <a:rPr lang="zh-CN" altLang="en-US" b="0" i="0" dirty="0">
                <a:solidFill>
                  <a:srgbClr val="555555"/>
                </a:solidFill>
                <a:effectLst/>
                <a:latin typeface="Helvetica Neue" panose="02000503000000020004"/>
              </a:rPr>
              <a:t>来管理容器的生命周期，而容器是运行在</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里面的，</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里面运行一或多个容器，因为</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是一组容器的集合。他是有自己独立的</a:t>
            </a:r>
            <a:r>
              <a:rPr lang="en-US" altLang="zh-CN" b="0" i="0" dirty="0">
                <a:solidFill>
                  <a:srgbClr val="555555"/>
                </a:solidFill>
                <a:effectLst/>
                <a:latin typeface="Helvetica Neue" panose="02000503000000020004"/>
              </a:rPr>
              <a:t>IP</a:t>
            </a:r>
            <a:r>
              <a:rPr lang="zh-CN" altLang="en-US" b="0" i="0" dirty="0">
                <a:solidFill>
                  <a:srgbClr val="555555"/>
                </a:solidFill>
                <a:effectLst/>
                <a:latin typeface="Helvetica Neue" panose="02000503000000020004"/>
              </a:rPr>
              <a:t>的，那么我们如何访问</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或者说访问</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的容器呢？这就是</a:t>
            </a:r>
            <a:r>
              <a:rPr lang="en-US" altLang="zh-CN" b="0" i="0" dirty="0">
                <a:solidFill>
                  <a:srgbClr val="555555"/>
                </a:solidFill>
                <a:effectLst/>
                <a:latin typeface="Helvetica Neue" panose="02000503000000020004"/>
              </a:rPr>
              <a:t>proxy</a:t>
            </a:r>
            <a:r>
              <a:rPr lang="zh-CN" altLang="en-US" b="0" i="0" dirty="0">
                <a:solidFill>
                  <a:srgbClr val="555555"/>
                </a:solidFill>
                <a:effectLst/>
                <a:latin typeface="Helvetica Neue" panose="02000503000000020004"/>
              </a:rPr>
              <a:t>要做的事情，这一块内容比较多，我们等下结合</a:t>
            </a:r>
            <a:r>
              <a:rPr lang="en-US" altLang="zh-CN" b="0" i="0" dirty="0" err="1">
                <a:solidFill>
                  <a:srgbClr val="555555"/>
                </a:solidFill>
                <a:effectLst/>
                <a:latin typeface="Helvetica Neue" panose="02000503000000020004"/>
              </a:rPr>
              <a:t>servive</a:t>
            </a:r>
            <a:r>
              <a:rPr lang="zh-CN" altLang="en-US" b="0" i="0" dirty="0">
                <a:solidFill>
                  <a:srgbClr val="555555"/>
                </a:solidFill>
                <a:effectLst/>
                <a:latin typeface="Helvetica Neue" panose="02000503000000020004"/>
              </a:rPr>
              <a:t>的概念来讲。</a:t>
            </a:r>
            <a:endParaRPr lang="en-US" altLang="zh-CN"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84501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我们已经大致了解了什么是</a:t>
            </a:r>
            <a:r>
              <a:rPr lang="en-US" altLang="zh-CN" dirty="0"/>
              <a:t>POD</a:t>
            </a:r>
            <a:r>
              <a:rPr lang="zh-CN" altLang="en-US" dirty="0"/>
              <a:t>，那么就可能有一些问题</a:t>
            </a:r>
            <a:endParaRPr lang="en-US" altLang="zh-CN" dirty="0"/>
          </a:p>
          <a:p>
            <a:r>
              <a:rPr lang="zh-CN" altLang="en-US" dirty="0"/>
              <a:t>我们将通过</a:t>
            </a:r>
            <a:r>
              <a:rPr lang="en-US" altLang="zh-CN" dirty="0"/>
              <a:t>pod</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061176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我们已经大致了解了什么是</a:t>
            </a:r>
            <a:r>
              <a:rPr lang="en-US" altLang="zh-CN" dirty="0"/>
              <a:t>POD</a:t>
            </a:r>
            <a:r>
              <a:rPr lang="zh-CN" altLang="en-US" dirty="0"/>
              <a:t>，那么就可能有一些问题</a:t>
            </a:r>
            <a:endParaRPr lang="en-US" altLang="zh-CN" dirty="0"/>
          </a:p>
          <a:p>
            <a:endParaRPr lang="en-US" altLang="zh-CN" dirty="0"/>
          </a:p>
          <a:p>
            <a:r>
              <a:rPr lang="zh-CN" altLang="en-US" dirty="0"/>
              <a:t>我们将通过这些问题来挖掘</a:t>
            </a:r>
            <a:r>
              <a:rPr lang="en-US" altLang="zh-CN" dirty="0"/>
              <a:t>K8S</a:t>
            </a:r>
            <a:r>
              <a:rPr lang="zh-CN" altLang="en-US" dirty="0"/>
              <a:t>一些关键概念的含义</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743497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534156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120297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污点策略有三种：我们简化一下分别是：尽量不部署</a:t>
            </a:r>
            <a:r>
              <a:rPr lang="en-US" altLang="zh-CN" dirty="0"/>
              <a:t>/</a:t>
            </a:r>
            <a:r>
              <a:rPr lang="zh-CN" altLang="en-US" dirty="0"/>
              <a:t>不可以部署</a:t>
            </a:r>
            <a:r>
              <a:rPr lang="en-US" altLang="zh-CN" dirty="0"/>
              <a:t>/</a:t>
            </a:r>
            <a:r>
              <a:rPr lang="zh-CN" altLang="en-US" dirty="0"/>
              <a:t>不可以部署</a:t>
            </a:r>
            <a:endParaRPr lang="en-US" altLang="zh-CN" dirty="0"/>
          </a:p>
          <a:p>
            <a:r>
              <a:rPr lang="zh-CN" altLang="en-US" dirty="0"/>
              <a:t>加入我们把一个名称为</a:t>
            </a:r>
            <a:r>
              <a:rPr lang="en-US" altLang="zh-CN" dirty="0"/>
              <a:t>A</a:t>
            </a:r>
            <a:r>
              <a:rPr lang="zh-CN" altLang="en-US" dirty="0"/>
              <a:t>的</a:t>
            </a:r>
            <a:r>
              <a:rPr lang="en-US" altLang="zh-CN" dirty="0"/>
              <a:t>POD</a:t>
            </a:r>
            <a:r>
              <a:rPr lang="zh-CN" altLang="en-US" dirty="0"/>
              <a:t>部署，调度器在拉去</a:t>
            </a:r>
            <a:r>
              <a:rPr lang="en-US" altLang="zh-CN" dirty="0"/>
              <a:t>node</a:t>
            </a:r>
            <a:r>
              <a:rPr lang="zh-CN" altLang="en-US" dirty="0"/>
              <a:t>的污点策略时候。如果遇到</a:t>
            </a:r>
            <a:r>
              <a:rPr lang="en-US" altLang="zh-CN" dirty="0"/>
              <a:t>1</a:t>
            </a:r>
            <a:r>
              <a:rPr lang="zh-CN" altLang="en-US" dirty="0"/>
              <a:t>，则尽量不把</a:t>
            </a:r>
            <a:r>
              <a:rPr lang="en-US" altLang="zh-CN" dirty="0"/>
              <a:t>POD</a:t>
            </a:r>
            <a:r>
              <a:rPr lang="zh-CN" altLang="en-US" dirty="0"/>
              <a:t>分配给这个</a:t>
            </a:r>
            <a:r>
              <a:rPr lang="en-US" altLang="zh-CN" dirty="0"/>
              <a:t>node</a:t>
            </a:r>
            <a:r>
              <a:rPr lang="zh-CN" altLang="en-US" dirty="0"/>
              <a:t>，如果遇到</a:t>
            </a:r>
            <a:r>
              <a:rPr lang="en-US" altLang="zh-CN" dirty="0" err="1"/>
              <a:t>Noscheduler</a:t>
            </a:r>
            <a:r>
              <a:rPr lang="zh-CN" altLang="en-US" dirty="0"/>
              <a:t>，则不会把</a:t>
            </a:r>
            <a:r>
              <a:rPr lang="en-US" altLang="zh-CN" dirty="0"/>
              <a:t>pod</a:t>
            </a:r>
            <a:r>
              <a:rPr lang="zh-CN" altLang="en-US" dirty="0"/>
              <a:t>调度给他，</a:t>
            </a:r>
            <a:endParaRPr lang="en-US" altLang="zh-CN" dirty="0"/>
          </a:p>
          <a:p>
            <a:endParaRPr lang="en-US" altLang="zh-CN" dirty="0"/>
          </a:p>
          <a:p>
            <a:r>
              <a:rPr lang="zh-CN" altLang="en-US" dirty="0"/>
              <a:t>但是如果我们就要把某个</a:t>
            </a:r>
            <a:r>
              <a:rPr lang="en-US" altLang="zh-CN" dirty="0"/>
              <a:t>POD</a:t>
            </a:r>
            <a:r>
              <a:rPr lang="zh-CN" altLang="en-US" dirty="0"/>
              <a:t>给调度到打了</a:t>
            </a:r>
            <a:r>
              <a:rPr lang="en-US" altLang="zh-CN" dirty="0"/>
              <a:t>2/3</a:t>
            </a:r>
            <a:r>
              <a:rPr lang="zh-CN" altLang="en-US" dirty="0"/>
              <a:t>情况下的</a:t>
            </a:r>
            <a:r>
              <a:rPr lang="en-US" altLang="zh-CN" dirty="0"/>
              <a:t>node</a:t>
            </a:r>
            <a:r>
              <a:rPr lang="zh-CN" altLang="en-US" dirty="0"/>
              <a:t>呢？这就是容忍，通过设置</a:t>
            </a:r>
            <a:r>
              <a:rPr lang="en-US" altLang="zh-CN" dirty="0"/>
              <a:t>tolerations</a:t>
            </a:r>
            <a:r>
              <a:rPr lang="zh-CN" altLang="en-US" dirty="0"/>
              <a:t>在</a:t>
            </a:r>
            <a:r>
              <a:rPr lang="en-US" altLang="zh-CN" dirty="0" err="1"/>
              <a:t>yaml</a:t>
            </a:r>
            <a:r>
              <a:rPr lang="zh-CN" altLang="en-US" dirty="0"/>
              <a:t>文件中把</a:t>
            </a:r>
            <a:r>
              <a:rPr lang="en-US" altLang="zh-CN" dirty="0"/>
              <a:t>pod</a:t>
            </a:r>
            <a:r>
              <a:rPr lang="zh-CN" altLang="en-US" dirty="0"/>
              <a:t>确切的调度给某个</a:t>
            </a:r>
            <a:r>
              <a:rPr lang="en-US" altLang="zh-CN" dirty="0"/>
              <a:t>node</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536287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624928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756725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094047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b="1" i="0" dirty="0">
                <a:solidFill>
                  <a:srgbClr val="121212"/>
                </a:solidFill>
                <a:effectLst/>
                <a:latin typeface="-apple-system"/>
              </a:rPr>
              <a:t>Deployment</a:t>
            </a:r>
            <a:r>
              <a:rPr lang="zh-CN" altLang="en-US" b="1" i="0" dirty="0">
                <a:solidFill>
                  <a:srgbClr val="121212"/>
                </a:solidFill>
                <a:effectLst/>
                <a:latin typeface="-apple-system"/>
              </a:rPr>
              <a:t>的作用是管理和控制</a:t>
            </a:r>
            <a:r>
              <a:rPr lang="en-US" altLang="zh-CN" b="1" i="0" dirty="0">
                <a:solidFill>
                  <a:srgbClr val="121212"/>
                </a:solidFill>
                <a:effectLst/>
                <a:latin typeface="-apple-system"/>
              </a:rPr>
              <a:t>Pod</a:t>
            </a:r>
            <a:r>
              <a:rPr lang="zh-CN" altLang="en-US" b="1" i="0" dirty="0">
                <a:solidFill>
                  <a:srgbClr val="121212"/>
                </a:solidFill>
                <a:effectLst/>
                <a:latin typeface="-apple-system"/>
              </a:rPr>
              <a:t>和</a:t>
            </a:r>
            <a:r>
              <a:rPr lang="en-US" altLang="zh-CN" b="1" i="0" dirty="0" err="1">
                <a:solidFill>
                  <a:srgbClr val="121212"/>
                </a:solidFill>
                <a:effectLst/>
                <a:latin typeface="-apple-system"/>
              </a:rPr>
              <a:t>ReplicaSet</a:t>
            </a:r>
            <a:r>
              <a:rPr lang="zh-CN" altLang="en-US" b="1" i="0" dirty="0">
                <a:solidFill>
                  <a:srgbClr val="121212"/>
                </a:solidFill>
                <a:effectLst/>
                <a:latin typeface="-apple-system"/>
              </a:rPr>
              <a:t>，管控它们运行在用户期望的状态中</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marL="0" indent="0">
              <a:buFont typeface="Arial" panose="020B0604020202020204" pitchFamily="34" charset="0"/>
              <a:buNone/>
            </a:pPr>
            <a:r>
              <a:rPr lang="zh-CN" altLang="en-US" b="0" i="0" dirty="0">
                <a:solidFill>
                  <a:srgbClr val="121212"/>
                </a:solidFill>
                <a:effectLst/>
                <a:latin typeface="-apple-system"/>
              </a:rPr>
              <a:t>通过上面的管理配置，我们可以发现其实</a:t>
            </a:r>
            <a:r>
              <a:rPr lang="en-US" altLang="zh-CN" b="0" i="0" dirty="0" err="1">
                <a:solidFill>
                  <a:srgbClr val="333333"/>
                </a:solidFill>
                <a:effectLst/>
                <a:latin typeface="-apple-system"/>
              </a:rPr>
              <a:t>deploymen</a:t>
            </a:r>
            <a:r>
              <a:rPr lang="zh-CN" altLang="en-US" b="0" i="0" dirty="0">
                <a:solidFill>
                  <a:srgbClr val="333333"/>
                </a:solidFill>
                <a:effectLst/>
                <a:latin typeface="-apple-system"/>
              </a:rPr>
              <a:t>是通过管理</a:t>
            </a:r>
            <a:r>
              <a:rPr lang="en-US" altLang="zh-CN" b="0" i="0" dirty="0" err="1">
                <a:solidFill>
                  <a:srgbClr val="333333"/>
                </a:solidFill>
                <a:effectLst/>
                <a:latin typeface="-apple-system"/>
              </a:rPr>
              <a:t>rs</a:t>
            </a:r>
            <a:r>
              <a:rPr lang="zh-CN" altLang="en-US" b="0" i="0" dirty="0">
                <a:solidFill>
                  <a:srgbClr val="333333"/>
                </a:solidFill>
                <a:effectLst/>
                <a:latin typeface="-apple-system"/>
              </a:rPr>
              <a:t>的状态来间接管理</a:t>
            </a:r>
            <a:r>
              <a:rPr lang="en-US" altLang="zh-CN" b="0" i="0" dirty="0">
                <a:solidFill>
                  <a:srgbClr val="333333"/>
                </a:solidFill>
                <a:effectLst/>
                <a:latin typeface="-apple-system"/>
              </a:rPr>
              <a:t>pod</a:t>
            </a:r>
            <a:r>
              <a:rPr lang="zh-CN" altLang="en-US" b="0" i="0" dirty="0">
                <a:solidFill>
                  <a:srgbClr val="333333"/>
                </a:solidFill>
                <a:effectLst/>
                <a:latin typeface="-apple-system"/>
              </a:rPr>
              <a:t>的</a:t>
            </a:r>
            <a:endParaRPr lang="en-US" altLang="zh-CN" b="0" i="0" dirty="0">
              <a:solidFill>
                <a:srgbClr val="121212"/>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0" i="0" dirty="0">
                <a:solidFill>
                  <a:srgbClr val="333333"/>
                </a:solidFill>
                <a:effectLst/>
                <a:latin typeface="-apple-system"/>
              </a:rPr>
              <a:t>配置</a:t>
            </a:r>
            <a:r>
              <a:rPr lang="en-US" altLang="zh-CN" b="0" i="0" dirty="0">
                <a:solidFill>
                  <a:srgbClr val="333333"/>
                </a:solidFill>
                <a:effectLst/>
                <a:latin typeface="-apple-system"/>
              </a:rPr>
              <a:t>Pod</a:t>
            </a:r>
            <a:r>
              <a:rPr lang="zh-CN" altLang="en-US" b="0" i="0" dirty="0">
                <a:solidFill>
                  <a:srgbClr val="333333"/>
                </a:solidFill>
                <a:effectLst/>
                <a:latin typeface="-apple-system"/>
              </a:rPr>
              <a:t>的发布方式，</a:t>
            </a:r>
            <a:r>
              <a:rPr lang="en-US" altLang="zh-CN" b="0" i="0" dirty="0">
                <a:solidFill>
                  <a:srgbClr val="333333"/>
                </a:solidFill>
                <a:effectLst/>
                <a:latin typeface="-apple-system"/>
              </a:rPr>
              <a:t>controller</a:t>
            </a:r>
            <a:r>
              <a:rPr lang="zh-CN" altLang="en-US" b="0" i="0" dirty="0">
                <a:solidFill>
                  <a:srgbClr val="333333"/>
                </a:solidFill>
                <a:effectLst/>
                <a:latin typeface="-apple-system"/>
              </a:rPr>
              <a:t>会按照给定的策略去更新</a:t>
            </a:r>
            <a:r>
              <a:rPr lang="en-US" altLang="zh-CN" b="0" i="0" dirty="0">
                <a:solidFill>
                  <a:srgbClr val="333333"/>
                </a:solidFill>
                <a:effectLst/>
                <a:latin typeface="-apple-system"/>
              </a:rPr>
              <a:t>pod</a:t>
            </a:r>
            <a:r>
              <a:rPr lang="zh-CN" altLang="en-US" b="0" i="0" dirty="0">
                <a:solidFill>
                  <a:srgbClr val="333333"/>
                </a:solidFill>
                <a:effectLst/>
                <a:latin typeface="-apple-system"/>
              </a:rPr>
              <a:t>资源，以此来保证更新过程中可用的</a:t>
            </a:r>
            <a:r>
              <a:rPr lang="en-US" altLang="zh-CN" b="0" i="0" dirty="0">
                <a:solidFill>
                  <a:srgbClr val="333333"/>
                </a:solidFill>
                <a:effectLst/>
                <a:latin typeface="-apple-system"/>
              </a:rPr>
              <a:t>pod</a:t>
            </a:r>
            <a:r>
              <a:rPr lang="zh-CN" altLang="en-US" b="0" i="0" dirty="0">
                <a:solidFill>
                  <a:srgbClr val="333333"/>
                </a:solidFill>
                <a:effectLst/>
                <a:latin typeface="-apple-system"/>
              </a:rPr>
              <a:t>数量和不可用的</a:t>
            </a:r>
            <a:r>
              <a:rPr lang="en-US" altLang="zh-CN" b="0" i="0" dirty="0">
                <a:solidFill>
                  <a:srgbClr val="333333"/>
                </a:solidFill>
                <a:effectLst/>
                <a:latin typeface="-apple-system"/>
              </a:rPr>
              <a:t>pod</a:t>
            </a:r>
            <a:r>
              <a:rPr lang="zh-CN" altLang="en-US" b="0" i="0" dirty="0">
                <a:solidFill>
                  <a:srgbClr val="333333"/>
                </a:solidFill>
                <a:effectLst/>
                <a:latin typeface="-apple-system"/>
              </a:rPr>
              <a:t>数量都在限定范围内。   </a:t>
            </a:r>
            <a:endParaRPr lang="en-US" altLang="zh-CN"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b="0" i="0" dirty="0">
                <a:solidFill>
                  <a:srgbClr val="333333"/>
                </a:solidFill>
                <a:effectLst/>
                <a:latin typeface="-apple-system"/>
              </a:rPr>
              <a:t>支持容器镜像的滚动更新和版本回退</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524283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b="0" i="0" dirty="0">
              <a:solidFill>
                <a:srgbClr val="333333"/>
              </a:solidFill>
              <a:effectLst/>
              <a:latin typeface="-apple-system"/>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226239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121212"/>
                </a:solidFill>
                <a:effectLst/>
                <a:latin typeface="-apple-system"/>
              </a:rPr>
              <a:t>ReplicaSet</a:t>
            </a:r>
            <a:r>
              <a:rPr lang="zh-CN" altLang="en-US" b="0" i="0" dirty="0">
                <a:solidFill>
                  <a:srgbClr val="121212"/>
                </a:solidFill>
                <a:effectLst/>
                <a:latin typeface="-apple-system"/>
              </a:rPr>
              <a:t>的作用是当某一个</a:t>
            </a:r>
            <a:r>
              <a:rPr lang="en-US" altLang="zh-CN" b="0" i="0" dirty="0">
                <a:solidFill>
                  <a:srgbClr val="121212"/>
                </a:solidFill>
                <a:effectLst/>
                <a:latin typeface="-apple-system"/>
              </a:rPr>
              <a:t>pod</a:t>
            </a:r>
            <a:r>
              <a:rPr lang="zh-CN" altLang="en-US" b="0" i="0" dirty="0">
                <a:solidFill>
                  <a:srgbClr val="121212"/>
                </a:solidFill>
                <a:effectLst/>
                <a:latin typeface="-apple-system"/>
              </a:rPr>
              <a:t>出现问题的时候，能够把自己管辖下的处于运行状态的备用</a:t>
            </a:r>
            <a:r>
              <a:rPr lang="en-US" altLang="zh-CN" b="0" i="0" dirty="0">
                <a:solidFill>
                  <a:srgbClr val="121212"/>
                </a:solidFill>
                <a:effectLst/>
                <a:latin typeface="-apple-system"/>
              </a:rPr>
              <a:t>pod</a:t>
            </a:r>
            <a:r>
              <a:rPr lang="zh-CN" altLang="en-US" b="0" i="0" dirty="0">
                <a:solidFill>
                  <a:srgbClr val="121212"/>
                </a:solidFill>
                <a:effectLst/>
                <a:latin typeface="-apple-system"/>
              </a:rPr>
              <a:t>立马补充上去。</a:t>
            </a:r>
            <a:endParaRPr lang="en-US" altLang="zh-CN" b="0" i="0" dirty="0">
              <a:solidFill>
                <a:srgbClr val="121212"/>
              </a:solidFill>
              <a:effectLst/>
              <a:latin typeface="-apple-system"/>
            </a:endParaRPr>
          </a:p>
          <a:p>
            <a:r>
              <a:rPr lang="zh-CN" altLang="en-US" b="0" i="0" dirty="0">
                <a:solidFill>
                  <a:srgbClr val="121212"/>
                </a:solidFill>
                <a:effectLst/>
                <a:latin typeface="-apple-system"/>
              </a:rPr>
              <a:t>他是受控于</a:t>
            </a:r>
            <a:r>
              <a:rPr lang="en-US" altLang="zh-CN" b="0" i="0" dirty="0">
                <a:solidFill>
                  <a:srgbClr val="121212"/>
                </a:solidFill>
                <a:effectLst/>
                <a:latin typeface="-apple-system"/>
              </a:rPr>
              <a:t>Deployment</a:t>
            </a:r>
            <a:r>
              <a:rPr lang="zh-CN" altLang="en-US" b="0" i="0" dirty="0">
                <a:solidFill>
                  <a:srgbClr val="121212"/>
                </a:solidFill>
                <a:effectLst/>
                <a:latin typeface="-apple-system"/>
              </a:rPr>
              <a:t>。形象来说，</a:t>
            </a:r>
            <a:r>
              <a:rPr lang="en-US" altLang="zh-CN" b="1" i="0" dirty="0" err="1">
                <a:solidFill>
                  <a:srgbClr val="121212"/>
                </a:solidFill>
                <a:effectLst/>
                <a:latin typeface="-apple-system"/>
              </a:rPr>
              <a:t>ReplicaSet</a:t>
            </a:r>
            <a:r>
              <a:rPr lang="zh-CN" altLang="en-US" b="1" i="0" dirty="0">
                <a:solidFill>
                  <a:srgbClr val="121212"/>
                </a:solidFill>
                <a:effectLst/>
                <a:latin typeface="-apple-system"/>
              </a:rPr>
              <a:t>就是总包工头手下的小包工头</a:t>
            </a:r>
            <a:r>
              <a:rPr lang="zh-CN" altLang="en-US" b="0" i="0" dirty="0">
                <a:solidFill>
                  <a:srgbClr val="121212"/>
                </a:solidFill>
                <a:effectLst/>
                <a:latin typeface="-apple-system"/>
              </a:rPr>
              <a:t>。总包工头期望的状态是</a:t>
            </a:r>
            <a:r>
              <a:rPr lang="en-US" altLang="zh-CN" b="0" i="0" dirty="0">
                <a:solidFill>
                  <a:srgbClr val="121212"/>
                </a:solidFill>
                <a:effectLst/>
                <a:latin typeface="-apple-system"/>
              </a:rPr>
              <a:t>10</a:t>
            </a:r>
            <a:r>
              <a:rPr lang="zh-CN" altLang="en-US" b="0" i="0" dirty="0">
                <a:solidFill>
                  <a:srgbClr val="121212"/>
                </a:solidFill>
                <a:effectLst/>
                <a:latin typeface="-apple-system"/>
              </a:rPr>
              <a:t>个年轻力壮的人来干活，当有一个人不行了出现问题了，你不可能说重新去招人签合同，这样太耗费时间了，所以小包工头它留着一些符合条件的人随时处于待命状态，随时能进入生产状态。</a:t>
            </a:r>
            <a:endParaRPr lang="en-US" altLang="zh-CN" b="0" i="0" dirty="0">
              <a:solidFill>
                <a:srgbClr val="121212"/>
              </a:solidFill>
              <a:effectLst/>
              <a:latin typeface="-apple-system"/>
            </a:endParaRPr>
          </a:p>
          <a:p>
            <a:endParaRPr lang="en-US" altLang="zh-CN" dirty="0"/>
          </a:p>
          <a:p>
            <a:endParaRPr lang="en-US" altLang="zh-CN" dirty="0"/>
          </a:p>
          <a:p>
            <a:r>
              <a:rPr lang="zh-CN" altLang="en-US" dirty="0"/>
              <a:t>现在我们知道了</a:t>
            </a:r>
            <a:r>
              <a:rPr lang="en-US" altLang="zh-CN" dirty="0"/>
              <a:t>pod</a:t>
            </a:r>
            <a:r>
              <a:rPr lang="zh-CN" altLang="en-US" dirty="0"/>
              <a:t>是如何被管理的，那么</a:t>
            </a:r>
            <a:r>
              <a:rPr lang="en-US" altLang="zh-CN" dirty="0"/>
              <a:t>POD</a:t>
            </a:r>
            <a:r>
              <a:rPr lang="zh-CN" altLang="en-US" dirty="0"/>
              <a:t>运行的服务是怎么被外界访问到的呢？这里我们就要介绍下</a:t>
            </a:r>
            <a:r>
              <a:rPr lang="en-US" altLang="zh-CN" dirty="0"/>
              <a:t>Service</a:t>
            </a:r>
            <a:r>
              <a:rPr lang="zh-CN" altLang="en-US" dirty="0"/>
              <a:t>和</a:t>
            </a:r>
            <a:r>
              <a:rPr lang="en-US" altLang="zh-CN" dirty="0"/>
              <a:t>Ingress</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495713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i="0" dirty="0">
                <a:solidFill>
                  <a:srgbClr val="121212"/>
                </a:solidFill>
                <a:effectLst/>
                <a:latin typeface="-apple-system"/>
              </a:rPr>
              <a:t>Service</a:t>
            </a:r>
            <a:r>
              <a:rPr lang="zh-CN" altLang="en-US" b="1" i="0" dirty="0">
                <a:solidFill>
                  <a:srgbClr val="121212"/>
                </a:solidFill>
                <a:effectLst/>
                <a:latin typeface="-apple-system"/>
              </a:rPr>
              <a:t>是</a:t>
            </a:r>
            <a:r>
              <a:rPr lang="en-US" altLang="zh-CN" b="1" i="0" dirty="0">
                <a:solidFill>
                  <a:srgbClr val="121212"/>
                </a:solidFill>
                <a:effectLst/>
                <a:latin typeface="-apple-system"/>
              </a:rPr>
              <a:t>K8S</a:t>
            </a:r>
            <a:r>
              <a:rPr lang="zh-CN" altLang="en-US" b="1" i="0" dirty="0">
                <a:solidFill>
                  <a:srgbClr val="121212"/>
                </a:solidFill>
                <a:effectLst/>
                <a:latin typeface="-apple-system"/>
              </a:rPr>
              <a:t>服务的核心，屏蔽了服务细节，统一对外暴露服务接口，真正做到了“微服务”</a:t>
            </a:r>
            <a:r>
              <a:rPr lang="zh-CN" altLang="en-US" b="0" i="0" dirty="0">
                <a:solidFill>
                  <a:srgbClr val="121212"/>
                </a:solidFill>
                <a:effectLst/>
                <a:latin typeface="-apple-system"/>
              </a:rPr>
              <a:t>。举个例子，我们的一个服务</a:t>
            </a:r>
            <a:r>
              <a:rPr lang="en-US" altLang="zh-CN" b="0" i="0" dirty="0">
                <a:solidFill>
                  <a:srgbClr val="121212"/>
                </a:solidFill>
                <a:effectLst/>
                <a:latin typeface="-apple-system"/>
              </a:rPr>
              <a:t>A</a:t>
            </a:r>
            <a:r>
              <a:rPr lang="zh-CN" altLang="en-US" b="0" i="0" dirty="0">
                <a:solidFill>
                  <a:srgbClr val="121212"/>
                </a:solidFill>
                <a:effectLst/>
                <a:latin typeface="-apple-system"/>
              </a:rPr>
              <a:t>，部署了</a:t>
            </a:r>
            <a:r>
              <a:rPr lang="en-US" altLang="zh-CN" b="0" i="0" dirty="0">
                <a:solidFill>
                  <a:srgbClr val="121212"/>
                </a:solidFill>
                <a:effectLst/>
                <a:latin typeface="-apple-system"/>
              </a:rPr>
              <a:t>3</a:t>
            </a:r>
            <a:r>
              <a:rPr lang="zh-CN" altLang="en-US" b="0" i="0" dirty="0">
                <a:solidFill>
                  <a:srgbClr val="121212"/>
                </a:solidFill>
                <a:effectLst/>
                <a:latin typeface="-apple-system"/>
              </a:rPr>
              <a:t>个备份，也就是</a:t>
            </a:r>
            <a:r>
              <a:rPr lang="en-US" altLang="zh-CN" b="0" i="0" dirty="0">
                <a:solidFill>
                  <a:srgbClr val="121212"/>
                </a:solidFill>
                <a:effectLst/>
                <a:latin typeface="-apple-system"/>
              </a:rPr>
              <a:t>3</a:t>
            </a:r>
            <a:r>
              <a:rPr lang="zh-CN" altLang="en-US" b="0" i="0" dirty="0">
                <a:solidFill>
                  <a:srgbClr val="121212"/>
                </a:solidFill>
                <a:effectLst/>
                <a:latin typeface="-apple-system"/>
              </a:rPr>
              <a:t>个</a:t>
            </a:r>
            <a:r>
              <a:rPr lang="en-US" altLang="zh-CN" b="0" i="0" dirty="0">
                <a:solidFill>
                  <a:srgbClr val="121212"/>
                </a:solidFill>
                <a:effectLst/>
                <a:latin typeface="-apple-system"/>
              </a:rPr>
              <a:t>Pod</a:t>
            </a:r>
            <a:r>
              <a:rPr lang="zh-CN" altLang="en-US" b="0" i="0" dirty="0">
                <a:solidFill>
                  <a:srgbClr val="121212"/>
                </a:solidFill>
                <a:effectLst/>
                <a:latin typeface="-apple-system"/>
              </a:rPr>
              <a:t>；对于用户来说，只需要关注一个</a:t>
            </a:r>
            <a:r>
              <a:rPr lang="en-US" altLang="zh-CN" b="0" i="0" dirty="0">
                <a:solidFill>
                  <a:srgbClr val="121212"/>
                </a:solidFill>
                <a:effectLst/>
                <a:latin typeface="-apple-system"/>
              </a:rPr>
              <a:t>Service</a:t>
            </a:r>
            <a:r>
              <a:rPr lang="zh-CN" altLang="en-US" b="0" i="0" dirty="0">
                <a:solidFill>
                  <a:srgbClr val="121212"/>
                </a:solidFill>
                <a:effectLst/>
                <a:latin typeface="-apple-system"/>
              </a:rPr>
              <a:t>的入口就可以，而不需要操心究竟应该请求哪一个</a:t>
            </a:r>
            <a:r>
              <a:rPr lang="en-US" altLang="zh-CN" b="0" i="0" dirty="0">
                <a:solidFill>
                  <a:srgbClr val="121212"/>
                </a:solidFill>
                <a:effectLst/>
                <a:latin typeface="-apple-system"/>
              </a:rPr>
              <a:t>Pod</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zh-CN" altLang="en-US" b="1" i="0" dirty="0">
                <a:solidFill>
                  <a:srgbClr val="121212"/>
                </a:solidFill>
                <a:effectLst/>
                <a:latin typeface="-apple-system"/>
              </a:rPr>
              <a:t>优势：</a:t>
            </a:r>
            <a:endParaRPr lang="en-US" altLang="zh-CN" b="1" i="0" dirty="0">
              <a:solidFill>
                <a:srgbClr val="121212"/>
              </a:solidFill>
              <a:effectLst/>
              <a:latin typeface="-apple-system"/>
            </a:endParaRPr>
          </a:p>
          <a:p>
            <a:pPr marL="171450" indent="-171450">
              <a:buFont typeface="Arial" panose="020B0604020202020204" pitchFamily="34" charset="0"/>
              <a:buChar char="•"/>
            </a:pPr>
            <a:r>
              <a:rPr lang="zh-CN" altLang="en-US" b="1" i="0" dirty="0">
                <a:solidFill>
                  <a:srgbClr val="121212"/>
                </a:solidFill>
                <a:effectLst/>
                <a:latin typeface="-apple-system"/>
              </a:rPr>
              <a:t>一方面外部用户不需要感知因为</a:t>
            </a:r>
            <a:r>
              <a:rPr lang="en-US" altLang="zh-CN" b="1" i="0" dirty="0">
                <a:solidFill>
                  <a:srgbClr val="121212"/>
                </a:solidFill>
                <a:effectLst/>
                <a:latin typeface="-apple-system"/>
              </a:rPr>
              <a:t>Pod</a:t>
            </a:r>
            <a:r>
              <a:rPr lang="zh-CN" altLang="en-US" b="1" i="0" dirty="0">
                <a:solidFill>
                  <a:srgbClr val="121212"/>
                </a:solidFill>
                <a:effectLst/>
                <a:latin typeface="-apple-system"/>
              </a:rPr>
              <a:t>上服务的意外崩溃、</a:t>
            </a:r>
            <a:r>
              <a:rPr lang="en-US" altLang="zh-CN" b="1" i="0" dirty="0">
                <a:solidFill>
                  <a:srgbClr val="121212"/>
                </a:solidFill>
                <a:effectLst/>
                <a:latin typeface="-apple-system"/>
              </a:rPr>
              <a:t>K8S</a:t>
            </a:r>
            <a:r>
              <a:rPr lang="zh-CN" altLang="en-US" b="1" i="0" dirty="0">
                <a:solidFill>
                  <a:srgbClr val="121212"/>
                </a:solidFill>
                <a:effectLst/>
                <a:latin typeface="-apple-system"/>
              </a:rPr>
              <a:t>重新拉起</a:t>
            </a:r>
            <a:r>
              <a:rPr lang="en-US" altLang="zh-CN" b="1" i="0" dirty="0">
                <a:solidFill>
                  <a:srgbClr val="121212"/>
                </a:solidFill>
                <a:effectLst/>
                <a:latin typeface="-apple-system"/>
              </a:rPr>
              <a:t>Pod</a:t>
            </a:r>
            <a:r>
              <a:rPr lang="zh-CN" altLang="en-US" b="1" i="0" dirty="0">
                <a:solidFill>
                  <a:srgbClr val="121212"/>
                </a:solidFill>
                <a:effectLst/>
                <a:latin typeface="-apple-system"/>
              </a:rPr>
              <a:t>而造成的</a:t>
            </a:r>
            <a:r>
              <a:rPr lang="en-US" altLang="zh-CN" b="1" i="0" dirty="0">
                <a:solidFill>
                  <a:srgbClr val="121212"/>
                </a:solidFill>
                <a:effectLst/>
                <a:latin typeface="-apple-system"/>
              </a:rPr>
              <a:t>IP</a:t>
            </a:r>
            <a:r>
              <a:rPr lang="zh-CN" altLang="en-US" b="1" i="0" dirty="0">
                <a:solidFill>
                  <a:srgbClr val="121212"/>
                </a:solidFill>
                <a:effectLst/>
                <a:latin typeface="-apple-system"/>
              </a:rPr>
              <a:t>变更，外部用户也不需要感知因升级、变更服务带来的</a:t>
            </a:r>
            <a:r>
              <a:rPr lang="en-US" altLang="zh-CN" b="1" i="0" dirty="0">
                <a:solidFill>
                  <a:srgbClr val="121212"/>
                </a:solidFill>
                <a:effectLst/>
                <a:latin typeface="-apple-system"/>
              </a:rPr>
              <a:t>Pod</a:t>
            </a:r>
            <a:r>
              <a:rPr lang="zh-CN" altLang="en-US" b="1" i="0" dirty="0">
                <a:solidFill>
                  <a:srgbClr val="121212"/>
                </a:solidFill>
                <a:effectLst/>
                <a:latin typeface="-apple-system"/>
              </a:rPr>
              <a:t>替换而造成的</a:t>
            </a:r>
            <a:r>
              <a:rPr lang="en-US" altLang="zh-CN" b="1" i="0" dirty="0">
                <a:solidFill>
                  <a:srgbClr val="121212"/>
                </a:solidFill>
                <a:effectLst/>
                <a:latin typeface="-apple-system"/>
              </a:rPr>
              <a:t>IP</a:t>
            </a:r>
            <a:r>
              <a:rPr lang="zh-CN" altLang="en-US" b="1" i="0" dirty="0">
                <a:solidFill>
                  <a:srgbClr val="121212"/>
                </a:solidFill>
                <a:effectLst/>
                <a:latin typeface="-apple-system"/>
              </a:rPr>
              <a:t>变化。因为不管你</a:t>
            </a:r>
            <a:r>
              <a:rPr lang="en-US" altLang="zh-CN" b="1" i="0" dirty="0">
                <a:solidFill>
                  <a:srgbClr val="121212"/>
                </a:solidFill>
                <a:effectLst/>
                <a:latin typeface="-apple-system"/>
              </a:rPr>
              <a:t>POD</a:t>
            </a:r>
            <a:r>
              <a:rPr lang="zh-CN" altLang="en-US" b="1" i="0" dirty="0">
                <a:solidFill>
                  <a:srgbClr val="121212"/>
                </a:solidFill>
                <a:effectLst/>
                <a:latin typeface="-apple-system"/>
              </a:rPr>
              <a:t>怎么变，</a:t>
            </a:r>
            <a:r>
              <a:rPr lang="en-US" altLang="zh-CN" b="1" i="0" dirty="0">
                <a:solidFill>
                  <a:srgbClr val="121212"/>
                </a:solidFill>
                <a:effectLst/>
                <a:latin typeface="-apple-system"/>
              </a:rPr>
              <a:t>IP</a:t>
            </a:r>
            <a:r>
              <a:rPr lang="zh-CN" altLang="en-US" b="1" i="0" dirty="0">
                <a:solidFill>
                  <a:srgbClr val="121212"/>
                </a:solidFill>
                <a:effectLst/>
                <a:latin typeface="-apple-system"/>
              </a:rPr>
              <a:t>怎么变，影响不到我的</a:t>
            </a:r>
            <a:r>
              <a:rPr lang="en-US" altLang="zh-CN" b="1" i="0" dirty="0">
                <a:solidFill>
                  <a:srgbClr val="121212"/>
                </a:solidFill>
                <a:effectLst/>
                <a:latin typeface="-apple-system"/>
              </a:rPr>
              <a:t>VIP</a:t>
            </a:r>
            <a:r>
              <a:rPr lang="zh-CN" altLang="en-US" b="1" i="0" dirty="0">
                <a:solidFill>
                  <a:srgbClr val="121212"/>
                </a:solidFill>
                <a:effectLst/>
                <a:latin typeface="-apple-system"/>
              </a:rPr>
              <a:t>。</a:t>
            </a:r>
            <a:endParaRPr lang="en-US" altLang="zh-CN" b="1" i="0" dirty="0">
              <a:solidFill>
                <a:srgbClr val="121212"/>
              </a:solidFill>
              <a:effectLst/>
              <a:latin typeface="-apple-system"/>
            </a:endParaRPr>
          </a:p>
          <a:p>
            <a:pPr marL="171450" indent="-171450">
              <a:buFont typeface="Arial" panose="020B0604020202020204" pitchFamily="34" charset="0"/>
              <a:buChar char="•"/>
            </a:pPr>
            <a:r>
              <a:rPr lang="zh-CN" altLang="en-US" b="1" i="0" dirty="0">
                <a:solidFill>
                  <a:srgbClr val="121212"/>
                </a:solidFill>
                <a:effectLst/>
                <a:latin typeface="-apple-system"/>
              </a:rPr>
              <a:t>另一方面，</a:t>
            </a:r>
            <a:r>
              <a:rPr lang="en-US" altLang="zh-CN" b="1" i="0" dirty="0">
                <a:solidFill>
                  <a:srgbClr val="121212"/>
                </a:solidFill>
                <a:effectLst/>
                <a:latin typeface="-apple-system"/>
              </a:rPr>
              <a:t>Service</a:t>
            </a:r>
            <a:r>
              <a:rPr lang="zh-CN" altLang="en-US" b="1" i="0" dirty="0">
                <a:solidFill>
                  <a:srgbClr val="121212"/>
                </a:solidFill>
                <a:effectLst/>
                <a:latin typeface="-apple-system"/>
              </a:rPr>
              <a:t>还可以做流量负载均衡</a:t>
            </a:r>
            <a:r>
              <a:rPr lang="zh-CN" altLang="en-US" b="0" i="0" dirty="0">
                <a:solidFill>
                  <a:srgbClr val="121212"/>
                </a:solidFill>
                <a:effectLst/>
                <a:latin typeface="-apple-system"/>
              </a:rPr>
              <a:t>。生产环境中为了应付</a:t>
            </a:r>
            <a:endParaRPr lang="en-US" altLang="zh-CN" b="0" i="0" dirty="0">
              <a:solidFill>
                <a:srgbClr val="121212"/>
              </a:solidFill>
              <a:effectLst/>
              <a:latin typeface="-apple-system"/>
            </a:endParaRPr>
          </a:p>
          <a:p>
            <a:pPr marL="171450" indent="-171450">
              <a:buFont typeface="Arial" panose="020B0604020202020204" pitchFamily="34" charset="0"/>
              <a:buChar char="•"/>
            </a:pPr>
            <a:endParaRPr lang="en-US" altLang="zh-CN" b="0" i="0" dirty="0">
              <a:solidFill>
                <a:srgbClr val="121212"/>
              </a:solidFill>
              <a:effectLst/>
              <a:latin typeface="-apple-system"/>
            </a:endParaRPr>
          </a:p>
          <a:p>
            <a:pPr marL="0" indent="0">
              <a:buFont typeface="Arial" panose="020B0604020202020204" pitchFamily="34" charset="0"/>
              <a:buNone/>
            </a:pPr>
            <a:r>
              <a:rPr lang="zh-CN" altLang="en-US" b="0" i="0" dirty="0">
                <a:solidFill>
                  <a:srgbClr val="121212"/>
                </a:solidFill>
                <a:effectLst/>
                <a:latin typeface="-apple-system"/>
              </a:rPr>
              <a:t>这里面有两个问题</a:t>
            </a:r>
            <a:endParaRPr lang="en-US" altLang="zh-CN" b="0" i="0" dirty="0">
              <a:solidFill>
                <a:srgbClr val="121212"/>
              </a:solidFill>
              <a:effectLst/>
              <a:latin typeface="-apple-system"/>
            </a:endParaRPr>
          </a:p>
          <a:p>
            <a:pPr marL="0" indent="0">
              <a:buFont typeface="Arial" panose="020B0604020202020204" pitchFamily="34" charset="0"/>
              <a:buNone/>
            </a:pPr>
            <a:r>
              <a:rPr lang="en-US" altLang="zh-CN" b="0" i="0" dirty="0">
                <a:solidFill>
                  <a:srgbClr val="121212"/>
                </a:solidFill>
                <a:effectLst/>
                <a:latin typeface="-apple-system"/>
              </a:rPr>
              <a:t>1</a:t>
            </a:r>
            <a:r>
              <a:rPr lang="zh-CN" altLang="en-US" b="0" i="0" dirty="0">
                <a:solidFill>
                  <a:srgbClr val="121212"/>
                </a:solidFill>
                <a:effectLst/>
                <a:latin typeface="-apple-system"/>
              </a:rPr>
              <a:t>、外部用户怎么知道</a:t>
            </a:r>
            <a:r>
              <a:rPr lang="en-US" altLang="zh-CN" b="0" i="0" dirty="0">
                <a:solidFill>
                  <a:srgbClr val="121212"/>
                </a:solidFill>
                <a:effectLst/>
                <a:latin typeface="-apple-system"/>
              </a:rPr>
              <a:t>Service</a:t>
            </a:r>
            <a:r>
              <a:rPr lang="zh-CN" altLang="en-US" b="0" i="0" dirty="0">
                <a:solidFill>
                  <a:srgbClr val="121212"/>
                </a:solidFill>
                <a:effectLst/>
                <a:latin typeface="-apple-system"/>
              </a:rPr>
              <a:t>的入口点在哪里？</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b="0" i="0" dirty="0">
                <a:solidFill>
                  <a:srgbClr val="121212"/>
                </a:solidFill>
                <a:effectLst/>
                <a:latin typeface="-apple-system"/>
              </a:rPr>
              <a:t>2</a:t>
            </a:r>
            <a:r>
              <a:rPr lang="zh-CN" altLang="en-US" b="0" i="0" dirty="0">
                <a:solidFill>
                  <a:srgbClr val="121212"/>
                </a:solidFill>
                <a:effectLst/>
                <a:latin typeface="-apple-system"/>
              </a:rPr>
              <a:t>、</a:t>
            </a:r>
            <a:r>
              <a:rPr lang="en-US" altLang="zh-CN" b="0" i="0" dirty="0">
                <a:solidFill>
                  <a:srgbClr val="121212"/>
                </a:solidFill>
                <a:effectLst/>
                <a:latin typeface="-apple-system"/>
              </a:rPr>
              <a:t>Service</a:t>
            </a:r>
            <a:r>
              <a:rPr lang="zh-CN" altLang="en-US" b="0" i="0" dirty="0">
                <a:solidFill>
                  <a:srgbClr val="121212"/>
                </a:solidFill>
                <a:effectLst/>
                <a:latin typeface="-apple-system"/>
              </a:rPr>
              <a:t>是怎么找到对应服务</a:t>
            </a:r>
            <a:r>
              <a:rPr lang="en-US" altLang="zh-CN" b="0" i="0" dirty="0">
                <a:solidFill>
                  <a:srgbClr val="121212"/>
                </a:solidFill>
                <a:effectLst/>
                <a:latin typeface="-apple-system"/>
              </a:rPr>
              <a:t>POD</a:t>
            </a:r>
            <a:r>
              <a:rPr lang="zh-CN" altLang="en-US" b="0" i="0" dirty="0">
                <a:solidFill>
                  <a:srgbClr val="121212"/>
                </a:solidFill>
                <a:effectLst/>
                <a:latin typeface="-apple-system"/>
              </a:rPr>
              <a:t>的，又或者说，当某个</a:t>
            </a:r>
            <a:r>
              <a:rPr lang="en-US" altLang="zh-CN" b="0" i="0" dirty="0">
                <a:solidFill>
                  <a:srgbClr val="121212"/>
                </a:solidFill>
                <a:effectLst/>
                <a:latin typeface="-apple-system"/>
              </a:rPr>
              <a:t>POD</a:t>
            </a:r>
            <a:r>
              <a:rPr lang="zh-CN" altLang="en-US" b="0" i="0" dirty="0">
                <a:solidFill>
                  <a:srgbClr val="121212"/>
                </a:solidFill>
                <a:effectLst/>
                <a:latin typeface="-apple-system"/>
              </a:rPr>
              <a:t>被重新拉起？</a:t>
            </a:r>
            <a:endParaRPr lang="en-US" altLang="zh-CN" b="0" i="0" dirty="0">
              <a:solidFill>
                <a:srgbClr val="121212"/>
              </a:solidFill>
              <a:effectLst/>
              <a:latin typeface="-apple-system"/>
            </a:endParaRPr>
          </a:p>
          <a:p>
            <a:pPr marL="0" indent="0">
              <a:buFont typeface="Arial" panose="020B0604020202020204" pitchFamily="34" charset="0"/>
              <a:buNone/>
            </a:pPr>
            <a:endParaRPr lang="en-US" altLang="zh-CN" b="0" i="0" dirty="0">
              <a:solidFill>
                <a:srgbClr val="121212"/>
              </a:solidFill>
              <a:effectLst/>
              <a:latin typeface="-apple-system"/>
            </a:endParaRPr>
          </a:p>
          <a:p>
            <a:pPr marL="0" indent="0">
              <a:buFont typeface="Arial" panose="020B0604020202020204" pitchFamily="34" charset="0"/>
              <a:buNone/>
            </a:pPr>
            <a:r>
              <a:rPr lang="zh-CN" altLang="en-US" b="0" i="0" dirty="0">
                <a:solidFill>
                  <a:srgbClr val="121212"/>
                </a:solidFill>
                <a:effectLst/>
                <a:latin typeface="-apple-system"/>
              </a:rPr>
              <a:t>我们先解决第一个问题，需要先了解一个新概念 </a:t>
            </a:r>
            <a:r>
              <a:rPr lang="en-US" altLang="zh-CN" b="0" i="0" dirty="0">
                <a:solidFill>
                  <a:srgbClr val="121212"/>
                </a:solidFill>
                <a:effectLst/>
                <a:latin typeface="-apple-system"/>
              </a:rPr>
              <a:t>Ingress</a:t>
            </a:r>
          </a:p>
          <a:p>
            <a:pPr marL="0" indent="0">
              <a:buFont typeface="Arial" panose="020B0604020202020204" pitchFamily="34" charset="0"/>
              <a:buNone/>
            </a:pPr>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003414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看完官方对</a:t>
            </a:r>
            <a:r>
              <a:rPr lang="en-US" altLang="zh-CN" dirty="0"/>
              <a:t>Ingress</a:t>
            </a:r>
            <a:r>
              <a:rPr lang="zh-CN" altLang="en-US" dirty="0"/>
              <a:t>介绍，我们知道，是</a:t>
            </a:r>
            <a:r>
              <a:rPr lang="en-US" altLang="zh-CN" dirty="0"/>
              <a:t>Ingress</a:t>
            </a:r>
            <a:r>
              <a:rPr lang="zh-CN" altLang="en-US" dirty="0"/>
              <a:t>提供了外部用户访问</a:t>
            </a:r>
            <a:r>
              <a:rPr lang="en-US" altLang="zh-CN" dirty="0"/>
              <a:t>Service</a:t>
            </a:r>
            <a:r>
              <a:rPr lang="zh-CN" altLang="en-US" dirty="0"/>
              <a:t>的接口，那么他是如何实现的？看了一下官方的图解：</a:t>
            </a:r>
            <a:endParaRPr lang="en-US" altLang="zh-CN" dirty="0"/>
          </a:p>
          <a:p>
            <a:r>
              <a:rPr lang="en-US" altLang="zh-CN" dirty="0"/>
              <a:t>Ingress</a:t>
            </a:r>
            <a:r>
              <a:rPr lang="zh-CN" altLang="en-US" dirty="0"/>
              <a:t>提供了一个公开的访问地址，客户端直接向这个公开地址发起请求，然后</a:t>
            </a:r>
            <a:r>
              <a:rPr lang="en-US" altLang="zh-CN" dirty="0"/>
              <a:t>ingress</a:t>
            </a:r>
            <a:r>
              <a:rPr lang="zh-CN" altLang="en-US" dirty="0"/>
              <a:t>根据路由规则去向目的</a:t>
            </a:r>
            <a:r>
              <a:rPr lang="en-US" altLang="zh-CN" dirty="0"/>
              <a:t>service</a:t>
            </a:r>
            <a:r>
              <a:rPr lang="zh-CN" altLang="en-US" dirty="0"/>
              <a:t>发起请求，</a:t>
            </a:r>
            <a:r>
              <a:rPr lang="en-US" altLang="zh-CN" dirty="0"/>
              <a:t>service</a:t>
            </a:r>
            <a:r>
              <a:rPr lang="zh-CN" altLang="en-US" dirty="0"/>
              <a:t>再根据具体的请求向他的“后端服务</a:t>
            </a:r>
            <a:r>
              <a:rPr lang="en-US" altLang="zh-CN" dirty="0"/>
              <a:t>”pod</a:t>
            </a:r>
            <a:r>
              <a:rPr lang="zh-CN" altLang="en-US" dirty="0"/>
              <a:t>发起请求。</a:t>
            </a:r>
            <a:endParaRPr lang="en-US" altLang="zh-CN" dirty="0"/>
          </a:p>
          <a:p>
            <a:endParaRPr lang="en-US" altLang="zh-CN" dirty="0"/>
          </a:p>
          <a:p>
            <a:r>
              <a:rPr lang="zh-CN" altLang="en-US" dirty="0"/>
              <a:t>可以看到，</a:t>
            </a:r>
            <a:r>
              <a:rPr lang="en-US" altLang="zh-CN" dirty="0"/>
              <a:t>Ingress</a:t>
            </a:r>
            <a:r>
              <a:rPr lang="zh-CN" altLang="en-US" dirty="0"/>
              <a:t>和</a:t>
            </a:r>
            <a:r>
              <a:rPr lang="en-US" altLang="zh-CN" dirty="0"/>
              <a:t>Service</a:t>
            </a:r>
            <a:r>
              <a:rPr lang="zh-CN" altLang="en-US" dirty="0"/>
              <a:t>通信的关键是路由规则，那么它的路由规则有哪些呢？</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991670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第一个 扇出，基于用户请求的</a:t>
            </a:r>
            <a:r>
              <a:rPr lang="en-US" altLang="zh-CN" dirty="0"/>
              <a:t>URI</a:t>
            </a:r>
            <a:r>
              <a:rPr lang="zh-CN" altLang="en-US" dirty="0"/>
              <a:t>确定自己要向哪个</a:t>
            </a:r>
            <a:r>
              <a:rPr lang="en-US" altLang="zh-CN" dirty="0"/>
              <a:t>service</a:t>
            </a:r>
            <a:r>
              <a:rPr lang="zh-CN" altLang="en-US" dirty="0"/>
              <a:t>访问</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4014997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第二个，基于名称的虚拟托管，比如说客户的请求域名是</a:t>
            </a:r>
            <a:r>
              <a:rPr lang="en-US" altLang="zh-CN" dirty="0"/>
              <a:t>foo.bar.com</a:t>
            </a:r>
            <a:r>
              <a:rPr lang="zh-CN" altLang="en-US" dirty="0"/>
              <a:t>，那就向</a:t>
            </a:r>
            <a:r>
              <a:rPr lang="en-US" altLang="zh-CN" dirty="0"/>
              <a:t>service1</a:t>
            </a:r>
            <a:r>
              <a:rPr lang="zh-CN" altLang="en-US" dirty="0"/>
              <a:t>发起请求，如果是</a:t>
            </a:r>
            <a:r>
              <a:rPr lang="en-US" altLang="zh-CN" dirty="0"/>
              <a:t>bar.foo.com</a:t>
            </a:r>
            <a:r>
              <a:rPr lang="zh-CN" altLang="en-US" dirty="0"/>
              <a:t>，那就向</a:t>
            </a:r>
            <a:r>
              <a:rPr lang="en-US" altLang="zh-CN" dirty="0"/>
              <a:t>service2</a:t>
            </a:r>
            <a:r>
              <a:rPr lang="zh-CN" altLang="en-US" dirty="0"/>
              <a:t>发起请求</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841117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相当于后端服务 </a:t>
            </a:r>
            <a:r>
              <a:rPr lang="en-US" altLang="zh-CN" b="0" i="0" dirty="0">
                <a:solidFill>
                  <a:srgbClr val="555555"/>
                </a:solidFill>
                <a:effectLst/>
                <a:latin typeface="Helvetica Neue" panose="02000503000000020004"/>
              </a:rPr>
              <a:t>Service</a:t>
            </a:r>
            <a:r>
              <a:rPr lang="zh-CN" altLang="en-US" b="0" i="0" dirty="0">
                <a:solidFill>
                  <a:srgbClr val="555555"/>
                </a:solidFill>
                <a:effectLst/>
                <a:latin typeface="Helvetica Neue" panose="02000503000000020004"/>
              </a:rPr>
              <a:t>相当于</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的前端，而对于</a:t>
            </a:r>
            <a:r>
              <a:rPr lang="en-US" altLang="zh-CN" b="0" i="0" dirty="0">
                <a:solidFill>
                  <a:srgbClr val="555555"/>
                </a:solidFill>
                <a:effectLst/>
                <a:latin typeface="Helvetica Neue" panose="02000503000000020004"/>
              </a:rPr>
              <a:t>INGRESS</a:t>
            </a:r>
            <a:r>
              <a:rPr lang="zh-CN" altLang="en-US" b="0" i="0" dirty="0">
                <a:solidFill>
                  <a:srgbClr val="555555"/>
                </a:solidFill>
                <a:effectLst/>
                <a:latin typeface="Helvetica Neue" panose="02000503000000020004"/>
              </a:rPr>
              <a:t>和</a:t>
            </a:r>
            <a:r>
              <a:rPr lang="en-US" altLang="zh-CN" b="0" i="0" dirty="0">
                <a:solidFill>
                  <a:srgbClr val="555555"/>
                </a:solidFill>
                <a:effectLst/>
                <a:latin typeface="Helvetica Neue" panose="02000503000000020004"/>
              </a:rPr>
              <a:t>service</a:t>
            </a:r>
            <a:r>
              <a:rPr lang="zh-CN" altLang="en-US" b="0" i="0" dirty="0">
                <a:solidFill>
                  <a:srgbClr val="555555"/>
                </a:solidFill>
                <a:effectLst/>
                <a:latin typeface="Helvetica Neue" panose="02000503000000020004"/>
              </a:rPr>
              <a:t>来讲，</a:t>
            </a:r>
            <a:r>
              <a:rPr lang="en-US" altLang="zh-CN" b="0" i="0" dirty="0">
                <a:solidFill>
                  <a:srgbClr val="555555"/>
                </a:solidFill>
                <a:effectLst/>
                <a:latin typeface="Helvetica Neue" panose="02000503000000020004"/>
              </a:rPr>
              <a:t>ingress</a:t>
            </a:r>
            <a:r>
              <a:rPr lang="zh-CN" altLang="en-US" b="0" i="0" dirty="0">
                <a:solidFill>
                  <a:srgbClr val="555555"/>
                </a:solidFill>
                <a:effectLst/>
                <a:latin typeface="Helvetica Neue" panose="02000503000000020004"/>
              </a:rPr>
              <a:t>又是</a:t>
            </a:r>
            <a:r>
              <a:rPr lang="en-US" altLang="zh-CN" b="0" i="0" dirty="0">
                <a:solidFill>
                  <a:srgbClr val="555555"/>
                </a:solidFill>
                <a:effectLst/>
                <a:latin typeface="Helvetica Neue" panose="02000503000000020004"/>
              </a:rPr>
              <a:t>service</a:t>
            </a:r>
            <a:r>
              <a:rPr lang="zh-CN" altLang="en-US" b="0" i="0" dirty="0">
                <a:solidFill>
                  <a:srgbClr val="555555"/>
                </a:solidFill>
                <a:effectLst/>
                <a:latin typeface="Helvetica Neue" panose="02000503000000020004"/>
              </a:rPr>
              <a:t>的前端。</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156049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496124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503265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3322288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在讲述为什么需要云原生之前，我们需要先了解什么是云原生，这里我将分别从云原生的字面含义，层级架构，技术架构三个层面来介绍</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4732171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云计算是什么：</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3350823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供应层：为云原生应用准备标准基础环境涉及的工具。包含基础设施的创建、管理、配置流程的自动化以及容器镜像的扫描、签名和存储等。</a:t>
            </a:r>
          </a:p>
          <a:p>
            <a:pPr marL="0" indent="0">
              <a:buFont typeface="Arial" panose="020B0604020202020204" pitchFamily="34" charset="0"/>
              <a:buNone/>
            </a:pPr>
            <a:r>
              <a:rPr lang="en-US" b="0" i="0" dirty="0">
                <a:solidFill>
                  <a:srgbClr val="555555"/>
                </a:solidFill>
                <a:effectLst/>
                <a:latin typeface="Helvetica Neue" panose="02000503000000020004"/>
              </a:rPr>
              <a:t>- </a:t>
            </a:r>
            <a:r>
              <a:rPr lang="zh-CN" altLang="en-US" b="0" i="0" dirty="0">
                <a:solidFill>
                  <a:srgbClr val="555555"/>
                </a:solidFill>
                <a:effectLst/>
                <a:latin typeface="Helvetica Neue" panose="02000503000000020004"/>
              </a:rPr>
              <a:t>自动化和配置：</a:t>
            </a:r>
          </a:p>
          <a:p>
            <a:pPr marL="0" indent="457200">
              <a:buFont typeface="Arial" panose="020B0604020202020204" pitchFamily="34" charset="0"/>
              <a:buNone/>
            </a:pPr>
            <a:r>
              <a:rPr lang="en-US" altLang="zh-CN" b="0" i="0" dirty="0">
                <a:solidFill>
                  <a:srgbClr val="555555"/>
                </a:solidFill>
                <a:effectLst/>
                <a:latin typeface="Helvetica Neue" panose="02000503000000020004"/>
              </a:rPr>
              <a:t>1</a:t>
            </a:r>
            <a:r>
              <a:rPr lang="zh-CN" altLang="en-US" b="0" i="0" dirty="0">
                <a:solidFill>
                  <a:srgbClr val="555555"/>
                </a:solidFill>
                <a:effectLst/>
                <a:latin typeface="Helvetica Neue" panose="02000503000000020004"/>
              </a:rPr>
              <a:t>、是什么？</a:t>
            </a:r>
          </a:p>
          <a:p>
            <a:pPr marL="457200" lvl="1" indent="457200">
              <a:buFont typeface="Arial" panose="020B0604020202020204" pitchFamily="34" charset="0"/>
              <a:buNone/>
            </a:pPr>
            <a:r>
              <a:rPr lang="zh-CN" altLang="en-US" b="0" i="0" dirty="0">
                <a:solidFill>
                  <a:srgbClr val="555555"/>
                </a:solidFill>
                <a:effectLst/>
                <a:latin typeface="Helvetica Neue" panose="02000503000000020004"/>
              </a:rPr>
              <a:t>是一种加快计算资源如</a:t>
            </a:r>
            <a:r>
              <a:rPr lang="en-US" altLang="zh-CN" b="0" i="0" dirty="0">
                <a:solidFill>
                  <a:srgbClr val="555555"/>
                </a:solidFill>
                <a:effectLst/>
                <a:latin typeface="Helvetica Neue" panose="02000503000000020004"/>
              </a:rPr>
              <a:t>(</a:t>
            </a:r>
            <a:r>
              <a:rPr lang="zh-CN" altLang="en-US" b="0" i="0" dirty="0">
                <a:solidFill>
                  <a:srgbClr val="555555"/>
                </a:solidFill>
                <a:effectLst/>
                <a:latin typeface="Helvetica Neue" panose="02000503000000020004"/>
              </a:rPr>
              <a:t>虚拟机、网络、防火墙规则、</a:t>
            </a:r>
            <a:r>
              <a:rPr lang="en-US" altLang="zh-CN" b="0" i="0" dirty="0">
                <a:solidFill>
                  <a:srgbClr val="555555"/>
                </a:solidFill>
                <a:effectLst/>
                <a:latin typeface="Helvetica Neue" panose="02000503000000020004"/>
              </a:rPr>
              <a:t>)</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b="0" i="0" dirty="0">
                <a:solidFill>
                  <a:srgbClr val="555555"/>
                </a:solidFill>
                <a:effectLst/>
                <a:latin typeface="Helvetica Neue" panose="02000503000000020004"/>
              </a:rPr>
              <a:t>2</a:t>
            </a:r>
            <a:r>
              <a:rPr lang="zh-CN" altLang="en-US" b="0" i="0" dirty="0">
                <a:solidFill>
                  <a:srgbClr val="555555"/>
                </a:solidFill>
                <a:effectLst/>
                <a:latin typeface="Helvetica Neue" panose="02000503000000020004"/>
              </a:rPr>
              <a:t>、为什么</a:t>
            </a:r>
          </a:p>
          <a:p>
            <a:pPr marL="0" indent="457200">
              <a:buFont typeface="Arial" panose="020B0604020202020204" pitchFamily="34" charset="0"/>
              <a:buNone/>
            </a:pPr>
            <a:r>
              <a:rPr lang="en-US" altLang="zh-CN" b="0" i="0" dirty="0">
                <a:solidFill>
                  <a:srgbClr val="555555"/>
                </a:solidFill>
                <a:effectLst/>
                <a:latin typeface="Helvetica Neue" panose="02000503000000020004"/>
              </a:rPr>
              <a:t>3</a:t>
            </a:r>
            <a:r>
              <a:rPr lang="zh-CN" altLang="en-US" b="0" i="0" dirty="0">
                <a:solidFill>
                  <a:srgbClr val="555555"/>
                </a:solidFill>
                <a:effectLst/>
                <a:latin typeface="Helvetica Neue" panose="02000503000000020004"/>
              </a:rPr>
              <a:t>、对应工具</a:t>
            </a:r>
          </a:p>
          <a:p>
            <a:pPr marL="0" indent="0">
              <a:buFont typeface="Arial" panose="020B0604020202020204" pitchFamily="34" charset="0"/>
              <a:buNone/>
            </a:pPr>
            <a:r>
              <a:rPr lang="en-US" dirty="0">
                <a:solidFill>
                  <a:srgbClr val="555555"/>
                </a:solidFill>
                <a:effectLst/>
                <a:latin typeface="Helvetica Neue" panose="02000503000000020004"/>
                <a:sym typeface="+mn-ea"/>
              </a:rPr>
              <a:t>- </a:t>
            </a:r>
            <a:r>
              <a:rPr lang="zh-CN" altLang="en-US" dirty="0">
                <a:solidFill>
                  <a:srgbClr val="555555"/>
                </a:solidFill>
                <a:effectLst/>
                <a:latin typeface="Helvetica Neue" panose="02000503000000020004"/>
                <a:sym typeface="+mn-ea"/>
              </a:rPr>
              <a:t>容器注册表：</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1</a:t>
            </a:r>
            <a:r>
              <a:rPr lang="zh-CN" altLang="en-US" dirty="0">
                <a:solidFill>
                  <a:srgbClr val="555555"/>
                </a:solidFill>
                <a:effectLst/>
                <a:latin typeface="Helvetica Neue" panose="02000503000000020004"/>
                <a:sym typeface="+mn-ea"/>
              </a:rPr>
              <a:t>、是什么？</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2</a:t>
            </a:r>
            <a:r>
              <a:rPr lang="zh-CN" altLang="en-US" dirty="0">
                <a:solidFill>
                  <a:srgbClr val="555555"/>
                </a:solidFill>
                <a:effectLst/>
                <a:latin typeface="Helvetica Neue" panose="02000503000000020004"/>
                <a:sym typeface="+mn-ea"/>
              </a:rPr>
              <a:t>、解决什么问题，又是如何解决的</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3</a:t>
            </a:r>
            <a:r>
              <a:rPr lang="zh-CN" altLang="en-US" dirty="0">
                <a:solidFill>
                  <a:srgbClr val="555555"/>
                </a:solidFill>
                <a:effectLst/>
                <a:latin typeface="Helvetica Neue" panose="02000503000000020004"/>
                <a:sym typeface="+mn-ea"/>
              </a:rPr>
              <a:t>、对应工具</a:t>
            </a:r>
            <a:endParaRPr lang="zh-CN" altLang="en-US" b="0" i="0" dirty="0">
              <a:solidFill>
                <a:srgbClr val="555555"/>
              </a:solidFill>
              <a:effectLst/>
              <a:latin typeface="Helvetica Neue" panose="02000503000000020004"/>
            </a:endParaRPr>
          </a:p>
          <a:p>
            <a:pPr marL="0" indent="0">
              <a:buFont typeface="Arial" panose="020B0604020202020204" pitchFamily="34" charset="0"/>
              <a:buNone/>
            </a:pPr>
            <a:r>
              <a:rPr lang="en-US" dirty="0">
                <a:solidFill>
                  <a:srgbClr val="555555"/>
                </a:solidFill>
                <a:effectLst/>
                <a:latin typeface="Helvetica Neue" panose="02000503000000020004"/>
                <a:sym typeface="+mn-ea"/>
              </a:rPr>
              <a:t>- </a:t>
            </a:r>
            <a:r>
              <a:rPr lang="zh-CN" altLang="en-US" dirty="0">
                <a:solidFill>
                  <a:srgbClr val="555555"/>
                </a:solidFill>
                <a:effectLst/>
                <a:latin typeface="Helvetica Neue" panose="02000503000000020004"/>
                <a:sym typeface="+mn-ea"/>
              </a:rPr>
              <a:t>安全和合规：</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1</a:t>
            </a:r>
            <a:r>
              <a:rPr lang="zh-CN" altLang="en-US" dirty="0">
                <a:solidFill>
                  <a:srgbClr val="555555"/>
                </a:solidFill>
                <a:effectLst/>
                <a:latin typeface="Helvetica Neue" panose="02000503000000020004"/>
                <a:sym typeface="+mn-ea"/>
              </a:rPr>
              <a:t>、是什么？</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2</a:t>
            </a:r>
            <a:r>
              <a:rPr lang="zh-CN" altLang="en-US" dirty="0">
                <a:solidFill>
                  <a:srgbClr val="555555"/>
                </a:solidFill>
                <a:effectLst/>
                <a:latin typeface="Helvetica Neue" panose="02000503000000020004"/>
                <a:sym typeface="+mn-ea"/>
              </a:rPr>
              <a:t>、解决什么问题，又是如何解决的</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3</a:t>
            </a:r>
            <a:r>
              <a:rPr lang="zh-CN" altLang="en-US" dirty="0">
                <a:solidFill>
                  <a:srgbClr val="555555"/>
                </a:solidFill>
                <a:effectLst/>
                <a:latin typeface="Helvetica Neue" panose="02000503000000020004"/>
                <a:sym typeface="+mn-ea"/>
              </a:rPr>
              <a:t>、对应工具</a:t>
            </a:r>
            <a:endParaRPr lang="zh-CN" altLang="en-US" b="0" i="0" dirty="0">
              <a:solidFill>
                <a:srgbClr val="555555"/>
              </a:solidFill>
              <a:effectLst/>
              <a:latin typeface="Helvetica Neue" panose="02000503000000020004"/>
            </a:endParaRPr>
          </a:p>
          <a:p>
            <a:pPr marL="0" indent="0">
              <a:buFont typeface="Arial" panose="020B0604020202020204" pitchFamily="34" charset="0"/>
              <a:buNone/>
            </a:pPr>
            <a:r>
              <a:rPr lang="en-US" dirty="0">
                <a:solidFill>
                  <a:srgbClr val="555555"/>
                </a:solidFill>
                <a:effectLst/>
                <a:latin typeface="Helvetica Neue" panose="02000503000000020004"/>
                <a:sym typeface="+mn-ea"/>
              </a:rPr>
              <a:t>- </a:t>
            </a:r>
            <a:r>
              <a:rPr lang="zh-CN" altLang="en-US" dirty="0">
                <a:solidFill>
                  <a:srgbClr val="555555"/>
                </a:solidFill>
                <a:effectLst/>
                <a:latin typeface="Helvetica Neue" panose="02000503000000020004"/>
                <a:sym typeface="+mn-ea"/>
              </a:rPr>
              <a:t>秘钥和身份管理：</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1</a:t>
            </a:r>
            <a:r>
              <a:rPr lang="zh-CN" altLang="en-US" dirty="0">
                <a:solidFill>
                  <a:srgbClr val="555555"/>
                </a:solidFill>
                <a:effectLst/>
                <a:latin typeface="Helvetica Neue" panose="02000503000000020004"/>
                <a:sym typeface="+mn-ea"/>
              </a:rPr>
              <a:t>、是什么？</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2</a:t>
            </a:r>
            <a:r>
              <a:rPr lang="zh-CN" altLang="en-US" dirty="0">
                <a:solidFill>
                  <a:srgbClr val="555555"/>
                </a:solidFill>
                <a:effectLst/>
                <a:latin typeface="Helvetica Neue" panose="02000503000000020004"/>
                <a:sym typeface="+mn-ea"/>
              </a:rPr>
              <a:t>、解决什么问题，又是如何解决的</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3</a:t>
            </a:r>
            <a:r>
              <a:rPr lang="zh-CN" altLang="en-US" dirty="0">
                <a:solidFill>
                  <a:srgbClr val="555555"/>
                </a:solidFill>
                <a:effectLst/>
                <a:latin typeface="Helvetica Neue" panose="02000503000000020004"/>
                <a:sym typeface="+mn-ea"/>
              </a:rPr>
              <a:t>、对应工具</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endParaRPr lang="zh-CN" altLang="en-US" b="0" i="0" dirty="0">
              <a:solidFill>
                <a:srgbClr val="555555"/>
              </a:solidFill>
              <a:effectLst/>
              <a:latin typeface="Helvetica Neue" panose="02000503000000020004"/>
            </a:endParaRPr>
          </a:p>
          <a:p>
            <a:pPr marL="0" indent="0">
              <a:buFont typeface="Arial" panose="020B0604020202020204" pitchFamily="34" charset="0"/>
              <a:buNone/>
            </a:pPr>
            <a:endParaRPr lang="zh-CN" altLang="en-US"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运行时层：运行一个程序所需的所有工具。在</a:t>
            </a:r>
            <a:r>
              <a:rPr lang="en-US" altLang="zh-CN" b="0" i="0" dirty="0">
                <a:solidFill>
                  <a:srgbClr val="555555"/>
                </a:solidFill>
                <a:effectLst/>
                <a:latin typeface="Helvetica Neue" panose="02000503000000020004"/>
              </a:rPr>
              <a:t>CNCF</a:t>
            </a:r>
            <a:r>
              <a:rPr lang="zh-CN" altLang="en-US" b="0" i="0" dirty="0">
                <a:solidFill>
                  <a:srgbClr val="555555"/>
                </a:solidFill>
                <a:effectLst/>
                <a:latin typeface="Helvetica Neue" panose="02000503000000020004"/>
              </a:rPr>
              <a:t>云原生的全景图里面，运行时保障了容器化应用程序组件的运行和通信</a:t>
            </a:r>
          </a:p>
          <a:p>
            <a:pPr marL="0" indent="0">
              <a:buFont typeface="Arial" panose="020B0604020202020204" pitchFamily="34" charset="0"/>
              <a:buNone/>
            </a:pPr>
            <a:r>
              <a:rPr lang="en-US" dirty="0">
                <a:solidFill>
                  <a:srgbClr val="555555"/>
                </a:solidFill>
                <a:effectLst/>
                <a:latin typeface="Helvetica Neue" panose="02000503000000020004"/>
                <a:sym typeface="+mn-ea"/>
              </a:rPr>
              <a:t>- </a:t>
            </a:r>
            <a:r>
              <a:rPr lang="zh-CN" altLang="en-US" dirty="0">
                <a:solidFill>
                  <a:srgbClr val="555555"/>
                </a:solidFill>
                <a:effectLst/>
                <a:latin typeface="Helvetica Neue" panose="02000503000000020004"/>
                <a:sym typeface="+mn-ea"/>
              </a:rPr>
              <a:t>云原生存储：</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1</a:t>
            </a:r>
            <a:r>
              <a:rPr lang="zh-CN" altLang="en-US" dirty="0">
                <a:solidFill>
                  <a:srgbClr val="555555"/>
                </a:solidFill>
                <a:effectLst/>
                <a:latin typeface="Helvetica Neue" panose="02000503000000020004"/>
                <a:sym typeface="+mn-ea"/>
              </a:rPr>
              <a:t>、是什么？</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2</a:t>
            </a:r>
            <a:r>
              <a:rPr lang="zh-CN" altLang="en-US" dirty="0">
                <a:solidFill>
                  <a:srgbClr val="555555"/>
                </a:solidFill>
                <a:effectLst/>
                <a:latin typeface="Helvetica Neue" panose="02000503000000020004"/>
                <a:sym typeface="+mn-ea"/>
              </a:rPr>
              <a:t>、解决什么问题，又是如何解决的</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3</a:t>
            </a:r>
            <a:r>
              <a:rPr lang="zh-CN" altLang="en-US" dirty="0">
                <a:solidFill>
                  <a:srgbClr val="555555"/>
                </a:solidFill>
                <a:effectLst/>
                <a:latin typeface="Helvetica Neue" panose="02000503000000020004"/>
                <a:sym typeface="+mn-ea"/>
              </a:rPr>
              <a:t>、对应工具</a:t>
            </a:r>
            <a:endParaRPr lang="zh-CN" altLang="en-US" b="0" i="0" dirty="0">
              <a:solidFill>
                <a:srgbClr val="555555"/>
              </a:solidFill>
              <a:effectLst/>
              <a:latin typeface="Helvetica Neue" panose="02000503000000020004"/>
            </a:endParaRPr>
          </a:p>
          <a:p>
            <a:pPr marL="0" indent="0">
              <a:buFont typeface="Arial" panose="020B0604020202020204" pitchFamily="34" charset="0"/>
              <a:buNone/>
            </a:pPr>
            <a:r>
              <a:rPr lang="en-US" dirty="0">
                <a:solidFill>
                  <a:srgbClr val="555555"/>
                </a:solidFill>
                <a:effectLst/>
                <a:latin typeface="Helvetica Neue" panose="02000503000000020004"/>
                <a:sym typeface="+mn-ea"/>
              </a:rPr>
              <a:t>- </a:t>
            </a:r>
            <a:r>
              <a:rPr lang="zh-CN" altLang="en-US" dirty="0">
                <a:solidFill>
                  <a:srgbClr val="555555"/>
                </a:solidFill>
                <a:effectLst/>
                <a:latin typeface="Helvetica Neue" panose="02000503000000020004"/>
                <a:sym typeface="+mn-ea"/>
              </a:rPr>
              <a:t>容器运行时：</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1</a:t>
            </a:r>
            <a:r>
              <a:rPr lang="zh-CN" altLang="en-US" dirty="0">
                <a:solidFill>
                  <a:srgbClr val="555555"/>
                </a:solidFill>
                <a:effectLst/>
                <a:latin typeface="Helvetica Neue" panose="02000503000000020004"/>
                <a:sym typeface="+mn-ea"/>
              </a:rPr>
              <a:t>、是什么？</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2</a:t>
            </a:r>
            <a:r>
              <a:rPr lang="zh-CN" altLang="en-US" dirty="0">
                <a:solidFill>
                  <a:srgbClr val="555555"/>
                </a:solidFill>
                <a:effectLst/>
                <a:latin typeface="Helvetica Neue" panose="02000503000000020004"/>
                <a:sym typeface="+mn-ea"/>
              </a:rPr>
              <a:t>、解决什么问题，又是如何解决的</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3</a:t>
            </a:r>
            <a:r>
              <a:rPr lang="zh-CN" altLang="en-US" dirty="0">
                <a:solidFill>
                  <a:srgbClr val="555555"/>
                </a:solidFill>
                <a:effectLst/>
                <a:latin typeface="Helvetica Neue" panose="02000503000000020004"/>
                <a:sym typeface="+mn-ea"/>
              </a:rPr>
              <a:t>、对应工具</a:t>
            </a:r>
            <a:endParaRPr lang="zh-CN" altLang="en-US" b="0" i="0" dirty="0">
              <a:solidFill>
                <a:srgbClr val="555555"/>
              </a:solidFill>
              <a:effectLst/>
              <a:latin typeface="Helvetica Neue" panose="02000503000000020004"/>
            </a:endParaRPr>
          </a:p>
          <a:p>
            <a:pPr marL="0" indent="0">
              <a:buFont typeface="Arial" panose="020B0604020202020204" pitchFamily="34" charset="0"/>
              <a:buNone/>
            </a:pPr>
            <a:r>
              <a:rPr lang="en-US" dirty="0">
                <a:solidFill>
                  <a:srgbClr val="555555"/>
                </a:solidFill>
                <a:effectLst/>
                <a:latin typeface="Helvetica Neue" panose="02000503000000020004"/>
                <a:sym typeface="+mn-ea"/>
              </a:rPr>
              <a:t>- </a:t>
            </a:r>
            <a:r>
              <a:rPr lang="zh-CN" altLang="en-US" dirty="0">
                <a:solidFill>
                  <a:srgbClr val="555555"/>
                </a:solidFill>
                <a:effectLst/>
                <a:latin typeface="Helvetica Neue" panose="02000503000000020004"/>
                <a:sym typeface="+mn-ea"/>
              </a:rPr>
              <a:t>云原生网络：</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1</a:t>
            </a:r>
            <a:r>
              <a:rPr lang="zh-CN" altLang="en-US" dirty="0">
                <a:solidFill>
                  <a:srgbClr val="555555"/>
                </a:solidFill>
                <a:effectLst/>
                <a:latin typeface="Helvetica Neue" panose="02000503000000020004"/>
                <a:sym typeface="+mn-ea"/>
              </a:rPr>
              <a:t>、是什么？</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2</a:t>
            </a:r>
            <a:r>
              <a:rPr lang="zh-CN" altLang="en-US" dirty="0">
                <a:solidFill>
                  <a:srgbClr val="555555"/>
                </a:solidFill>
                <a:effectLst/>
                <a:latin typeface="Helvetica Neue" panose="02000503000000020004"/>
                <a:sym typeface="+mn-ea"/>
              </a:rPr>
              <a:t>、解决什么问题，又是如何解决的</a:t>
            </a:r>
            <a:endParaRPr lang="zh-CN" altLang="en-US" b="0" i="0" dirty="0">
              <a:solidFill>
                <a:srgbClr val="555555"/>
              </a:solidFill>
              <a:effectLst/>
              <a:latin typeface="Helvetica Neue" panose="02000503000000020004"/>
            </a:endParaRPr>
          </a:p>
          <a:p>
            <a:pPr marL="0" indent="457200">
              <a:buFont typeface="Arial" panose="020B0604020202020204" pitchFamily="34" charset="0"/>
              <a:buNone/>
            </a:pPr>
            <a:r>
              <a:rPr lang="en-US" altLang="zh-CN" dirty="0">
                <a:solidFill>
                  <a:srgbClr val="555555"/>
                </a:solidFill>
                <a:effectLst/>
                <a:latin typeface="Helvetica Neue" panose="02000503000000020004"/>
                <a:sym typeface="+mn-ea"/>
              </a:rPr>
              <a:t>3</a:t>
            </a:r>
            <a:r>
              <a:rPr lang="zh-CN" altLang="en-US" dirty="0">
                <a:solidFill>
                  <a:srgbClr val="555555"/>
                </a:solidFill>
                <a:effectLst/>
                <a:latin typeface="Helvetica Neue" panose="02000503000000020004"/>
                <a:sym typeface="+mn-ea"/>
              </a:rPr>
              <a:t>、对应工具</a:t>
            </a:r>
            <a:endParaRPr lang="zh-CN" altLang="en-US" b="0" i="0" dirty="0">
              <a:solidFill>
                <a:srgbClr val="555555"/>
              </a:solidFill>
              <a:effectLst/>
              <a:latin typeface="Helvetica Neue" panose="02000503000000020004"/>
            </a:endParaRPr>
          </a:p>
          <a:p>
            <a:pPr marL="0" indent="0">
              <a:buFont typeface="Arial" panose="020B0604020202020204" pitchFamily="34" charset="0"/>
              <a:buNone/>
            </a:pPr>
            <a:endParaRPr lang="zh-CN" altLang="en-US"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编排和管理层：将所有容器化服务</a:t>
            </a:r>
            <a:r>
              <a:rPr lang="en-US" altLang="zh-CN" b="0" i="0" dirty="0">
                <a:solidFill>
                  <a:srgbClr val="555555"/>
                </a:solidFill>
                <a:effectLst/>
                <a:latin typeface="Helvetica Neue" panose="02000503000000020004"/>
              </a:rPr>
              <a:t>(</a:t>
            </a:r>
            <a:r>
              <a:rPr lang="zh-CN" altLang="en-US" b="0" i="0" dirty="0">
                <a:solidFill>
                  <a:srgbClr val="555555"/>
                </a:solidFill>
                <a:effectLst/>
                <a:latin typeface="Helvetica Neue" panose="02000503000000020004"/>
              </a:rPr>
              <a:t>应用程序组件</a:t>
            </a:r>
            <a:r>
              <a:rPr lang="en-US" altLang="zh-CN" b="0" i="0" dirty="0">
                <a:solidFill>
                  <a:srgbClr val="555555"/>
                </a:solidFill>
                <a:effectLst/>
                <a:latin typeface="Helvetica Neue" panose="02000503000000020004"/>
              </a:rPr>
              <a:t>)</a:t>
            </a:r>
            <a:r>
              <a:rPr lang="zh-CN" altLang="en-US" b="0" i="0" dirty="0">
                <a:solidFill>
                  <a:srgbClr val="555555"/>
                </a:solidFill>
                <a:effectLst/>
                <a:latin typeface="Helvetica Neue" panose="02000503000000020004"/>
              </a:rPr>
              <a:t>作为一个群组管理，这些容器化服务需要相互识别和通信并进行协调。为云原生应用提供自动化和弹性能力，使云原生应用天然具有可拓展性。</a:t>
            </a:r>
          </a:p>
          <a:p>
            <a:pPr marL="0" indent="0">
              <a:buFont typeface="Arial" panose="020B0604020202020204" pitchFamily="34" charset="0"/>
              <a:buNone/>
            </a:pPr>
            <a:r>
              <a:rPr lang="zh-CN" altLang="en-US" b="0" i="0" dirty="0">
                <a:solidFill>
                  <a:srgbClr val="555555"/>
                </a:solidFill>
                <a:effectLst/>
                <a:latin typeface="Helvetica Neue" panose="02000503000000020004"/>
              </a:rPr>
              <a:t>应用定义和开发层：聚集了让工程师构建和运行应用程序的工具</a:t>
            </a:r>
          </a:p>
          <a:p>
            <a:pPr marL="0" indent="0">
              <a:buFont typeface="Arial" panose="020B0604020202020204" pitchFamily="34" charset="0"/>
              <a:buNone/>
            </a:pPr>
            <a:r>
              <a:rPr lang="zh-CN" altLang="en-US" b="0" i="0" dirty="0">
                <a:solidFill>
                  <a:srgbClr val="555555"/>
                </a:solidFill>
                <a:effectLst/>
                <a:latin typeface="Helvetica Neue" panose="02000503000000020004"/>
              </a:rPr>
              <a:t>平台：将各层不同的技术捆绑为一个解决方案</a:t>
            </a:r>
          </a:p>
          <a:p>
            <a:pPr marL="0" indent="0">
              <a:buFont typeface="Arial" panose="020B0604020202020204" pitchFamily="34" charset="0"/>
              <a:buNone/>
            </a:pPr>
            <a:r>
              <a:rPr lang="zh-CN" altLang="en-US" b="0" i="0" dirty="0">
                <a:solidFill>
                  <a:srgbClr val="555555"/>
                </a:solidFill>
                <a:effectLst/>
                <a:latin typeface="Helvetica Neue" panose="02000503000000020004"/>
              </a:rPr>
              <a:t>可观察性分析：监控和分析各层的方方面面，以便在出现异常时可立即发现并纠正</a:t>
            </a:r>
          </a:p>
          <a:p>
            <a:pPr marL="0" indent="0">
              <a:buFont typeface="Arial" panose="020B0604020202020204" pitchFamily="34" charset="0"/>
              <a:buNone/>
            </a:pPr>
            <a:endParaRPr lang="zh-CN" altLang="en-US"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2770559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zh-CN" altLang="en-US"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977205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en-US" altLang="zh-CN" b="0" i="0" dirty="0">
                <a:solidFill>
                  <a:srgbClr val="555555"/>
                </a:solidFill>
                <a:effectLst/>
                <a:latin typeface="Helvetica Neue" panose="02000503000000020004"/>
              </a:rPr>
              <a:t>Docker / </a:t>
            </a:r>
            <a:r>
              <a:rPr lang="zh-CN" altLang="en-US" b="0" i="0" dirty="0">
                <a:solidFill>
                  <a:srgbClr val="555555"/>
                </a:solidFill>
                <a:effectLst/>
                <a:latin typeface="Helvetica Neue" panose="02000503000000020004"/>
              </a:rPr>
              <a:t>声明式</a:t>
            </a:r>
            <a:r>
              <a:rPr lang="en-US" altLang="zh-CN" b="0" i="0" dirty="0">
                <a:solidFill>
                  <a:srgbClr val="555555"/>
                </a:solidFill>
                <a:effectLst/>
                <a:latin typeface="Helvetica Neue" panose="02000503000000020004"/>
              </a:rPr>
              <a:t>API</a:t>
            </a:r>
            <a:r>
              <a:rPr lang="zh-CN" altLang="en-US" b="0" i="0" dirty="0">
                <a:solidFill>
                  <a:srgbClr val="555555"/>
                </a:solidFill>
                <a:effectLst/>
                <a:latin typeface="Helvetica Neue" panose="02000503000000020004"/>
              </a:rPr>
              <a:t>我们前面讲过，一个是组成最小单位</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的底层引擎，一个是</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中</a:t>
            </a:r>
            <a:r>
              <a:rPr lang="en-US" altLang="zh-CN" b="0" i="0" dirty="0">
                <a:solidFill>
                  <a:srgbClr val="555555"/>
                </a:solidFill>
                <a:effectLst/>
                <a:latin typeface="Helvetica Neue" panose="02000503000000020004"/>
              </a:rPr>
              <a:t>Deployment</a:t>
            </a:r>
            <a:r>
              <a:rPr lang="zh-CN" altLang="en-US" b="0" i="0" dirty="0">
                <a:solidFill>
                  <a:srgbClr val="555555"/>
                </a:solidFill>
                <a:effectLst/>
                <a:latin typeface="Helvetica Neue" panose="02000503000000020004"/>
              </a:rPr>
              <a:t>组件部署方式，这里不再赘述，不可变基础设施</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我们主要围绕微服务，不可变基础设施，服务网格结合</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的特性来对云原生有进一步的了解</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3587231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看到这里，我们联想一下</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的</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创建和销毁，在发布中，我们都是直接从镜像仓库拉取我们在开发环境中创建好的镜像然后部署到</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运行到</a:t>
            </a:r>
            <a:r>
              <a:rPr lang="en-US" altLang="zh-CN" b="0" i="0" dirty="0">
                <a:solidFill>
                  <a:srgbClr val="555555"/>
                </a:solidFill>
                <a:effectLst/>
                <a:latin typeface="Helvetica Neue" panose="02000503000000020004"/>
              </a:rPr>
              <a:t>node</a:t>
            </a:r>
            <a:r>
              <a:rPr lang="zh-CN" altLang="en-US" b="0" i="0" dirty="0">
                <a:solidFill>
                  <a:srgbClr val="555555"/>
                </a:solidFill>
                <a:effectLst/>
                <a:latin typeface="Helvetica Neue" panose="02000503000000020004"/>
              </a:rPr>
              <a:t>上，如果出现问题不会做任何修改，而是直接销毁并创建一个全新的实例，所以不可变基础设施其实是</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的一种实例运行概念</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2681341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比如说，我们现在有一个购物网站，恰逢双十一，网站的吞吐量变大，而且需要加入活动促销功能，那么我们来看一下可能需要面临哪些问题：</a:t>
            </a:r>
            <a:endParaRPr lang="en-US" altLang="zh-CN" b="0" i="0" dirty="0">
              <a:solidFill>
                <a:srgbClr val="555555"/>
              </a:solidFill>
              <a:effectLst/>
              <a:latin typeface="Helvetica Neue" panose="02000503000000020004"/>
            </a:endParaRPr>
          </a:p>
          <a:p>
            <a:pPr marL="285750" indent="-285750">
              <a:buFont typeface="Arial" panose="020B0604020202020204" pitchFamily="34" charset="0"/>
              <a:buChar char="•"/>
            </a:pPr>
            <a:r>
              <a:rPr lang="zh-CN" altLang="en-US" dirty="0"/>
              <a:t>业务逻辑代码重复</a:t>
            </a:r>
            <a:endParaRPr lang="en-US" altLang="zh-CN" dirty="0"/>
          </a:p>
          <a:p>
            <a:pPr marL="285750" indent="-285750">
              <a:buFont typeface="Arial" panose="020B0604020202020204" pitchFamily="34" charset="0"/>
              <a:buChar char="•"/>
            </a:pPr>
            <a:r>
              <a:rPr lang="zh-CN" altLang="en-US" dirty="0"/>
              <a:t>接口调用杂乱</a:t>
            </a:r>
            <a:endParaRPr lang="en-US" altLang="zh-CN" dirty="0"/>
          </a:p>
          <a:p>
            <a:pPr marL="285750" indent="-285750">
              <a:buFont typeface="Arial" panose="020B0604020202020204" pitchFamily="34" charset="0"/>
              <a:buChar char="•"/>
            </a:pPr>
            <a:r>
              <a:rPr lang="zh-CN" altLang="en-US" dirty="0"/>
              <a:t>数据表结构固化，无法重构和优话</a:t>
            </a:r>
            <a:endParaRPr lang="en-US" altLang="zh-CN" dirty="0"/>
          </a:p>
          <a:p>
            <a:pPr marL="285750" indent="-285750">
              <a:buFont typeface="Arial" panose="020B0604020202020204" pitchFamily="34" charset="0"/>
              <a:buChar char="•"/>
            </a:pPr>
            <a:r>
              <a:rPr lang="zh-CN" altLang="en-US" dirty="0"/>
              <a:t>改动一个功能，所有应用需要重新发布</a:t>
            </a:r>
            <a:endParaRPr lang="en-US" altLang="zh-CN" dirty="0"/>
          </a:p>
          <a:p>
            <a:pPr marL="285750" indent="-285750">
              <a:buFont typeface="Arial" panose="020B0604020202020204" pitchFamily="34" charset="0"/>
              <a:buChar char="•"/>
            </a:pPr>
            <a:r>
              <a:rPr lang="zh-CN" altLang="en-US" dirty="0"/>
              <a:t>责任划分不清晰</a:t>
            </a:r>
            <a:endParaRPr lang="en-US" altLang="zh-CN"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3618877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微服务架构其实是一种架构思想，架构就是为了解耦，实际的开发方式是分布式系统开发。</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解决了什么问题</a:t>
            </a:r>
            <a:r>
              <a:rPr lang="en-US" altLang="zh-CN" b="0" i="0" dirty="0">
                <a:solidFill>
                  <a:srgbClr val="555555"/>
                </a:solidFill>
                <a:effectLst/>
                <a:latin typeface="Helvetica Neue" panose="02000503000000020004"/>
              </a:rPr>
              <a:t>?</a:t>
            </a:r>
          </a:p>
          <a:p>
            <a:pPr marL="0" indent="0">
              <a:buFont typeface="Arial" panose="020B0604020202020204" pitchFamily="34" charset="0"/>
              <a:buNone/>
            </a:pPr>
            <a:r>
              <a:rPr lang="en-US" altLang="zh-CN" b="0" i="0" dirty="0">
                <a:solidFill>
                  <a:srgbClr val="555555"/>
                </a:solidFill>
                <a:effectLst/>
                <a:latin typeface="Helvetica Neue" panose="02000503000000020004"/>
              </a:rPr>
              <a:t>1</a:t>
            </a:r>
            <a:r>
              <a:rPr lang="zh-CN" altLang="en-US" b="0" i="0" dirty="0">
                <a:solidFill>
                  <a:srgbClr val="555555"/>
                </a:solidFill>
                <a:effectLst/>
                <a:latin typeface="Helvetica Neue" panose="02000503000000020004"/>
              </a:rPr>
              <a:t>、减少代码量，我们抽象出公共的业务能力做成公共服务，每个应用后台只需要从这些服务获取所需的数据，从而删除大量冗余的代码。</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2</a:t>
            </a:r>
            <a:r>
              <a:rPr lang="zh-CN" altLang="en-US" b="0" i="0" dirty="0">
                <a:solidFill>
                  <a:srgbClr val="555555"/>
                </a:solidFill>
                <a:effectLst/>
                <a:latin typeface="Helvetica Neue" panose="02000503000000020004"/>
              </a:rPr>
              <a:t>、独立性，每个服务在交付的过程中独立的开发测试和部署，这些服务在开发的过程中可以使用更合适的语言，工具或者平台然后通过轻量级通信实现互通互联。什么是轻量级的通信，通常指与语言无关平台无关的交付方式</a:t>
            </a:r>
            <a:r>
              <a:rPr lang="en-US" altLang="zh-CN" b="0" i="0" dirty="0">
                <a:solidFill>
                  <a:srgbClr val="555555"/>
                </a:solidFill>
                <a:effectLst/>
                <a:latin typeface="Helvetica Neue" panose="02000503000000020004"/>
              </a:rPr>
              <a:t>(</a:t>
            </a:r>
            <a:r>
              <a:rPr lang="zh-CN" altLang="en-US" b="0" i="0" dirty="0">
                <a:solidFill>
                  <a:srgbClr val="555555"/>
                </a:solidFill>
                <a:effectLst/>
                <a:latin typeface="Helvetica Neue" panose="02000503000000020004"/>
              </a:rPr>
              <a:t>如 通信格式：</a:t>
            </a:r>
            <a:r>
              <a:rPr lang="en-US" altLang="zh-CN" b="0" i="0" dirty="0">
                <a:solidFill>
                  <a:srgbClr val="555555"/>
                </a:solidFill>
                <a:effectLst/>
                <a:latin typeface="Helvetica Neue" panose="02000503000000020004"/>
              </a:rPr>
              <a:t>xml</a:t>
            </a:r>
            <a:r>
              <a:rPr lang="zh-CN" altLang="en-US" b="0" i="0" dirty="0">
                <a:solidFill>
                  <a:srgbClr val="555555"/>
                </a:solidFill>
                <a:effectLst/>
                <a:latin typeface="Helvetica Neue" panose="02000503000000020004"/>
              </a:rPr>
              <a:t>，</a:t>
            </a:r>
            <a:r>
              <a:rPr lang="en-US" altLang="zh-CN" b="0" i="0" dirty="0" err="1">
                <a:solidFill>
                  <a:srgbClr val="555555"/>
                </a:solidFill>
                <a:effectLst/>
                <a:latin typeface="Helvetica Neue" panose="02000503000000020004"/>
              </a:rPr>
              <a:t>json</a:t>
            </a:r>
            <a:r>
              <a:rPr lang="zh-CN" altLang="en-US" b="0" i="0" dirty="0">
                <a:solidFill>
                  <a:srgbClr val="555555"/>
                </a:solidFill>
                <a:effectLst/>
                <a:latin typeface="Helvetica Neue" panose="02000503000000020004"/>
              </a:rPr>
              <a:t>； 通信协议：</a:t>
            </a:r>
            <a:r>
              <a:rPr lang="en-US" altLang="zh-CN" b="0" i="0" dirty="0">
                <a:solidFill>
                  <a:srgbClr val="555555"/>
                </a:solidFill>
                <a:effectLst/>
                <a:latin typeface="Helvetica Neue" panose="02000503000000020004"/>
              </a:rPr>
              <a:t>http)</a:t>
            </a:r>
            <a:r>
              <a:rPr lang="zh-CN" altLang="en-US" b="0" i="0" dirty="0">
                <a:solidFill>
                  <a:srgbClr val="555555"/>
                </a:solidFill>
                <a:effectLst/>
                <a:latin typeface="Helvetica Neue" panose="02000503000000020004"/>
              </a:rPr>
              <a:t>在单体架构里面所有的功能都在一个代码库里面，功能开发不具有独立性，如果某个功能出现</a:t>
            </a:r>
            <a:r>
              <a:rPr lang="en-US" altLang="zh-CN" b="0" i="0" dirty="0">
                <a:solidFill>
                  <a:srgbClr val="555555"/>
                </a:solidFill>
                <a:effectLst/>
                <a:latin typeface="Helvetica Neue" panose="02000503000000020004"/>
              </a:rPr>
              <a:t>bug</a:t>
            </a:r>
            <a:r>
              <a:rPr lang="zh-CN" altLang="en-US" b="0" i="0" dirty="0">
                <a:solidFill>
                  <a:srgbClr val="555555"/>
                </a:solidFill>
                <a:effectLst/>
                <a:latin typeface="Helvetica Neue" panose="02000503000000020004"/>
              </a:rPr>
              <a:t>，将导致整个部署失败或回调。</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3</a:t>
            </a:r>
            <a:r>
              <a:rPr lang="zh-CN" altLang="en-US" b="0" i="0" dirty="0">
                <a:solidFill>
                  <a:srgbClr val="555555"/>
                </a:solidFill>
                <a:effectLst/>
                <a:latin typeface="Helvetica Neue" panose="02000503000000020004"/>
              </a:rPr>
              <a:t>、进程隔离，单体架构里面，项目打包部署后运行在一个进程里面。而在微服务的架构，每个服务都是一个高度自治的独立业务实体，可以运行在独立的进程中，不同的服务可以部署到不同的主机。这样做有什么好处？某个业务挂掉了，不会影响其他业务的运行。</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微服务有哪些问题？</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1</a:t>
            </a:r>
            <a:r>
              <a:rPr lang="zh-CN" altLang="en-US" b="0" i="0" dirty="0">
                <a:solidFill>
                  <a:srgbClr val="555555"/>
                </a:solidFill>
                <a:effectLst/>
                <a:latin typeface="Helvetica Neue" panose="02000503000000020004"/>
              </a:rPr>
              <a:t>、服务治理难度增加，因为我们的服务增加，并被部署到不同的主机上，而且在真实环境里面，每个微服务可能有多个运行实例，需要对更多的移动部件进行配置，部署，拓展和监控，还需要实现服务的发现机制，让微服务之间能够发现需要与之通信的任何其他服务的位置</a:t>
            </a:r>
            <a:r>
              <a:rPr lang="en-US" altLang="zh-CN" b="0" i="0" dirty="0">
                <a:solidFill>
                  <a:srgbClr val="555555"/>
                </a:solidFill>
                <a:effectLst/>
                <a:latin typeface="Helvetica Neue" panose="02000503000000020004"/>
              </a:rPr>
              <a:t>(</a:t>
            </a:r>
            <a:r>
              <a:rPr lang="zh-CN" altLang="en-US" b="0" i="0" dirty="0">
                <a:solidFill>
                  <a:srgbClr val="555555"/>
                </a:solidFill>
                <a:effectLst/>
                <a:latin typeface="Helvetica Neue" panose="02000503000000020004"/>
              </a:rPr>
              <a:t>主机和端口</a:t>
            </a:r>
            <a:r>
              <a:rPr lang="en-US" altLang="zh-CN" b="0" i="0" dirty="0">
                <a:solidFill>
                  <a:srgbClr val="555555"/>
                </a:solidFill>
                <a:effectLst/>
                <a:latin typeface="Helvetica Neue" panose="02000503000000020004"/>
              </a:rPr>
              <a:t>)</a:t>
            </a:r>
            <a:r>
              <a:rPr lang="zh-CN" altLang="en-US" b="0" i="0" dirty="0">
                <a:solidFill>
                  <a:srgbClr val="555555"/>
                </a:solidFill>
                <a:effectLst/>
                <a:latin typeface="Helvetica Neue" panose="02000503000000020004"/>
              </a:rPr>
              <a:t>。</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微服务关心的问题：</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1</a:t>
            </a:r>
            <a:r>
              <a:rPr lang="zh-CN" altLang="en-US" b="0" i="0" dirty="0">
                <a:solidFill>
                  <a:srgbClr val="555555"/>
                </a:solidFill>
                <a:effectLst/>
                <a:latin typeface="Helvetica Neue" panose="02000503000000020004"/>
              </a:rPr>
              <a:t>、错误处理的连锁</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2</a:t>
            </a:r>
            <a:r>
              <a:rPr lang="zh-CN" altLang="en-US" b="0" i="0" dirty="0">
                <a:solidFill>
                  <a:srgbClr val="555555"/>
                </a:solidFill>
                <a:effectLst/>
                <a:latin typeface="Helvetica Neue" panose="02000503000000020004"/>
              </a:rPr>
              <a:t>、部署</a:t>
            </a:r>
            <a:r>
              <a:rPr lang="en-US" altLang="zh-CN" b="0" i="0" dirty="0">
                <a:solidFill>
                  <a:srgbClr val="555555"/>
                </a:solidFill>
                <a:effectLst/>
                <a:latin typeface="Helvetica Neue" panose="02000503000000020004"/>
              </a:rPr>
              <a:t>N</a:t>
            </a:r>
            <a:r>
              <a:rPr lang="zh-CN" altLang="en-US" b="0" i="0" dirty="0">
                <a:solidFill>
                  <a:srgbClr val="555555"/>
                </a:solidFill>
                <a:effectLst/>
                <a:latin typeface="Helvetica Neue" panose="02000503000000020004"/>
              </a:rPr>
              <a:t>多个集群</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zh-CN" altLang="en-US"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966608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我们前面说过微服务是一种架构思想，他的实际开发方式是分布式开发，既然是分布式开发，就会遇到这些问题，比如说，我怎么去找到我的路由网关，那么多服务我怎么进行一个统一的管理等等等等，这些问题我们都可以在</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中去解决。</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比如说经典的分布式问题：服务注册与发现</a:t>
            </a:r>
            <a:r>
              <a:rPr lang="en-US" altLang="zh-CN" b="0" i="0" dirty="0">
                <a:solidFill>
                  <a:srgbClr val="555555"/>
                </a:solidFill>
                <a:effectLst/>
                <a:latin typeface="Helvetica Neue" panose="02000503000000020004"/>
              </a:rPr>
              <a:t>/service  ingress</a:t>
            </a:r>
            <a:r>
              <a:rPr lang="zh-CN" altLang="en-US" b="0" i="0" dirty="0">
                <a:solidFill>
                  <a:srgbClr val="555555"/>
                </a:solidFill>
                <a:effectLst/>
                <a:latin typeface="Helvetica Neue" panose="02000503000000020004"/>
              </a:rPr>
              <a:t>去解决</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服务如何部署运行和调度：</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有调度器，部署组件，</a:t>
            </a:r>
            <a:r>
              <a:rPr lang="en-US" altLang="zh-CN" b="0" i="0" dirty="0">
                <a:solidFill>
                  <a:srgbClr val="555555"/>
                </a:solidFill>
                <a:effectLst/>
                <a:latin typeface="Helvetica Neue" panose="02000503000000020004"/>
              </a:rPr>
              <a:t>pod</a:t>
            </a:r>
            <a:r>
              <a:rPr lang="zh-CN" altLang="en-US" b="0" i="0" dirty="0">
                <a:solidFill>
                  <a:srgbClr val="555555"/>
                </a:solidFill>
                <a:effectLst/>
                <a:latin typeface="Helvetica Neue" panose="02000503000000020004"/>
              </a:rPr>
              <a:t>和</a:t>
            </a:r>
            <a:r>
              <a:rPr lang="en-US" altLang="zh-CN" b="0" i="0" dirty="0">
                <a:solidFill>
                  <a:srgbClr val="555555"/>
                </a:solidFill>
                <a:effectLst/>
                <a:latin typeface="Helvetica Neue" panose="02000503000000020004"/>
              </a:rPr>
              <a:t>docker</a:t>
            </a:r>
          </a:p>
          <a:p>
            <a:pPr marL="0" indent="0">
              <a:buFont typeface="Arial" panose="020B0604020202020204" pitchFamily="34" charset="0"/>
              <a:buNone/>
            </a:pPr>
            <a:r>
              <a:rPr lang="zh-CN" altLang="en-US" b="0" i="0" dirty="0">
                <a:solidFill>
                  <a:srgbClr val="555555"/>
                </a:solidFill>
                <a:effectLst/>
                <a:latin typeface="Helvetica Neue" panose="02000503000000020004"/>
              </a:rPr>
              <a:t>任务</a:t>
            </a:r>
            <a:r>
              <a:rPr lang="en-US" altLang="zh-CN" b="0" i="0" dirty="0">
                <a:solidFill>
                  <a:srgbClr val="555555"/>
                </a:solidFill>
                <a:effectLst/>
                <a:latin typeface="Helvetica Neue" panose="02000503000000020004"/>
              </a:rPr>
              <a:t>JOB</a:t>
            </a:r>
            <a:r>
              <a:rPr lang="zh-CN" altLang="en-US" b="0" i="0" dirty="0">
                <a:solidFill>
                  <a:srgbClr val="555555"/>
                </a:solidFill>
                <a:effectLst/>
                <a:latin typeface="Helvetica Neue" panose="02000503000000020004"/>
              </a:rPr>
              <a:t>发布和执行：</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有统一的任务调度中心，比如</a:t>
            </a:r>
            <a:r>
              <a:rPr lang="en-US" altLang="zh-CN" b="0" i="0" dirty="0">
                <a:solidFill>
                  <a:srgbClr val="555555"/>
                </a:solidFill>
                <a:effectLst/>
                <a:latin typeface="Helvetica Neue" panose="02000503000000020004"/>
              </a:rPr>
              <a:t>cm</a:t>
            </a:r>
            <a:r>
              <a:rPr lang="zh-CN" altLang="en-US" b="0" i="0" dirty="0">
                <a:solidFill>
                  <a:srgbClr val="555555"/>
                </a:solidFill>
                <a:effectLst/>
                <a:latin typeface="Helvetica Neue" panose="02000503000000020004"/>
              </a:rPr>
              <a:t>控制管理中心和调度器只需要把任务发布在</a:t>
            </a:r>
            <a:r>
              <a:rPr lang="en-US" altLang="zh-CN" b="0" i="0" dirty="0" err="1">
                <a:solidFill>
                  <a:srgbClr val="555555"/>
                </a:solidFill>
                <a:effectLst/>
                <a:latin typeface="Helvetica Neue" panose="02000503000000020004"/>
              </a:rPr>
              <a:t>etcd</a:t>
            </a:r>
            <a:r>
              <a:rPr lang="zh-CN" altLang="en-US" b="0" i="0" dirty="0">
                <a:solidFill>
                  <a:srgbClr val="555555"/>
                </a:solidFill>
                <a:effectLst/>
                <a:latin typeface="Helvetica Neue" panose="02000503000000020004"/>
              </a:rPr>
              <a:t>，其他组件通过监视</a:t>
            </a:r>
            <a:r>
              <a:rPr lang="en-US" altLang="zh-CN" b="0" i="0" dirty="0" err="1">
                <a:solidFill>
                  <a:srgbClr val="555555"/>
                </a:solidFill>
                <a:effectLst/>
                <a:latin typeface="Helvetica Neue" panose="02000503000000020004"/>
              </a:rPr>
              <a:t>etcd</a:t>
            </a:r>
            <a:r>
              <a:rPr lang="zh-CN" altLang="en-US" b="0" i="0" dirty="0">
                <a:solidFill>
                  <a:srgbClr val="555555"/>
                </a:solidFill>
                <a:effectLst/>
                <a:latin typeface="Helvetica Neue" panose="02000503000000020004"/>
              </a:rPr>
              <a:t>的数据记录，就可以去执行任务</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其他的还有诸如日志中心，监控中心，也都可以通过</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的组件如</a:t>
            </a:r>
            <a:r>
              <a:rPr lang="en-US" altLang="zh-CN" b="0" i="0" dirty="0">
                <a:solidFill>
                  <a:srgbClr val="555555"/>
                </a:solidFill>
                <a:effectLst/>
                <a:latin typeface="Helvetica Neue" panose="02000503000000020004"/>
              </a:rPr>
              <a:t>elk</a:t>
            </a:r>
            <a:r>
              <a:rPr lang="zh-CN" altLang="en-US" b="0" i="0" dirty="0">
                <a:solidFill>
                  <a:srgbClr val="555555"/>
                </a:solidFill>
                <a:effectLst/>
                <a:latin typeface="Helvetica Neue" panose="02000503000000020004"/>
              </a:rPr>
              <a:t>等来完成我们的需求。</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67663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在介绍</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之前，我们先了解一下</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是什么。    </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我们通过</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的运行流程来解释这三个概念</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83685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365502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4081046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348512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121212"/>
                </a:solidFill>
                <a:effectLst/>
                <a:latin typeface="-apple-system"/>
              </a:rPr>
              <a:t>1</a:t>
            </a:r>
            <a:r>
              <a:rPr lang="zh-CN" altLang="en-US" b="0" i="0" dirty="0">
                <a:solidFill>
                  <a:srgbClr val="121212"/>
                </a:solidFill>
                <a:effectLst/>
                <a:latin typeface="-apple-system"/>
              </a:rPr>
              <a:t>、首先开发者在开发环境机器上开发应用并制作镜像。</a:t>
            </a:r>
          </a:p>
          <a:p>
            <a:pPr algn="l"/>
            <a:r>
              <a:rPr lang="en-US" altLang="zh-CN" b="0" i="0" dirty="0">
                <a:solidFill>
                  <a:srgbClr val="121212"/>
                </a:solidFill>
                <a:effectLst/>
                <a:latin typeface="-apple-system"/>
              </a:rPr>
              <a:t>Docker</a:t>
            </a:r>
            <a:r>
              <a:rPr lang="zh-CN" altLang="en-US" b="0" i="0" dirty="0">
                <a:solidFill>
                  <a:srgbClr val="121212"/>
                </a:solidFill>
                <a:effectLst/>
                <a:latin typeface="-apple-system"/>
              </a:rPr>
              <a:t>执行命令，构建镜像并存储在机器上。</a:t>
            </a:r>
          </a:p>
          <a:p>
            <a:pPr algn="l"/>
            <a:r>
              <a:rPr lang="en-US" altLang="zh-CN" b="0" i="0" dirty="0">
                <a:solidFill>
                  <a:srgbClr val="121212"/>
                </a:solidFill>
                <a:effectLst/>
                <a:latin typeface="-apple-system"/>
              </a:rPr>
              <a:t>2</a:t>
            </a:r>
            <a:r>
              <a:rPr lang="zh-CN" altLang="en-US" b="0" i="0" dirty="0">
                <a:solidFill>
                  <a:srgbClr val="121212"/>
                </a:solidFill>
                <a:effectLst/>
                <a:latin typeface="-apple-system"/>
              </a:rPr>
              <a:t>、开发者发送上传镜像命令。</a:t>
            </a:r>
          </a:p>
          <a:p>
            <a:pPr algn="l"/>
            <a:r>
              <a:rPr lang="en-US" altLang="zh-CN" b="0" i="0" dirty="0">
                <a:solidFill>
                  <a:srgbClr val="121212"/>
                </a:solidFill>
                <a:effectLst/>
                <a:latin typeface="-apple-system"/>
              </a:rPr>
              <a:t>Docker</a:t>
            </a:r>
            <a:r>
              <a:rPr lang="zh-CN" altLang="en-US" b="0" i="0" dirty="0">
                <a:solidFill>
                  <a:srgbClr val="121212"/>
                </a:solidFill>
                <a:effectLst/>
                <a:latin typeface="-apple-system"/>
              </a:rPr>
              <a:t>收到命令后，将本地镜像上传到镜像仓库。</a:t>
            </a:r>
          </a:p>
          <a:p>
            <a:pPr algn="l"/>
            <a:r>
              <a:rPr lang="en-US" altLang="zh-CN" b="0" i="0" dirty="0">
                <a:solidFill>
                  <a:srgbClr val="121212"/>
                </a:solidFill>
                <a:effectLst/>
                <a:latin typeface="-apple-system"/>
              </a:rPr>
              <a:t>3</a:t>
            </a:r>
            <a:r>
              <a:rPr lang="zh-CN" altLang="en-US" b="0" i="0" dirty="0">
                <a:solidFill>
                  <a:srgbClr val="121212"/>
                </a:solidFill>
                <a:effectLst/>
                <a:latin typeface="-apple-system"/>
              </a:rPr>
              <a:t>、开发者向生产环境机器发送运行镜像命令。</a:t>
            </a:r>
          </a:p>
          <a:p>
            <a:pPr algn="l"/>
            <a:r>
              <a:rPr lang="zh-CN" altLang="en-US" b="0" i="0" dirty="0">
                <a:solidFill>
                  <a:srgbClr val="121212"/>
                </a:solidFill>
                <a:effectLst/>
                <a:latin typeface="-apple-system"/>
              </a:rPr>
              <a:t>生产环境机器收到命令后，</a:t>
            </a:r>
            <a:r>
              <a:rPr lang="en-US" altLang="zh-CN" b="0" i="0" dirty="0">
                <a:solidFill>
                  <a:srgbClr val="121212"/>
                </a:solidFill>
                <a:effectLst/>
                <a:latin typeface="-apple-system"/>
              </a:rPr>
              <a:t>Docker</a:t>
            </a:r>
            <a:r>
              <a:rPr lang="zh-CN" altLang="en-US" b="0" i="0" dirty="0">
                <a:solidFill>
                  <a:srgbClr val="121212"/>
                </a:solidFill>
                <a:effectLst/>
                <a:latin typeface="-apple-system"/>
              </a:rPr>
              <a:t>会从镜像仓库拉取镜像到机器上，然后基于镜像运行容器。</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那么在什么情况下我们需要用到</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容器呢？</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98660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假如我们现在在</a:t>
            </a:r>
            <a:r>
              <a:rPr lang="en-US" altLang="zh-CN" b="0" i="0" dirty="0">
                <a:solidFill>
                  <a:srgbClr val="555555"/>
                </a:solidFill>
                <a:effectLst/>
                <a:latin typeface="Helvetica Neue" panose="02000503000000020004"/>
              </a:rPr>
              <a:t>LINUX</a:t>
            </a:r>
            <a:r>
              <a:rPr lang="zh-CN" altLang="en-US" b="0" i="0" dirty="0">
                <a:solidFill>
                  <a:srgbClr val="555555"/>
                </a:solidFill>
                <a:effectLst/>
                <a:latin typeface="Helvetica Neue" panose="02000503000000020004"/>
              </a:rPr>
              <a:t>系统上部署了</a:t>
            </a:r>
            <a:r>
              <a:rPr lang="en-US" altLang="zh-CN" b="0" i="0" dirty="0">
                <a:solidFill>
                  <a:srgbClr val="555555"/>
                </a:solidFill>
                <a:effectLst/>
                <a:latin typeface="Helvetica Neue" panose="02000503000000020004"/>
              </a:rPr>
              <a:t>T J M</a:t>
            </a:r>
            <a:r>
              <a:rPr lang="zh-CN" altLang="en-US" b="0" i="0" dirty="0">
                <a:solidFill>
                  <a:srgbClr val="555555"/>
                </a:solidFill>
                <a:effectLst/>
                <a:latin typeface="Helvetica Neue" panose="02000503000000020004"/>
              </a:rPr>
              <a:t>三个服务，假如</a:t>
            </a:r>
            <a:r>
              <a:rPr lang="en-US" altLang="zh-CN" b="0" i="0" dirty="0">
                <a:solidFill>
                  <a:srgbClr val="555555"/>
                </a:solidFill>
                <a:effectLst/>
                <a:latin typeface="Helvetica Neue" panose="02000503000000020004"/>
              </a:rPr>
              <a:t>java</a:t>
            </a:r>
            <a:r>
              <a:rPr lang="zh-CN" altLang="en-US" b="0" i="0" dirty="0">
                <a:solidFill>
                  <a:srgbClr val="555555"/>
                </a:solidFill>
                <a:effectLst/>
                <a:latin typeface="Helvetica Neue" panose="02000503000000020004"/>
              </a:rPr>
              <a:t>运行过程中挂掉了，可能会影响整个系统也挂掉。然后我们可能会思考，有没有一种东西可以在操作系统中产生独立的运行环境？基于这点，容器化技术应运而生，这就是</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。我们在</a:t>
            </a:r>
            <a:r>
              <a:rPr lang="en-US" altLang="zh-CN" b="0" i="0" dirty="0" err="1">
                <a:solidFill>
                  <a:srgbClr val="555555"/>
                </a:solidFill>
                <a:effectLst/>
                <a:latin typeface="Helvetica Neue" panose="02000503000000020004"/>
              </a:rPr>
              <a:t>linux</a:t>
            </a:r>
            <a:r>
              <a:rPr lang="zh-CN" altLang="en-US" b="0" i="0" dirty="0">
                <a:solidFill>
                  <a:srgbClr val="555555"/>
                </a:solidFill>
                <a:effectLst/>
                <a:latin typeface="Helvetica Neue" panose="02000503000000020004"/>
              </a:rPr>
              <a:t>系统上安装</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，再基于</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部署容器安装我们需要的服务。这样做有什么好处？</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1</a:t>
            </a:r>
            <a:r>
              <a:rPr lang="zh-CN" altLang="en-US" b="0" i="0" dirty="0">
                <a:solidFill>
                  <a:srgbClr val="555555"/>
                </a:solidFill>
                <a:effectLst/>
                <a:latin typeface="Helvetica Neue" panose="02000503000000020004"/>
              </a:rPr>
              <a:t>、隔离性，通过</a:t>
            </a:r>
            <a:r>
              <a:rPr lang="en-US" altLang="zh-CN" b="0" i="0" dirty="0">
                <a:solidFill>
                  <a:srgbClr val="555555"/>
                </a:solidFill>
                <a:effectLst/>
                <a:latin typeface="Helvetica Neue" panose="02000503000000020004"/>
              </a:rPr>
              <a:t>namespace</a:t>
            </a:r>
            <a:r>
              <a:rPr lang="zh-CN" altLang="en-US" b="0" i="0" dirty="0">
                <a:solidFill>
                  <a:srgbClr val="555555"/>
                </a:solidFill>
                <a:effectLst/>
                <a:latin typeface="Helvetica Neue" panose="02000503000000020004"/>
              </a:rPr>
              <a:t>命名空间进行资源的隔离。</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zh-CN" altLang="en-US" b="0" i="0" dirty="0">
              <a:solidFill>
                <a:srgbClr val="555555"/>
              </a:solidFill>
              <a:effectLst/>
              <a:latin typeface="Helvetica Neue" panose="02000503000000020004"/>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8649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再试想一下，当你开了一家网卖店，双十一到来，销售火爆，订单业务暴涨，你的网络负载不堪重负，这时候你想要扩容，怎么扩？不可能说一台台虚拟机创建吧？这时候怎么做</a:t>
            </a:r>
            <a:r>
              <a:rPr lang="en-US" altLang="zh-CN" b="0" i="0" dirty="0">
                <a:solidFill>
                  <a:srgbClr val="555555"/>
                </a:solidFill>
                <a:effectLst/>
                <a:latin typeface="Helvetica Neue" panose="02000503000000020004"/>
              </a:rPr>
              <a:t>? </a:t>
            </a:r>
            <a:r>
              <a:rPr lang="zh-CN" altLang="en-US" b="0" i="0" dirty="0">
                <a:solidFill>
                  <a:srgbClr val="555555"/>
                </a:solidFill>
                <a:effectLst/>
                <a:latin typeface="Helvetica Neue" panose="02000503000000020004"/>
              </a:rPr>
              <a:t>依然是</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容器化，快速拉取镜像部署服务</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1</a:t>
            </a:r>
            <a:r>
              <a:rPr lang="zh-CN" altLang="en-US" b="0" i="0" dirty="0">
                <a:solidFill>
                  <a:srgbClr val="555555"/>
                </a:solidFill>
                <a:effectLst/>
                <a:latin typeface="Helvetica Neue" panose="02000503000000020004"/>
              </a:rPr>
              <a:t>、轻量，部署快速</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2</a:t>
            </a:r>
            <a:r>
              <a:rPr lang="zh-CN" altLang="en-US" b="0" i="0" dirty="0">
                <a:solidFill>
                  <a:srgbClr val="555555"/>
                </a:solidFill>
                <a:effectLst/>
                <a:latin typeface="Helvetica Neue" panose="02000503000000020004"/>
              </a:rPr>
              <a:t>、容器共享内核资源，资源占用少</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3</a:t>
            </a:r>
            <a:r>
              <a:rPr lang="zh-CN" altLang="en-US" b="0" i="0" dirty="0">
                <a:solidFill>
                  <a:srgbClr val="555555"/>
                </a:solidFill>
                <a:effectLst/>
                <a:latin typeface="Helvetica Neue" panose="02000503000000020004"/>
              </a:rPr>
              <a:t>、成本低</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但是又会引来新的问题</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1</a:t>
            </a:r>
            <a:r>
              <a:rPr lang="zh-CN" altLang="en-US" b="0" i="0" dirty="0">
                <a:solidFill>
                  <a:srgbClr val="555555"/>
                </a:solidFill>
                <a:effectLst/>
                <a:latin typeface="Helvetica Neue" panose="02000503000000020004"/>
              </a:rPr>
              <a:t>、如果是增加几台服务器还好，如果是几百上千台我不可能</a:t>
            </a:r>
            <a:r>
              <a:rPr lang="en-US" altLang="zh-CN" b="0" i="0" dirty="0" err="1">
                <a:solidFill>
                  <a:srgbClr val="555555"/>
                </a:solidFill>
                <a:effectLst/>
                <a:latin typeface="Helvetica Neue" panose="02000503000000020004"/>
              </a:rPr>
              <a:t>dockercompose</a:t>
            </a:r>
            <a:r>
              <a:rPr lang="zh-CN" altLang="en-US" b="0" i="0" dirty="0">
                <a:solidFill>
                  <a:srgbClr val="555555"/>
                </a:solidFill>
                <a:effectLst/>
                <a:latin typeface="Helvetica Neue" panose="02000503000000020004"/>
              </a:rPr>
              <a:t>一台台去部署</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2</a:t>
            </a:r>
            <a:r>
              <a:rPr lang="zh-CN" altLang="en-US" b="0" i="0" dirty="0">
                <a:solidFill>
                  <a:srgbClr val="555555"/>
                </a:solidFill>
                <a:effectLst/>
                <a:latin typeface="Helvetica Neue" panose="02000503000000020004"/>
              </a:rPr>
              <a:t>、部署这么大规模的集群，如何让部署根据访问量自动分配服务器、网络资源</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en-US" altLang="zh-CN" b="0" i="0" dirty="0">
                <a:solidFill>
                  <a:srgbClr val="555555"/>
                </a:solidFill>
                <a:effectLst/>
                <a:latin typeface="Helvetica Neue" panose="02000503000000020004"/>
              </a:rPr>
              <a:t>3</a:t>
            </a:r>
            <a:r>
              <a:rPr lang="zh-CN" altLang="en-US" b="0" i="0" dirty="0">
                <a:solidFill>
                  <a:srgbClr val="555555"/>
                </a:solidFill>
                <a:effectLst/>
                <a:latin typeface="Helvetica Neue" panose="02000503000000020004"/>
              </a:rPr>
              <a:t>、如果某个容器宕机了，如何能让他进行灾难恢复和故障转移</a:t>
            </a:r>
            <a:endParaRPr lang="en-US" altLang="zh-CN" b="0" i="0" dirty="0">
              <a:solidFill>
                <a:srgbClr val="555555"/>
              </a:solidFill>
              <a:effectLst/>
              <a:latin typeface="Helvetica Neue" panose="02000503000000020004"/>
            </a:endParaRPr>
          </a:p>
          <a:p>
            <a:pPr marL="0" indent="0">
              <a:buFont typeface="Arial" panose="020B0604020202020204" pitchFamily="34" charset="0"/>
              <a:buNone/>
            </a:pPr>
            <a:r>
              <a:rPr lang="zh-CN" altLang="en-US" b="0" i="0" dirty="0">
                <a:solidFill>
                  <a:srgbClr val="555555"/>
                </a:solidFill>
                <a:effectLst/>
                <a:latin typeface="Helvetica Neue" panose="02000503000000020004"/>
              </a:rPr>
              <a:t>这就引出了我们今天分享的主旨之一：</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，用它来进行一个批量部署</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256780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zh-CN" altLang="en-US" b="0" i="0" dirty="0">
                <a:solidFill>
                  <a:srgbClr val="555555"/>
                </a:solidFill>
                <a:effectLst/>
                <a:latin typeface="Helvetica Neue" panose="02000503000000020004"/>
              </a:rPr>
              <a:t>粗略的讲</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是管理容器的存在，而</a:t>
            </a:r>
            <a:r>
              <a:rPr lang="en-US" altLang="zh-CN" b="0" i="0" dirty="0">
                <a:solidFill>
                  <a:srgbClr val="555555"/>
                </a:solidFill>
                <a:effectLst/>
                <a:latin typeface="Helvetica Neue" panose="02000503000000020004"/>
              </a:rPr>
              <a:t>K8S</a:t>
            </a:r>
            <a:r>
              <a:rPr lang="zh-CN" altLang="en-US" b="0" i="0" dirty="0">
                <a:solidFill>
                  <a:srgbClr val="555555"/>
                </a:solidFill>
                <a:effectLst/>
                <a:latin typeface="Helvetica Neue" panose="02000503000000020004"/>
              </a:rPr>
              <a:t>则又是管理</a:t>
            </a:r>
            <a:r>
              <a:rPr lang="en-US" altLang="zh-CN" b="0" i="0" dirty="0">
                <a:solidFill>
                  <a:srgbClr val="555555"/>
                </a:solidFill>
                <a:effectLst/>
                <a:latin typeface="Helvetica Neue" panose="02000503000000020004"/>
              </a:rPr>
              <a:t>docker</a:t>
            </a:r>
            <a:r>
              <a:rPr lang="zh-CN" altLang="en-US" b="0" i="0" dirty="0">
                <a:solidFill>
                  <a:srgbClr val="555555"/>
                </a:solidFill>
                <a:effectLst/>
                <a:latin typeface="Helvetica Neue" panose="02000503000000020004"/>
              </a:rPr>
              <a:t>的存在</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020997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5" name="页脚占位符 4"/>
          <p:cNvSpPr>
            <a:spLocks noGrp="1"/>
          </p:cNvSpPr>
          <p:nvPr>
            <p:ph type="ftr" sz="quarter" idx="11"/>
          </p:nvPr>
        </p:nvSpPr>
        <p:spPr/>
        <p:txBody>
          <a:bodyPr/>
          <a:lstStyle/>
          <a:p>
            <a:r>
              <a:rPr kumimoji="1" lang="zh-CN" altLang="en-US"/>
              <a:t>-1-</a:t>
            </a:r>
          </a:p>
        </p:txBody>
      </p:sp>
      <p:sp>
        <p:nvSpPr>
          <p:cNvPr id="6" name="灯片编号占位符 5"/>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5" name="页脚占位符 4"/>
          <p:cNvSpPr>
            <a:spLocks noGrp="1"/>
          </p:cNvSpPr>
          <p:nvPr>
            <p:ph type="ftr" sz="quarter" idx="11"/>
          </p:nvPr>
        </p:nvSpPr>
        <p:spPr/>
        <p:txBody>
          <a:bodyPr/>
          <a:lstStyle/>
          <a:p>
            <a:r>
              <a:rPr kumimoji="1" lang="zh-CN" altLang="en-US"/>
              <a:t>-1-</a:t>
            </a:r>
          </a:p>
        </p:txBody>
      </p:sp>
      <p:sp>
        <p:nvSpPr>
          <p:cNvPr id="6" name="灯片编号占位符 5"/>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5" name="页脚占位符 4"/>
          <p:cNvSpPr>
            <a:spLocks noGrp="1"/>
          </p:cNvSpPr>
          <p:nvPr>
            <p:ph type="ftr" sz="quarter" idx="11"/>
          </p:nvPr>
        </p:nvSpPr>
        <p:spPr/>
        <p:txBody>
          <a:bodyPr/>
          <a:lstStyle/>
          <a:p>
            <a:r>
              <a:rPr kumimoji="1" lang="zh-CN" altLang="en-US"/>
              <a:t>-1-</a:t>
            </a:r>
          </a:p>
        </p:txBody>
      </p:sp>
      <p:sp>
        <p:nvSpPr>
          <p:cNvPr id="6" name="灯片编号占位符 5"/>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5" name="页脚占位符 4"/>
          <p:cNvSpPr>
            <a:spLocks noGrp="1"/>
          </p:cNvSpPr>
          <p:nvPr>
            <p:ph type="ftr" sz="quarter" idx="11"/>
          </p:nvPr>
        </p:nvSpPr>
        <p:spPr/>
        <p:txBody>
          <a:bodyPr/>
          <a:lstStyle/>
          <a:p>
            <a:r>
              <a:rPr kumimoji="1" lang="zh-CN" altLang="en-US"/>
              <a:t>-1-</a:t>
            </a:r>
          </a:p>
        </p:txBody>
      </p:sp>
      <p:sp>
        <p:nvSpPr>
          <p:cNvPr id="6" name="灯片编号占位符 5"/>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5" name="页脚占位符 4"/>
          <p:cNvSpPr>
            <a:spLocks noGrp="1"/>
          </p:cNvSpPr>
          <p:nvPr>
            <p:ph type="ftr" sz="quarter" idx="11"/>
          </p:nvPr>
        </p:nvSpPr>
        <p:spPr/>
        <p:txBody>
          <a:bodyPr/>
          <a:lstStyle/>
          <a:p>
            <a:r>
              <a:rPr kumimoji="1" lang="zh-CN" altLang="en-US"/>
              <a:t>-1-</a:t>
            </a:r>
          </a:p>
        </p:txBody>
      </p:sp>
      <p:sp>
        <p:nvSpPr>
          <p:cNvPr id="6" name="灯片编号占位符 5"/>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6" name="页脚占位符 5"/>
          <p:cNvSpPr>
            <a:spLocks noGrp="1"/>
          </p:cNvSpPr>
          <p:nvPr>
            <p:ph type="ftr" sz="quarter" idx="11"/>
          </p:nvPr>
        </p:nvSpPr>
        <p:spPr/>
        <p:txBody>
          <a:bodyPr/>
          <a:lstStyle/>
          <a:p>
            <a:r>
              <a:rPr kumimoji="1" lang="zh-CN" altLang="en-US"/>
              <a:t>-1-</a:t>
            </a:r>
          </a:p>
        </p:txBody>
      </p:sp>
      <p:sp>
        <p:nvSpPr>
          <p:cNvPr id="7" name="灯片编号占位符 6"/>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8" name="页脚占位符 7"/>
          <p:cNvSpPr>
            <a:spLocks noGrp="1"/>
          </p:cNvSpPr>
          <p:nvPr>
            <p:ph type="ftr" sz="quarter" idx="11"/>
          </p:nvPr>
        </p:nvSpPr>
        <p:spPr/>
        <p:txBody>
          <a:bodyPr/>
          <a:lstStyle/>
          <a:p>
            <a:r>
              <a:rPr kumimoji="1" lang="zh-CN" altLang="en-US"/>
              <a:t>-1-</a:t>
            </a:r>
          </a:p>
        </p:txBody>
      </p:sp>
      <p:sp>
        <p:nvSpPr>
          <p:cNvPr id="9" name="灯片编号占位符 8"/>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4" name="页脚占位符 3"/>
          <p:cNvSpPr>
            <a:spLocks noGrp="1"/>
          </p:cNvSpPr>
          <p:nvPr>
            <p:ph type="ftr" sz="quarter" idx="11"/>
          </p:nvPr>
        </p:nvSpPr>
        <p:spPr/>
        <p:txBody>
          <a:bodyPr/>
          <a:lstStyle/>
          <a:p>
            <a:r>
              <a:rPr kumimoji="1" lang="zh-CN" altLang="en-US"/>
              <a:t>-1-</a:t>
            </a:r>
          </a:p>
        </p:txBody>
      </p:sp>
      <p:sp>
        <p:nvSpPr>
          <p:cNvPr id="5" name="灯片编号占位符 4"/>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3" name="页脚占位符 2"/>
          <p:cNvSpPr>
            <a:spLocks noGrp="1"/>
          </p:cNvSpPr>
          <p:nvPr>
            <p:ph type="ftr" sz="quarter" idx="11"/>
          </p:nvPr>
        </p:nvSpPr>
        <p:spPr/>
        <p:txBody>
          <a:bodyPr/>
          <a:lstStyle/>
          <a:p>
            <a:r>
              <a:rPr kumimoji="1" lang="zh-CN" altLang="en-US"/>
              <a:t>-1-</a:t>
            </a:r>
          </a:p>
        </p:txBody>
      </p:sp>
      <p:sp>
        <p:nvSpPr>
          <p:cNvPr id="4" name="灯片编号占位符 3"/>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6" name="页脚占位符 5"/>
          <p:cNvSpPr>
            <a:spLocks noGrp="1"/>
          </p:cNvSpPr>
          <p:nvPr>
            <p:ph type="ftr" sz="quarter" idx="11"/>
          </p:nvPr>
        </p:nvSpPr>
        <p:spPr/>
        <p:txBody>
          <a:bodyPr/>
          <a:lstStyle/>
          <a:p>
            <a:r>
              <a:rPr kumimoji="1" lang="zh-CN" altLang="en-US"/>
              <a:t>-1-</a:t>
            </a:r>
          </a:p>
        </p:txBody>
      </p:sp>
      <p:sp>
        <p:nvSpPr>
          <p:cNvPr id="7" name="灯片编号占位符 6"/>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1206B7C-05D1-7F40-BD8A-2FFCDA8D3016}" type="datetimeFigureOut">
              <a:rPr kumimoji="1" lang="zh-CN" altLang="en-US" smtClean="0"/>
              <a:t>2022/12/19</a:t>
            </a:fld>
            <a:endParaRPr kumimoji="1" lang="zh-CN" altLang="en-US"/>
          </a:p>
        </p:txBody>
      </p:sp>
      <p:sp>
        <p:nvSpPr>
          <p:cNvPr id="6" name="页脚占位符 5"/>
          <p:cNvSpPr>
            <a:spLocks noGrp="1"/>
          </p:cNvSpPr>
          <p:nvPr>
            <p:ph type="ftr" sz="quarter" idx="11"/>
          </p:nvPr>
        </p:nvSpPr>
        <p:spPr/>
        <p:txBody>
          <a:bodyPr/>
          <a:lstStyle/>
          <a:p>
            <a:r>
              <a:rPr kumimoji="1" lang="zh-CN" altLang="en-US"/>
              <a:t>-1-</a:t>
            </a:r>
          </a:p>
        </p:txBody>
      </p:sp>
      <p:sp>
        <p:nvSpPr>
          <p:cNvPr id="7" name="灯片编号占位符 6"/>
          <p:cNvSpPr>
            <a:spLocks noGrp="1"/>
          </p:cNvSpPr>
          <p:nvPr>
            <p:ph type="sldNum" sz="quarter" idx="12"/>
          </p:nvPr>
        </p:nvSpPr>
        <p:spPr/>
        <p:txBody>
          <a:bodyPr/>
          <a:lstStyle/>
          <a:p>
            <a:fld id="{B9BA8EB3-5AE1-F745-A9CC-28C44CDAA94E}" type="slidenum">
              <a:rPr kumimoji="1" lang="zh-CN" altLang="en-US" smtClean="0"/>
              <a:t>‹#›</a:t>
            </a:fld>
            <a:endParaRPr kumimoji="1" lang="zh-CN" alt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06B7C-05D1-7F40-BD8A-2FFCDA8D3016}" type="datetimeFigureOut">
              <a:rPr kumimoji="1" lang="zh-CN" altLang="en-US" smtClean="0"/>
              <a:t>2022/12/19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CN" altLang="en-US"/>
              <a:t>-1-</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8EB3-5AE1-F745-A9CC-28C44CDAA94E}"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6.png"/><Relationship Id="rId18" Type="http://schemas.openxmlformats.org/officeDocument/2006/relationships/customXml" Target="../ink/ink8.xml"/><Relationship Id="rId3" Type="http://schemas.openxmlformats.org/officeDocument/2006/relationships/image" Target="../media/image5.png"/><Relationship Id="rId21" Type="http://schemas.openxmlformats.org/officeDocument/2006/relationships/image" Target="../media/image50.png"/><Relationship Id="rId7" Type="http://schemas.openxmlformats.org/officeDocument/2006/relationships/image" Target="../media/image43.png"/><Relationship Id="rId12" Type="http://schemas.openxmlformats.org/officeDocument/2006/relationships/customXml" Target="../ink/ink5.xml"/><Relationship Id="rId17" Type="http://schemas.openxmlformats.org/officeDocument/2006/relationships/image" Target="../media/image48.png"/><Relationship Id="rId2" Type="http://schemas.openxmlformats.org/officeDocument/2006/relationships/notesSlide" Target="../notesSlides/notesSlide42.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45.png"/><Relationship Id="rId5" Type="http://schemas.openxmlformats.org/officeDocument/2006/relationships/image" Target="../media/image42.png"/><Relationship Id="rId15" Type="http://schemas.openxmlformats.org/officeDocument/2006/relationships/image" Target="../media/image47.png"/><Relationship Id="rId10" Type="http://schemas.openxmlformats.org/officeDocument/2006/relationships/customXml" Target="../ink/ink4.xml"/><Relationship Id="rId19" Type="http://schemas.openxmlformats.org/officeDocument/2006/relationships/image" Target="../media/image49.png"/><Relationship Id="rId4" Type="http://schemas.openxmlformats.org/officeDocument/2006/relationships/customXml" Target="../ink/ink1.xml"/><Relationship Id="rId9" Type="http://schemas.openxmlformats.org/officeDocument/2006/relationships/image" Target="../media/image44.png"/><Relationship Id="rId14" Type="http://schemas.openxmlformats.org/officeDocument/2006/relationships/customXml" Target="../ink/ink6.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1.png"/><Relationship Id="rId4" Type="http://schemas.openxmlformats.org/officeDocument/2006/relationships/image" Target="../media/image52.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logo_86-02"/>
          <p:cNvPicPr>
            <a:picLocks noChangeAspect="1"/>
          </p:cNvPicPr>
          <p:nvPr/>
        </p:nvPicPr>
        <p:blipFill>
          <a:blip r:embed="rId3"/>
          <a:stretch>
            <a:fillRect/>
          </a:stretch>
        </p:blipFill>
        <p:spPr>
          <a:xfrm>
            <a:off x="10243820" y="360045"/>
            <a:ext cx="1516380" cy="720090"/>
          </a:xfrm>
          <a:prstGeom prst="rect">
            <a:avLst/>
          </a:prstGeom>
        </p:spPr>
      </p:pic>
      <p:sp>
        <p:nvSpPr>
          <p:cNvPr id="8" name="矩形 7"/>
          <p:cNvSpPr/>
          <p:nvPr/>
        </p:nvSpPr>
        <p:spPr>
          <a:xfrm>
            <a:off x="1800225" y="2369564"/>
            <a:ext cx="6744132" cy="814582"/>
          </a:xfrm>
          <a:prstGeom prst="rect">
            <a:avLst/>
          </a:prstGeom>
        </p:spPr>
        <p:txBody>
          <a:bodyPr wrap="square" anchor="ctr" anchorCtr="0">
            <a:spAutoFit/>
          </a:bodyPr>
          <a:lstStyle/>
          <a:p>
            <a:pPr algn="l">
              <a:lnSpc>
                <a:spcPct val="130000"/>
              </a:lnSpc>
            </a:pPr>
            <a:r>
              <a:rPr lang="zh-CN" altLang="en-US" sz="4000" b="1" dirty="0">
                <a:latin typeface="方正黑体简体" panose="02000000000000000000" pitchFamily="65" charset="-122"/>
                <a:ea typeface="方正黑体简体" panose="02000000000000000000" pitchFamily="65" charset="-122"/>
                <a:cs typeface="微软雅黑" panose="020B0503020204020204" charset="-122"/>
                <a:sym typeface="+mn-ea"/>
              </a:rPr>
              <a:t>标题：云原生与</a:t>
            </a:r>
            <a:r>
              <a:rPr lang="en-US" altLang="zh-CN" sz="4000" b="1" dirty="0">
                <a:latin typeface="方正黑体简体" panose="02000000000000000000" pitchFamily="65" charset="-122"/>
                <a:ea typeface="方正黑体简体" panose="02000000000000000000" pitchFamily="65" charset="-122"/>
                <a:cs typeface="微软雅黑" panose="020B0503020204020204" charset="-122"/>
                <a:sym typeface="+mn-ea"/>
              </a:rPr>
              <a:t>K8S</a:t>
            </a:r>
            <a:endParaRPr lang="zh-CN" altLang="en-US" sz="4000" b="1" dirty="0">
              <a:latin typeface="方正黑体简体" panose="02000000000000000000" pitchFamily="65" charset="-122"/>
              <a:ea typeface="方正黑体简体" panose="02000000000000000000" pitchFamily="65" charset="-122"/>
              <a:cs typeface="微软雅黑" panose="020B0503020204020204" charset="-122"/>
              <a:sym typeface="+mn-ea"/>
            </a:endParaRPr>
          </a:p>
        </p:txBody>
      </p:sp>
      <p:sp>
        <p:nvSpPr>
          <p:cNvPr id="18" name="矩形 17"/>
          <p:cNvSpPr/>
          <p:nvPr/>
        </p:nvSpPr>
        <p:spPr>
          <a:xfrm>
            <a:off x="1800225" y="1669415"/>
            <a:ext cx="1008000" cy="72000"/>
          </a:xfrm>
          <a:prstGeom prst="rect">
            <a:avLst/>
          </a:prstGeom>
          <a:solidFill>
            <a:srgbClr val="D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00000000000000000" pitchFamily="65" charset="-122"/>
              <a:ea typeface="方正黑体简体" panose="02000000000000000000" pitchFamily="65" charset="-122"/>
            </a:endParaRPr>
          </a:p>
        </p:txBody>
      </p:sp>
      <p:sp>
        <p:nvSpPr>
          <p:cNvPr id="23" name="矩形 22"/>
          <p:cNvSpPr/>
          <p:nvPr/>
        </p:nvSpPr>
        <p:spPr>
          <a:xfrm>
            <a:off x="1800225" y="4472940"/>
            <a:ext cx="5759450" cy="71755"/>
          </a:xfrm>
          <a:prstGeom prst="rect">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00000000000000000" pitchFamily="65" charset="-122"/>
              <a:ea typeface="方正黑体简体" panose="02000000000000000000" pitchFamily="65" charset="-122"/>
            </a:endParaRPr>
          </a:p>
        </p:txBody>
      </p:sp>
      <p:sp>
        <p:nvSpPr>
          <p:cNvPr id="24" name="文本框 23"/>
          <p:cNvSpPr txBox="1"/>
          <p:nvPr/>
        </p:nvSpPr>
        <p:spPr>
          <a:xfrm>
            <a:off x="1800225" y="4863465"/>
            <a:ext cx="4687570" cy="368300"/>
          </a:xfrm>
          <a:prstGeom prst="rect">
            <a:avLst/>
          </a:prstGeom>
          <a:noFill/>
        </p:spPr>
        <p:txBody>
          <a:bodyPr wrap="square" rtlCol="0">
            <a:spAutoFit/>
          </a:bodyPr>
          <a:lstStyle/>
          <a:p>
            <a:r>
              <a:rPr lang="zh-CN" altLang="en-US" b="1" dirty="0">
                <a:latin typeface="方正黑体简体" panose="02000000000000000000" pitchFamily="65" charset="-122"/>
                <a:ea typeface="方正黑体简体" panose="02000000000000000000" pitchFamily="65" charset="-122"/>
                <a:cs typeface="微软雅黑" panose="020B0503020204020204" charset="-122"/>
              </a:rPr>
              <a:t>研究响应团队      张宇豪       </a:t>
            </a:r>
            <a:r>
              <a:rPr lang="en-US" altLang="zh-CN" b="1" dirty="0">
                <a:latin typeface="方正黑体简体" panose="02000000000000000000" pitchFamily="65" charset="-122"/>
                <a:ea typeface="方正黑体简体" panose="02000000000000000000" pitchFamily="65" charset="-122"/>
                <a:cs typeface="微软雅黑" panose="020B0503020204020204" charset="-122"/>
              </a:rPr>
              <a:t>2022.12.20</a:t>
            </a:r>
          </a:p>
        </p:txBody>
      </p:sp>
      <p:grpSp>
        <p:nvGrpSpPr>
          <p:cNvPr id="10" name="组合 9"/>
          <p:cNvGrpSpPr/>
          <p:nvPr/>
        </p:nvGrpSpPr>
        <p:grpSpPr>
          <a:xfrm>
            <a:off x="10248265" y="6085840"/>
            <a:ext cx="1524635" cy="372110"/>
            <a:chOff x="16132" y="9659"/>
            <a:chExt cx="2401" cy="586"/>
          </a:xfrm>
        </p:grpSpPr>
        <p:cxnSp>
          <p:nvCxnSpPr>
            <p:cNvPr id="14" name="直接连接符 13"/>
            <p:cNvCxnSpPr/>
            <p:nvPr/>
          </p:nvCxnSpPr>
          <p:spPr>
            <a:xfrm>
              <a:off x="16132" y="9973"/>
              <a:ext cx="23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6137" y="9978"/>
              <a:ext cx="2396" cy="267"/>
            </a:xfrm>
            <a:prstGeom prst="rect">
              <a:avLst/>
            </a:prstGeom>
          </p:spPr>
          <p:txBody>
            <a:bodyPr wrap="none" lIns="0" rIns="0">
              <a:spAutoFit/>
            </a:bodyPr>
            <a:lstStyle/>
            <a:p>
              <a:r>
                <a:rPr lang="en-US" altLang="zh-CN" sz="500">
                  <a:solidFill>
                    <a:schemeClr val="bg1">
                      <a:lumMod val="65000"/>
                    </a:schemeClr>
                  </a:solidFill>
                  <a:latin typeface="方正黑体简体" panose="02000000000000000000" pitchFamily="65" charset="-122"/>
                  <a:ea typeface="方正黑体简体" panose="02000000000000000000" pitchFamily="65" charset="-122"/>
                  <a:cs typeface="Arial" panose="020B0604020202020204" pitchFamily="34" charset="0"/>
                </a:rPr>
                <a:t>THREAT  DETECTION  AND  RESPONSE  EXPERT</a:t>
              </a:r>
            </a:p>
          </p:txBody>
        </p:sp>
        <p:pic>
          <p:nvPicPr>
            <p:cNvPr id="20" name="图形 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132" y="9659"/>
              <a:ext cx="2381" cy="187"/>
            </a:xfrm>
            <a:prstGeom prst="rect">
              <a:avLst/>
            </a:prstGeom>
          </p:spPr>
        </p:pic>
      </p:grpSp>
      <p:pic>
        <p:nvPicPr>
          <p:cNvPr id="15" name="图片 14" descr="QR 代码&#10;&#10;描述已自动生成"/>
          <p:cNvPicPr>
            <a:picLocks noChangeAspect="1"/>
          </p:cNvPicPr>
          <p:nvPr/>
        </p:nvPicPr>
        <p:blipFill>
          <a:blip r:embed="rId6"/>
          <a:stretch>
            <a:fillRect/>
          </a:stretch>
        </p:blipFill>
        <p:spPr>
          <a:xfrm>
            <a:off x="8544357" y="1946005"/>
            <a:ext cx="2965989" cy="29659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2.1 Kubernetes</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基本概念</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4" name="图片 3">
            <a:extLst>
              <a:ext uri="{FF2B5EF4-FFF2-40B4-BE49-F238E27FC236}">
                <a16:creationId xmlns:a16="http://schemas.microsoft.com/office/drawing/2014/main" id="{6C9A70E9-D7CF-5C37-217E-2B73BBFD7191}"/>
              </a:ext>
            </a:extLst>
          </p:cNvPr>
          <p:cNvPicPr>
            <a:picLocks noChangeAspect="1"/>
          </p:cNvPicPr>
          <p:nvPr/>
        </p:nvPicPr>
        <p:blipFill>
          <a:blip r:embed="rId4"/>
          <a:stretch>
            <a:fillRect/>
          </a:stretch>
        </p:blipFill>
        <p:spPr>
          <a:xfrm>
            <a:off x="8890000" y="2074565"/>
            <a:ext cx="2633724" cy="2028805"/>
          </a:xfrm>
          <a:prstGeom prst="rect">
            <a:avLst/>
          </a:prstGeom>
        </p:spPr>
      </p:pic>
      <p:sp>
        <p:nvSpPr>
          <p:cNvPr id="12" name="矩形 11">
            <a:extLst>
              <a:ext uri="{FF2B5EF4-FFF2-40B4-BE49-F238E27FC236}">
                <a16:creationId xmlns:a16="http://schemas.microsoft.com/office/drawing/2014/main" id="{089E7004-22CF-F923-7E53-806CDAA463F1}"/>
              </a:ext>
            </a:extLst>
          </p:cNvPr>
          <p:cNvSpPr/>
          <p:nvPr/>
        </p:nvSpPr>
        <p:spPr>
          <a:xfrm>
            <a:off x="500636" y="2074565"/>
            <a:ext cx="8120978" cy="272303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latin typeface="宋体" panose="02010600030101010101" pitchFamily="2" charset="-122"/>
                <a:ea typeface="宋体" panose="02010600030101010101" pitchFamily="2" charset="-122"/>
              </a:rPr>
              <a:t>	Kubernetes </a:t>
            </a:r>
            <a:r>
              <a:rPr lang="zh-CN" altLang="en-US" sz="2000" dirty="0">
                <a:solidFill>
                  <a:schemeClr val="bg1"/>
                </a:solidFill>
                <a:latin typeface="宋体" panose="02010600030101010101" pitchFamily="2" charset="-122"/>
                <a:ea typeface="宋体" panose="02010600030101010101" pitchFamily="2" charset="-122"/>
              </a:rPr>
              <a:t>是一个开源的 </a:t>
            </a:r>
            <a:r>
              <a:rPr lang="en-US" altLang="zh-CN" sz="2000" dirty="0">
                <a:solidFill>
                  <a:schemeClr val="bg1"/>
                </a:solidFill>
                <a:latin typeface="宋体" panose="02010600030101010101" pitchFamily="2" charset="-122"/>
                <a:ea typeface="宋体" panose="02010600030101010101" pitchFamily="2" charset="-122"/>
              </a:rPr>
              <a:t>Docker </a:t>
            </a:r>
            <a:r>
              <a:rPr lang="zh-CN" altLang="en-US" sz="2000" dirty="0">
                <a:solidFill>
                  <a:schemeClr val="bg1"/>
                </a:solidFill>
                <a:latin typeface="宋体" panose="02010600030101010101" pitchFamily="2" charset="-122"/>
                <a:ea typeface="宋体" panose="02010600030101010101" pitchFamily="2" charset="-122"/>
              </a:rPr>
              <a:t>容器编排系统，它可以调度计算集群的节点，动态管理上面的作业，保证它们按用户期望的状态运行。通过使用</a:t>
            </a:r>
            <a:r>
              <a:rPr lang="en-US" altLang="zh-CN" sz="2000" dirty="0">
                <a:solidFill>
                  <a:schemeClr val="bg1"/>
                </a:solidFill>
                <a:latin typeface="宋体" panose="02010600030101010101" pitchFamily="2" charset="-122"/>
                <a:ea typeface="宋体" panose="02010600030101010101" pitchFamily="2" charset="-122"/>
              </a:rPr>
              <a:t>[labels] </a:t>
            </a:r>
            <a:r>
              <a:rPr lang="zh-CN" altLang="en-US" sz="2000" dirty="0">
                <a:solidFill>
                  <a:schemeClr val="bg1"/>
                </a:solidFill>
                <a:latin typeface="宋体" panose="02010600030101010101" pitchFamily="2" charset="-122"/>
                <a:ea typeface="宋体" panose="02010600030101010101" pitchFamily="2" charset="-122"/>
              </a:rPr>
              <a:t>和</a:t>
            </a:r>
            <a:r>
              <a:rPr lang="en-US" altLang="zh-CN" sz="2000" dirty="0">
                <a:solidFill>
                  <a:schemeClr val="bg1"/>
                </a:solidFill>
                <a:latin typeface="宋体" panose="02010600030101010101" pitchFamily="2" charset="-122"/>
                <a:ea typeface="宋体" panose="02010600030101010101" pitchFamily="2" charset="-122"/>
              </a:rPr>
              <a:t>[pods] </a:t>
            </a:r>
            <a:r>
              <a:rPr lang="zh-CN" altLang="en-US" sz="2000" dirty="0">
                <a:solidFill>
                  <a:schemeClr val="bg1"/>
                </a:solidFill>
                <a:latin typeface="宋体" panose="02010600030101010101" pitchFamily="2" charset="-122"/>
                <a:ea typeface="宋体" panose="02010600030101010101" pitchFamily="2" charset="-122"/>
              </a:rPr>
              <a:t>的概念，</a:t>
            </a:r>
            <a:r>
              <a:rPr lang="en-US" altLang="zh-CN" sz="2000" dirty="0">
                <a:solidFill>
                  <a:schemeClr val="bg1"/>
                </a:solidFill>
                <a:latin typeface="宋体" panose="02010600030101010101" pitchFamily="2" charset="-122"/>
                <a:ea typeface="宋体" panose="02010600030101010101" pitchFamily="2" charset="-122"/>
              </a:rPr>
              <a:t>Kubernetes </a:t>
            </a:r>
            <a:r>
              <a:rPr lang="zh-CN" altLang="en-US" sz="2000" dirty="0">
                <a:solidFill>
                  <a:schemeClr val="bg1"/>
                </a:solidFill>
                <a:latin typeface="宋体" panose="02010600030101010101" pitchFamily="2" charset="-122"/>
                <a:ea typeface="宋体" panose="02010600030101010101" pitchFamily="2" charset="-122"/>
              </a:rPr>
              <a:t>将应用按逻辑单元进行分组，方便管理和服务发现。</a:t>
            </a:r>
          </a:p>
        </p:txBody>
      </p:sp>
    </p:spTree>
    <p:extLst>
      <p:ext uri="{BB962C8B-B14F-4D97-AF65-F5344CB8AC3E}">
        <p14:creationId xmlns:p14="http://schemas.microsoft.com/office/powerpoint/2010/main" val="137974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Kubernetes</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基本架构</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27" name="图片 26">
            <a:extLst>
              <a:ext uri="{FF2B5EF4-FFF2-40B4-BE49-F238E27FC236}">
                <a16:creationId xmlns:a16="http://schemas.microsoft.com/office/drawing/2014/main" id="{64E26552-99BC-8518-B629-1495CD6EF1CF}"/>
              </a:ext>
            </a:extLst>
          </p:cNvPr>
          <p:cNvPicPr>
            <a:picLocks noChangeAspect="1"/>
          </p:cNvPicPr>
          <p:nvPr/>
        </p:nvPicPr>
        <p:blipFill>
          <a:blip r:embed="rId4"/>
          <a:stretch>
            <a:fillRect/>
          </a:stretch>
        </p:blipFill>
        <p:spPr>
          <a:xfrm>
            <a:off x="555251" y="1232621"/>
            <a:ext cx="10839450" cy="5314950"/>
          </a:xfrm>
          <a:prstGeom prst="rect">
            <a:avLst/>
          </a:prstGeom>
        </p:spPr>
      </p:pic>
    </p:spTree>
    <p:extLst>
      <p:ext uri="{BB962C8B-B14F-4D97-AF65-F5344CB8AC3E}">
        <p14:creationId xmlns:p14="http://schemas.microsoft.com/office/powerpoint/2010/main" val="236274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Kubernetes</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基本概念</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3" name="文本框 2">
            <a:extLst>
              <a:ext uri="{FF2B5EF4-FFF2-40B4-BE49-F238E27FC236}">
                <a16:creationId xmlns:a16="http://schemas.microsoft.com/office/drawing/2014/main" id="{5C3F14C4-1BA1-F0C4-92E2-EF80C1D482CF}"/>
              </a:ext>
            </a:extLst>
          </p:cNvPr>
          <p:cNvSpPr txBox="1"/>
          <p:nvPr/>
        </p:nvSpPr>
        <p:spPr>
          <a:xfrm>
            <a:off x="441960" y="980750"/>
            <a:ext cx="10799781" cy="5909310"/>
          </a:xfrm>
          <a:prstGeom prst="rect">
            <a:avLst/>
          </a:prstGeom>
          <a:noFill/>
        </p:spPr>
        <p:txBody>
          <a:bodyPr wrap="square" rtlCol="0">
            <a:spAutoFit/>
          </a:bodyPr>
          <a:lstStyle/>
          <a:p>
            <a:pPr marL="0" indent="0">
              <a:buFont typeface="Arial" panose="020B0604020202020204" pitchFamily="34" charset="0"/>
              <a:buNone/>
            </a:pPr>
            <a:r>
              <a:rPr lang="en-US" altLang="zh-CN" b="1" dirty="0">
                <a:solidFill>
                  <a:srgbClr val="555555"/>
                </a:solidFill>
                <a:latin typeface="宋体" panose="02010600030101010101" pitchFamily="2" charset="-122"/>
                <a:ea typeface="宋体" panose="02010600030101010101" pitchFamily="2" charset="-122"/>
              </a:rPr>
              <a:t>Master nod / control panel</a:t>
            </a:r>
          </a:p>
          <a:p>
            <a:pPr marL="285750" indent="-285750">
              <a:buFont typeface="Arial" panose="020B0604020202020204" pitchFamily="34" charset="0"/>
              <a:buChar char="•"/>
            </a:pPr>
            <a:r>
              <a:rPr lang="en-US" altLang="zh-CN" b="1" dirty="0" err="1">
                <a:solidFill>
                  <a:srgbClr val="555555"/>
                </a:solidFill>
                <a:latin typeface="宋体" panose="02010600030101010101" pitchFamily="2" charset="-122"/>
                <a:ea typeface="宋体" panose="02010600030101010101" pitchFamily="2" charset="-122"/>
              </a:rPr>
              <a:t>A</a:t>
            </a:r>
            <a:r>
              <a:rPr lang="en-US" altLang="zh-CN" b="1" i="0" dirty="0" err="1">
                <a:solidFill>
                  <a:srgbClr val="555555"/>
                </a:solidFill>
                <a:effectLst/>
                <a:latin typeface="宋体" panose="02010600030101010101" pitchFamily="2" charset="-122"/>
                <a:ea typeface="宋体" panose="02010600030101010101" pitchFamily="2" charset="-122"/>
              </a:rPr>
              <a:t>pi</a:t>
            </a:r>
            <a:r>
              <a:rPr lang="en-US" altLang="zh-CN" b="1" i="0" dirty="0">
                <a:solidFill>
                  <a:srgbClr val="555555"/>
                </a:solidFill>
                <a:effectLst/>
                <a:latin typeface="宋体" panose="02010600030101010101" pitchFamily="2" charset="-122"/>
                <a:ea typeface="宋体" panose="02010600030101010101" pitchFamily="2" charset="-122"/>
              </a:rPr>
              <a:t> server</a:t>
            </a:r>
            <a:r>
              <a:rPr lang="zh-CN" altLang="en-US" b="1" i="0" dirty="0">
                <a:solidFill>
                  <a:srgbClr val="555555"/>
                </a:solidFill>
                <a:effectLst/>
                <a:latin typeface="宋体" panose="02010600030101010101" pitchFamily="2" charset="-122"/>
                <a:ea typeface="宋体" panose="02010600030101010101" pitchFamily="2" charset="-122"/>
              </a:rPr>
              <a:t>：</a:t>
            </a:r>
            <a:endParaRPr lang="en-US" altLang="zh-CN" b="1" i="0" dirty="0">
              <a:solidFill>
                <a:srgbClr val="555555"/>
              </a:solidFill>
              <a:effectLst/>
              <a:latin typeface="宋体" panose="02010600030101010101" pitchFamily="2" charset="-122"/>
              <a:ea typeface="宋体" panose="02010600030101010101" pitchFamily="2" charset="-122"/>
            </a:endParaRPr>
          </a:p>
          <a:p>
            <a:r>
              <a:rPr lang="zh-CN" altLang="en-US" b="0" i="0" dirty="0">
                <a:solidFill>
                  <a:srgbClr val="555555"/>
                </a:solidFill>
                <a:effectLst/>
                <a:latin typeface="宋体" panose="02010600030101010101" pitchFamily="2" charset="-122"/>
                <a:ea typeface="宋体" panose="02010600030101010101" pitchFamily="2" charset="-122"/>
              </a:rPr>
              <a:t>    提供了资源操作的唯一入口，并提供认证、授权、访问控制、</a:t>
            </a:r>
            <a:r>
              <a:rPr lang="en-US" altLang="zh-CN" b="0" i="0" dirty="0">
                <a:solidFill>
                  <a:srgbClr val="555555"/>
                </a:solidFill>
                <a:effectLst/>
                <a:latin typeface="宋体" panose="02010600030101010101" pitchFamily="2" charset="-122"/>
                <a:ea typeface="宋体" panose="02010600030101010101" pitchFamily="2" charset="-122"/>
              </a:rPr>
              <a:t>API</a:t>
            </a:r>
            <a:r>
              <a:rPr lang="zh-CN" altLang="en-US" b="0" i="0" dirty="0">
                <a:solidFill>
                  <a:srgbClr val="555555"/>
                </a:solidFill>
                <a:effectLst/>
                <a:latin typeface="宋体" panose="02010600030101010101" pitchFamily="2" charset="-122"/>
                <a:ea typeface="宋体" panose="02010600030101010101" pitchFamily="2" charset="-122"/>
              </a:rPr>
              <a:t>注册和发现等机制</a:t>
            </a:r>
            <a:endParaRPr lang="en-US" altLang="zh-CN" b="0" i="0" dirty="0">
              <a:solidFill>
                <a:srgbClr val="555555"/>
              </a:solidFill>
              <a:effectLst/>
              <a:latin typeface="宋体" panose="02010600030101010101" pitchFamily="2" charset="-122"/>
              <a:ea typeface="宋体" panose="02010600030101010101" pitchFamily="2" charset="-122"/>
            </a:endParaRPr>
          </a:p>
          <a:p>
            <a:pPr marL="285750" marR="0" indent="-285750">
              <a:buFont typeface="Arial" panose="020B0604020202020204" pitchFamily="34" charset="0"/>
              <a:buChar char="•"/>
            </a:pPr>
            <a:r>
              <a:rPr lang="en-US" altLang="zh-CN" b="1" dirty="0">
                <a:solidFill>
                  <a:srgbClr val="151515"/>
                </a:solidFill>
                <a:effectLst/>
                <a:latin typeface="宋体" panose="02010600030101010101" pitchFamily="2" charset="-122"/>
                <a:ea typeface="宋体" panose="02010600030101010101" pitchFamily="2" charset="-122"/>
              </a:rPr>
              <a:t>scheduler</a:t>
            </a:r>
            <a:r>
              <a:rPr lang="zh-CN" altLang="en-US" b="1" dirty="0">
                <a:solidFill>
                  <a:srgbClr val="151515"/>
                </a:solidFill>
                <a:effectLst/>
                <a:latin typeface="宋体" panose="02010600030101010101" pitchFamily="2" charset="-122"/>
                <a:ea typeface="宋体" panose="02010600030101010101" pitchFamily="2" charset="-122"/>
              </a:rPr>
              <a:t>：</a:t>
            </a:r>
            <a:endParaRPr lang="zh-CN" altLang="en-US" b="1" dirty="0">
              <a:effectLst/>
              <a:latin typeface="宋体" panose="02010600030101010101" pitchFamily="2" charset="-122"/>
              <a:ea typeface="宋体" panose="02010600030101010101" pitchFamily="2" charset="-122"/>
            </a:endParaRPr>
          </a:p>
          <a:p>
            <a:pPr marR="0">
              <a:spcBef>
                <a:spcPts val="0"/>
              </a:spcBef>
              <a:spcAft>
                <a:spcPts val="0"/>
              </a:spcAft>
            </a:pPr>
            <a:r>
              <a:rPr lang="zh-CN" altLang="en-US" dirty="0">
                <a:solidFill>
                  <a:srgbClr val="151515"/>
                </a:solidFill>
                <a:effectLst/>
                <a:latin typeface="宋体" panose="02010600030101010101" pitchFamily="2" charset="-122"/>
                <a:ea typeface="宋体" panose="02010600030101010101" pitchFamily="2" charset="-122"/>
              </a:rPr>
              <a:t>    集群状况是否良好？如果需要创建新的容器，要将它们放在哪里？这些是调度程序需要关注的问题。</a:t>
            </a:r>
            <a:endParaRPr lang="zh-CN" altLang="en-US" dirty="0">
              <a:effectLst/>
              <a:latin typeface="宋体" panose="02010600030101010101" pitchFamily="2" charset="-122"/>
              <a:ea typeface="宋体" panose="02010600030101010101" pitchFamily="2" charset="-122"/>
            </a:endParaRPr>
          </a:p>
          <a:p>
            <a:pPr marL="285750" marR="0" indent="-285750">
              <a:buFont typeface="Arial" panose="020B0604020202020204" pitchFamily="34" charset="0"/>
              <a:buChar char="•"/>
            </a:pPr>
            <a:r>
              <a:rPr lang="en-US" altLang="zh-CN" b="1" dirty="0" err="1">
                <a:solidFill>
                  <a:srgbClr val="151515"/>
                </a:solidFill>
                <a:effectLst/>
                <a:latin typeface="宋体" panose="02010600030101010101" pitchFamily="2" charset="-122"/>
                <a:ea typeface="宋体" panose="02010600030101010101" pitchFamily="2" charset="-122"/>
              </a:rPr>
              <a:t>Etcd</a:t>
            </a:r>
            <a:endParaRPr lang="en-US" altLang="zh-CN" b="1" dirty="0">
              <a:latin typeface="宋体" panose="02010600030101010101" pitchFamily="2" charset="-122"/>
              <a:ea typeface="宋体" panose="02010600030101010101" pitchFamily="2" charset="-122"/>
            </a:endParaRPr>
          </a:p>
          <a:p>
            <a:pPr marR="0"/>
            <a:r>
              <a:rPr lang="en-US" altLang="zh-CN" b="1" dirty="0">
                <a:solidFill>
                  <a:srgbClr val="151515"/>
                </a:solidFill>
                <a:effectLst/>
                <a:latin typeface="宋体" panose="02010600030101010101" pitchFamily="2" charset="-122"/>
                <a:ea typeface="宋体" panose="02010600030101010101" pitchFamily="2" charset="-122"/>
              </a:rPr>
              <a:t>     etcd</a:t>
            </a:r>
            <a:r>
              <a:rPr lang="zh-CN" altLang="en-US" dirty="0">
                <a:solidFill>
                  <a:srgbClr val="151515"/>
                </a:solidFill>
                <a:effectLst/>
                <a:latin typeface="宋体" panose="02010600030101010101" pitchFamily="2" charset="-122"/>
                <a:ea typeface="宋体" panose="02010600030101010101" pitchFamily="2" charset="-122"/>
              </a:rPr>
              <a:t>是一个分布式键值对数据库，用于存储配置数据和集群状态信息</a:t>
            </a:r>
            <a:endParaRPr lang="en-US" altLang="zh-CN" dirty="0">
              <a:solidFill>
                <a:srgbClr val="151515"/>
              </a:solidFill>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b="1" dirty="0">
                <a:solidFill>
                  <a:srgbClr val="151515"/>
                </a:solidFill>
                <a:effectLst/>
                <a:latin typeface="宋体" panose="02010600030101010101" pitchFamily="2" charset="-122"/>
                <a:ea typeface="宋体" panose="02010600030101010101" pitchFamily="2" charset="-122"/>
              </a:rPr>
              <a:t>Controller manager</a:t>
            </a:r>
          </a:p>
          <a:p>
            <a:r>
              <a:rPr lang="zh-CN" altLang="en-US" dirty="0">
                <a:solidFill>
                  <a:srgbClr val="151515"/>
                </a:solidFill>
                <a:effectLst/>
                <a:latin typeface="宋体" panose="02010600030101010101" pitchFamily="2" charset="-122"/>
                <a:ea typeface="宋体" panose="02010600030101010101" pitchFamily="2" charset="-122"/>
              </a:rPr>
              <a:t>     控制器负责实际运行集群，维护集群的状态。如故障检测，自动扩展，滚动更新等使集群内的资源对象维持在</a:t>
            </a:r>
            <a:r>
              <a:rPr lang="zh-CN" altLang="en-US" b="1" dirty="0">
                <a:solidFill>
                  <a:srgbClr val="151515"/>
                </a:solidFill>
                <a:effectLst/>
                <a:latin typeface="宋体" panose="02010600030101010101" pitchFamily="2" charset="-122"/>
                <a:ea typeface="宋体" panose="02010600030101010101" pitchFamily="2" charset="-122"/>
              </a:rPr>
              <a:t>预期</a:t>
            </a:r>
            <a:r>
              <a:rPr lang="zh-CN" altLang="en-US" dirty="0">
                <a:solidFill>
                  <a:srgbClr val="151515"/>
                </a:solidFill>
                <a:effectLst/>
                <a:latin typeface="宋体" panose="02010600030101010101" pitchFamily="2" charset="-122"/>
                <a:ea typeface="宋体" panose="02010600030101010101" pitchFamily="2" charset="-122"/>
              </a:rPr>
              <a:t>的工作状态</a:t>
            </a:r>
            <a:endParaRPr lang="en-US" altLang="zh-CN" b="1" dirty="0">
              <a:effectLst/>
              <a:latin typeface="宋体" panose="02010600030101010101" pitchFamily="2" charset="-122"/>
              <a:ea typeface="宋体" panose="02010600030101010101" pitchFamily="2" charset="-122"/>
            </a:endParaRPr>
          </a:p>
          <a:p>
            <a:pPr marL="0" marR="0">
              <a:spcBef>
                <a:spcPts val="0"/>
              </a:spcBef>
              <a:spcAft>
                <a:spcPts val="0"/>
              </a:spcAft>
            </a:pPr>
            <a:endParaRPr lang="en-US" altLang="zh-CN" b="1" i="0" dirty="0">
              <a:solidFill>
                <a:srgbClr val="555555"/>
              </a:solidFill>
              <a:effectLst/>
              <a:latin typeface="宋体" panose="02010600030101010101" pitchFamily="2" charset="-122"/>
              <a:ea typeface="宋体" panose="02010600030101010101" pitchFamily="2" charset="-122"/>
            </a:endParaRPr>
          </a:p>
          <a:p>
            <a:pPr marL="0" marR="0">
              <a:spcBef>
                <a:spcPts val="0"/>
              </a:spcBef>
              <a:spcAft>
                <a:spcPts val="0"/>
              </a:spcAft>
            </a:pPr>
            <a:r>
              <a:rPr lang="en-US" altLang="zh-CN" b="1" dirty="0">
                <a:solidFill>
                  <a:srgbClr val="555555"/>
                </a:solidFill>
                <a:latin typeface="宋体" panose="02010600030101010101" pitchFamily="2" charset="-122"/>
                <a:ea typeface="宋体" panose="02010600030101010101" pitchFamily="2" charset="-122"/>
              </a:rPr>
              <a:t>Worker  nod / nod </a:t>
            </a:r>
          </a:p>
          <a:p>
            <a:pPr marL="285750" marR="0" indent="-285750" algn="l">
              <a:buFont typeface="Arial" panose="020B0604020202020204" pitchFamily="34" charset="0"/>
              <a:buChar char="•"/>
            </a:pPr>
            <a:r>
              <a:rPr lang="en-US" altLang="zh-CN" b="1" dirty="0" err="1">
                <a:solidFill>
                  <a:srgbClr val="222222"/>
                </a:solidFill>
                <a:effectLst/>
                <a:latin typeface="宋体" panose="02010600030101010101" pitchFamily="2" charset="-122"/>
                <a:ea typeface="宋体" panose="02010600030101010101" pitchFamily="2" charset="-122"/>
              </a:rPr>
              <a:t>kubelet</a:t>
            </a:r>
            <a:endParaRPr lang="zh-CN" altLang="en-US" b="1" dirty="0">
              <a:effectLst/>
              <a:latin typeface="宋体" panose="02010600030101010101" pitchFamily="2" charset="-122"/>
              <a:ea typeface="宋体" panose="02010600030101010101" pitchFamily="2" charset="-122"/>
            </a:endParaRPr>
          </a:p>
          <a:p>
            <a:pPr marR="0" algn="l">
              <a:spcBef>
                <a:spcPts val="0"/>
              </a:spcBef>
              <a:spcAft>
                <a:spcPts val="0"/>
              </a:spcAft>
            </a:pPr>
            <a:r>
              <a:rPr lang="en-US" altLang="zh-CN" dirty="0">
                <a:effectLst/>
                <a:latin typeface="宋体" panose="02010600030101010101" pitchFamily="2" charset="-122"/>
                <a:ea typeface="宋体" panose="02010600030101010101" pitchFamily="2" charset="-122"/>
              </a:rPr>
              <a:t>	</a:t>
            </a:r>
            <a:r>
              <a:rPr lang="en-US" altLang="zh-CN" dirty="0" err="1">
                <a:effectLst/>
                <a:latin typeface="宋体" panose="02010600030101010101" pitchFamily="2" charset="-122"/>
                <a:ea typeface="宋体" panose="02010600030101010101" pitchFamily="2" charset="-122"/>
              </a:rPr>
              <a:t>kubelet</a:t>
            </a:r>
            <a:r>
              <a:rPr lang="zh-CN" altLang="en-US" dirty="0">
                <a:solidFill>
                  <a:srgbClr val="222222"/>
                </a:solidFill>
                <a:effectLst/>
                <a:latin typeface="宋体" panose="02010600030101010101" pitchFamily="2" charset="-122"/>
                <a:ea typeface="宋体" panose="02010600030101010101" pitchFamily="2" charset="-122"/>
              </a:rPr>
              <a:t> 会在集群中每个</a:t>
            </a:r>
            <a:r>
              <a:rPr lang="zh-CN" altLang="en-US" dirty="0">
                <a:effectLst/>
                <a:latin typeface="宋体" panose="02010600030101010101" pitchFamily="2" charset="-122"/>
                <a:ea typeface="宋体" panose="02010600030101010101" pitchFamily="2" charset="-122"/>
              </a:rPr>
              <a:t>节点</a:t>
            </a:r>
            <a:r>
              <a:rPr lang="en-US" altLang="zh-CN" dirty="0">
                <a:effectLst/>
                <a:latin typeface="宋体" panose="02010600030101010101" pitchFamily="2" charset="-122"/>
                <a:ea typeface="宋体" panose="02010600030101010101" pitchFamily="2" charset="-122"/>
              </a:rPr>
              <a:t>(node)</a:t>
            </a:r>
            <a:r>
              <a:rPr lang="zh-CN" altLang="en-US" dirty="0">
                <a:solidFill>
                  <a:srgbClr val="222222"/>
                </a:solidFill>
                <a:effectLst/>
                <a:latin typeface="宋体" panose="02010600030101010101" pitchFamily="2" charset="-122"/>
                <a:ea typeface="宋体" panose="02010600030101010101" pitchFamily="2" charset="-122"/>
              </a:rPr>
              <a:t>上运行。 它保证</a:t>
            </a:r>
            <a:r>
              <a:rPr lang="zh-CN" altLang="en-US" dirty="0">
                <a:solidFill>
                  <a:srgbClr val="222222"/>
                </a:solidFill>
                <a:latin typeface="宋体" panose="02010600030101010101" pitchFamily="2" charset="-122"/>
                <a:ea typeface="宋体" panose="02010600030101010101" pitchFamily="2" charset="-122"/>
              </a:rPr>
              <a:t>容器</a:t>
            </a:r>
            <a:r>
              <a:rPr lang="zh-CN" altLang="en-US" dirty="0">
                <a:solidFill>
                  <a:srgbClr val="222222"/>
                </a:solidFill>
                <a:effectLst/>
                <a:latin typeface="宋体" panose="02010600030101010101" pitchFamily="2" charset="-122"/>
                <a:ea typeface="宋体" panose="02010600030101010101" pitchFamily="2" charset="-122"/>
              </a:rPr>
              <a:t>都运行在 </a:t>
            </a:r>
            <a:r>
              <a:rPr lang="en-US" altLang="zh-CN" dirty="0">
                <a:solidFill>
                  <a:srgbClr val="222222"/>
                </a:solidFill>
                <a:effectLst/>
                <a:latin typeface="宋体" panose="02010600030101010101" pitchFamily="2" charset="-122"/>
                <a:ea typeface="宋体" panose="02010600030101010101" pitchFamily="2" charset="-122"/>
              </a:rPr>
              <a:t>Pod</a:t>
            </a:r>
            <a:r>
              <a:rPr lang="zh-CN" altLang="en-US" dirty="0">
                <a:solidFill>
                  <a:srgbClr val="222222"/>
                </a:solidFill>
                <a:effectLst/>
                <a:latin typeface="宋体" panose="02010600030101010101" pitchFamily="2" charset="-122"/>
                <a:ea typeface="宋体" panose="02010600030101010101" pitchFamily="2" charset="-122"/>
              </a:rPr>
              <a:t> 中。</a:t>
            </a:r>
            <a:endParaRPr lang="zh-CN" altLang="en-US" dirty="0">
              <a:effectLst/>
              <a:latin typeface="宋体" panose="02010600030101010101" pitchFamily="2" charset="-122"/>
              <a:ea typeface="宋体" panose="02010600030101010101" pitchFamily="2" charset="-122"/>
            </a:endParaRPr>
          </a:p>
          <a:p>
            <a:pPr marR="0" algn="l">
              <a:spcBef>
                <a:spcPts val="0"/>
              </a:spcBef>
              <a:spcAft>
                <a:spcPts val="0"/>
              </a:spcAft>
            </a:pPr>
            <a:r>
              <a:rPr lang="en-US" altLang="zh-CN" dirty="0">
                <a:solidFill>
                  <a:srgbClr val="151515"/>
                </a:solidFill>
                <a:effectLst/>
                <a:latin typeface="宋体" panose="02010600030101010101" pitchFamily="2" charset="-122"/>
                <a:ea typeface="宋体" panose="02010600030101010101" pitchFamily="2" charset="-122"/>
              </a:rPr>
              <a:t>	</a:t>
            </a:r>
            <a:r>
              <a:rPr lang="zh-CN" altLang="en-US" dirty="0">
                <a:solidFill>
                  <a:srgbClr val="151515"/>
                </a:solidFill>
                <a:effectLst/>
                <a:latin typeface="宋体" panose="02010600030101010101" pitchFamily="2" charset="-122"/>
                <a:ea typeface="宋体" panose="02010600030101010101" pitchFamily="2" charset="-122"/>
              </a:rPr>
              <a:t>当控制平面需要在节点中执行某个操作时，</a:t>
            </a:r>
            <a:r>
              <a:rPr lang="en-US" altLang="zh-CN" dirty="0" err="1">
                <a:solidFill>
                  <a:srgbClr val="151515"/>
                </a:solidFill>
                <a:effectLst/>
                <a:latin typeface="宋体" panose="02010600030101010101" pitchFamily="2" charset="-122"/>
                <a:ea typeface="宋体" panose="02010600030101010101" pitchFamily="2" charset="-122"/>
              </a:rPr>
              <a:t>kubelet</a:t>
            </a:r>
            <a:r>
              <a:rPr lang="en-US" altLang="zh-CN" dirty="0">
                <a:solidFill>
                  <a:srgbClr val="151515"/>
                </a:solidFill>
                <a:effectLst/>
                <a:latin typeface="宋体" panose="02010600030101010101" pitchFamily="2" charset="-122"/>
                <a:ea typeface="宋体" panose="02010600030101010101" pitchFamily="2" charset="-122"/>
              </a:rPr>
              <a:t> </a:t>
            </a:r>
            <a:r>
              <a:rPr lang="zh-CN" altLang="en-US" dirty="0">
                <a:solidFill>
                  <a:srgbClr val="151515"/>
                </a:solidFill>
                <a:effectLst/>
                <a:latin typeface="宋体" panose="02010600030101010101" pitchFamily="2" charset="-122"/>
                <a:ea typeface="宋体" panose="02010600030101010101" pitchFamily="2" charset="-122"/>
              </a:rPr>
              <a:t>就会执行该操作。</a:t>
            </a:r>
            <a:endParaRPr lang="zh-CN" altLang="en-US" dirty="0">
              <a:effectLst/>
              <a:latin typeface="宋体" panose="02010600030101010101" pitchFamily="2" charset="-122"/>
              <a:ea typeface="宋体" panose="02010600030101010101" pitchFamily="2" charset="-122"/>
            </a:endParaRPr>
          </a:p>
          <a:p>
            <a:pPr marL="285750" marR="0" indent="-285750" algn="l">
              <a:buFont typeface="Arial" panose="020B0604020202020204" pitchFamily="34" charset="0"/>
              <a:buChar char="•"/>
            </a:pPr>
            <a:r>
              <a:rPr lang="en-US" altLang="zh-CN" b="1" dirty="0" err="1">
                <a:solidFill>
                  <a:srgbClr val="222222"/>
                </a:solidFill>
                <a:effectLst/>
                <a:latin typeface="宋体" panose="02010600030101010101" pitchFamily="2" charset="-122"/>
                <a:ea typeface="宋体" panose="02010600030101010101" pitchFamily="2" charset="-122"/>
              </a:rPr>
              <a:t>kube</a:t>
            </a:r>
            <a:r>
              <a:rPr lang="en-US" altLang="zh-CN" b="1" dirty="0">
                <a:solidFill>
                  <a:srgbClr val="222222"/>
                </a:solidFill>
                <a:effectLst/>
                <a:latin typeface="宋体" panose="02010600030101010101" pitchFamily="2" charset="-122"/>
                <a:ea typeface="宋体" panose="02010600030101010101" pitchFamily="2" charset="-122"/>
              </a:rPr>
              <a:t>-proxy</a:t>
            </a:r>
            <a:endParaRPr lang="zh-CN" altLang="en-US" b="1" dirty="0">
              <a:effectLst/>
              <a:latin typeface="宋体" panose="02010600030101010101" pitchFamily="2" charset="-122"/>
              <a:ea typeface="宋体" panose="02010600030101010101" pitchFamily="2" charset="-122"/>
            </a:endParaRPr>
          </a:p>
          <a:p>
            <a:r>
              <a:rPr lang="en-US" altLang="zh-CN" b="1" dirty="0">
                <a:solidFill>
                  <a:srgbClr val="222222"/>
                </a:solidFill>
                <a:effectLst/>
                <a:latin typeface="宋体" panose="02010600030101010101" pitchFamily="2" charset="-122"/>
                <a:ea typeface="宋体" panose="02010600030101010101" pitchFamily="2" charset="-122"/>
              </a:rPr>
              <a:t>	</a:t>
            </a:r>
            <a:r>
              <a:rPr lang="en-US" altLang="zh-CN" dirty="0" err="1">
                <a:solidFill>
                  <a:srgbClr val="222222"/>
                </a:solidFill>
                <a:effectLst/>
                <a:latin typeface="宋体" panose="02010600030101010101" pitchFamily="2" charset="-122"/>
                <a:ea typeface="宋体" panose="02010600030101010101" pitchFamily="2" charset="-122"/>
              </a:rPr>
              <a:t>kube</a:t>
            </a:r>
            <a:r>
              <a:rPr lang="en-US" altLang="zh-CN" dirty="0">
                <a:solidFill>
                  <a:srgbClr val="222222"/>
                </a:solidFill>
                <a:effectLst/>
                <a:latin typeface="宋体" panose="02010600030101010101" pitchFamily="2" charset="-122"/>
                <a:ea typeface="宋体" panose="02010600030101010101" pitchFamily="2" charset="-122"/>
              </a:rPr>
              <a:t>-proxy</a:t>
            </a:r>
            <a:r>
              <a:rPr lang="zh-CN" altLang="en-US" dirty="0">
                <a:solidFill>
                  <a:srgbClr val="222222"/>
                </a:solidFill>
                <a:effectLst/>
                <a:latin typeface="宋体" panose="02010600030101010101" pitchFamily="2" charset="-122"/>
                <a:ea typeface="宋体" panose="02010600030101010101" pitchFamily="2" charset="-122"/>
              </a:rPr>
              <a:t>是集群中每个</a:t>
            </a:r>
            <a:r>
              <a:rPr lang="zh-CN" altLang="en-US" dirty="0">
                <a:effectLst/>
                <a:latin typeface="宋体" panose="02010600030101010101" pitchFamily="2" charset="-122"/>
                <a:ea typeface="宋体" panose="02010600030101010101" pitchFamily="2" charset="-122"/>
              </a:rPr>
              <a:t>节点</a:t>
            </a:r>
            <a:r>
              <a:rPr lang="en-US" altLang="zh-CN" dirty="0">
                <a:effectLst/>
                <a:latin typeface="宋体" panose="02010600030101010101" pitchFamily="2" charset="-122"/>
                <a:ea typeface="宋体" panose="02010600030101010101" pitchFamily="2" charset="-122"/>
              </a:rPr>
              <a:t>(node)</a:t>
            </a:r>
            <a:r>
              <a:rPr lang="zh-CN" altLang="en-US" dirty="0">
                <a:solidFill>
                  <a:srgbClr val="222222"/>
                </a:solidFill>
                <a:effectLst/>
                <a:latin typeface="宋体" panose="02010600030101010101" pitchFamily="2" charset="-122"/>
                <a:ea typeface="宋体" panose="02010600030101010101" pitchFamily="2" charset="-122"/>
              </a:rPr>
              <a:t>上运行的网络代理，是实现 </a:t>
            </a:r>
            <a:r>
              <a:rPr lang="en-US" altLang="zh-CN" dirty="0">
                <a:solidFill>
                  <a:srgbClr val="222222"/>
                </a:solidFill>
                <a:effectLst/>
                <a:latin typeface="宋体" panose="02010600030101010101" pitchFamily="2" charset="-122"/>
                <a:ea typeface="宋体" panose="02010600030101010101" pitchFamily="2" charset="-122"/>
              </a:rPr>
              <a:t>Kubernetes </a:t>
            </a:r>
            <a:r>
              <a:rPr lang="zh-CN" altLang="en-US" dirty="0">
                <a:effectLst/>
                <a:latin typeface="宋体" panose="02010600030101010101" pitchFamily="2" charset="-122"/>
                <a:ea typeface="宋体" panose="02010600030101010101" pitchFamily="2" charset="-122"/>
              </a:rPr>
              <a:t>服务</a:t>
            </a:r>
            <a:r>
              <a:rPr lang="en-US" altLang="zh-CN" dirty="0">
                <a:effectLst/>
                <a:latin typeface="宋体" panose="02010600030101010101" pitchFamily="2" charset="-122"/>
                <a:ea typeface="宋体" panose="02010600030101010101" pitchFamily="2" charset="-122"/>
              </a:rPr>
              <a:t>(service)</a:t>
            </a:r>
            <a:r>
              <a:rPr lang="zh-CN" altLang="en-US" dirty="0">
                <a:solidFill>
                  <a:srgbClr val="222222"/>
                </a:solidFill>
                <a:effectLst/>
                <a:latin typeface="宋体" panose="02010600030101010101" pitchFamily="2" charset="-122"/>
                <a:ea typeface="宋体" panose="02010600030101010101" pitchFamily="2" charset="-122"/>
              </a:rPr>
              <a:t>概念的一部分。维护节点网络规则和转发流量，实现从集群内部或外部的网络与 </a:t>
            </a:r>
            <a:r>
              <a:rPr lang="en-US" altLang="zh-CN" dirty="0">
                <a:solidFill>
                  <a:srgbClr val="222222"/>
                </a:solidFill>
                <a:effectLst/>
                <a:latin typeface="宋体" panose="02010600030101010101" pitchFamily="2" charset="-122"/>
                <a:ea typeface="宋体" panose="02010600030101010101" pitchFamily="2" charset="-122"/>
              </a:rPr>
              <a:t>Pod </a:t>
            </a:r>
            <a:r>
              <a:rPr lang="zh-CN" altLang="en-US" dirty="0">
                <a:solidFill>
                  <a:srgbClr val="222222"/>
                </a:solidFill>
                <a:effectLst/>
                <a:latin typeface="宋体" panose="02010600030101010101" pitchFamily="2" charset="-122"/>
                <a:ea typeface="宋体" panose="02010600030101010101" pitchFamily="2" charset="-122"/>
              </a:rPr>
              <a:t>进行网络通信，服务注册与发现，以及负载均衡</a:t>
            </a:r>
            <a:endParaRPr lang="zh-CN" altLang="en-US" dirty="0">
              <a:effectLst/>
              <a:latin typeface="宋体" panose="02010600030101010101" pitchFamily="2" charset="-122"/>
              <a:ea typeface="宋体" panose="02010600030101010101" pitchFamily="2" charset="-122"/>
            </a:endParaRPr>
          </a:p>
          <a:p>
            <a:pPr marL="285750" marR="0" indent="-285750" algn="l">
              <a:buFont typeface="Arial" panose="020B0604020202020204" pitchFamily="34" charset="0"/>
              <a:buChar char="•"/>
            </a:pPr>
            <a:r>
              <a:rPr lang="zh-CN" altLang="en-US" b="1" dirty="0">
                <a:solidFill>
                  <a:srgbClr val="222222"/>
                </a:solidFill>
                <a:effectLst/>
                <a:latin typeface="宋体" panose="02010600030101010101" pitchFamily="2" charset="-122"/>
                <a:ea typeface="宋体" panose="02010600030101010101" pitchFamily="2" charset="-122"/>
              </a:rPr>
              <a:t>容器运行时（</a:t>
            </a:r>
            <a:r>
              <a:rPr lang="en-US" altLang="zh-CN" b="1" dirty="0">
                <a:solidFill>
                  <a:srgbClr val="222222"/>
                </a:solidFill>
                <a:effectLst/>
                <a:latin typeface="宋体" panose="02010600030101010101" pitchFamily="2" charset="-122"/>
                <a:ea typeface="宋体" panose="02010600030101010101" pitchFamily="2" charset="-122"/>
              </a:rPr>
              <a:t>Container Runtime</a:t>
            </a:r>
            <a:r>
              <a:rPr lang="zh-CN" altLang="en-US" b="1" dirty="0">
                <a:solidFill>
                  <a:srgbClr val="222222"/>
                </a:solidFill>
                <a:latin typeface="宋体" panose="02010600030101010101" pitchFamily="2" charset="-122"/>
                <a:ea typeface="宋体" panose="02010600030101010101" pitchFamily="2" charset="-122"/>
              </a:rPr>
              <a:t>）</a:t>
            </a:r>
            <a:endParaRPr lang="en-US" altLang="zh-CN" b="1" dirty="0">
              <a:solidFill>
                <a:srgbClr val="222222"/>
              </a:solidFill>
              <a:effectLst/>
              <a:latin typeface="宋体" panose="02010600030101010101" pitchFamily="2" charset="-122"/>
              <a:ea typeface="宋体" panose="02010600030101010101" pitchFamily="2" charset="-122"/>
            </a:endParaRPr>
          </a:p>
          <a:p>
            <a:pPr marR="0" algn="l"/>
            <a:r>
              <a:rPr lang="en-US" altLang="zh-CN" b="1" dirty="0">
                <a:solidFill>
                  <a:srgbClr val="222222"/>
                </a:solidFill>
                <a:latin typeface="宋体" panose="02010600030101010101" pitchFamily="2" charset="-122"/>
                <a:ea typeface="宋体" panose="02010600030101010101" pitchFamily="2" charset="-122"/>
              </a:rPr>
              <a:t>     </a:t>
            </a:r>
            <a:r>
              <a:rPr lang="zh-CN" altLang="en-US" dirty="0">
                <a:solidFill>
                  <a:srgbClr val="222222"/>
                </a:solidFill>
                <a:effectLst/>
                <a:latin typeface="宋体" panose="02010600030101010101" pitchFamily="2" charset="-122"/>
                <a:ea typeface="宋体" panose="02010600030101010101" pitchFamily="2" charset="-122"/>
              </a:rPr>
              <a:t>负责运行容器的软件</a:t>
            </a:r>
            <a:endParaRPr lang="en-US" altLang="zh-CN" b="1" dirty="0">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81514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 Kubernetes</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架构</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5" name="图片 4">
            <a:extLst>
              <a:ext uri="{FF2B5EF4-FFF2-40B4-BE49-F238E27FC236}">
                <a16:creationId xmlns:a16="http://schemas.microsoft.com/office/drawing/2014/main" id="{1145A6C1-A5A6-5009-13C5-000F6F935275}"/>
              </a:ext>
            </a:extLst>
          </p:cNvPr>
          <p:cNvPicPr>
            <a:picLocks noChangeAspect="1"/>
          </p:cNvPicPr>
          <p:nvPr/>
        </p:nvPicPr>
        <p:blipFill>
          <a:blip r:embed="rId4"/>
          <a:stretch>
            <a:fillRect/>
          </a:stretch>
        </p:blipFill>
        <p:spPr>
          <a:xfrm>
            <a:off x="672352" y="1051399"/>
            <a:ext cx="9916990" cy="5853635"/>
          </a:xfrm>
          <a:prstGeom prst="rect">
            <a:avLst/>
          </a:prstGeom>
        </p:spPr>
      </p:pic>
      <p:pic>
        <p:nvPicPr>
          <p:cNvPr id="11" name="图片 10">
            <a:extLst>
              <a:ext uri="{FF2B5EF4-FFF2-40B4-BE49-F238E27FC236}">
                <a16:creationId xmlns:a16="http://schemas.microsoft.com/office/drawing/2014/main" id="{732B3168-CD2A-9AF4-EE18-1CD2164B2052}"/>
              </a:ext>
            </a:extLst>
          </p:cNvPr>
          <p:cNvPicPr>
            <a:picLocks noChangeAspect="1"/>
          </p:cNvPicPr>
          <p:nvPr/>
        </p:nvPicPr>
        <p:blipFill>
          <a:blip r:embed="rId5"/>
          <a:stretch>
            <a:fillRect/>
          </a:stretch>
        </p:blipFill>
        <p:spPr>
          <a:xfrm>
            <a:off x="5477489" y="5971584"/>
            <a:ext cx="6714511" cy="933450"/>
          </a:xfrm>
          <a:prstGeom prst="rect">
            <a:avLst/>
          </a:prstGeom>
        </p:spPr>
      </p:pic>
      <p:sp>
        <p:nvSpPr>
          <p:cNvPr id="12" name="矩形 11">
            <a:extLst>
              <a:ext uri="{FF2B5EF4-FFF2-40B4-BE49-F238E27FC236}">
                <a16:creationId xmlns:a16="http://schemas.microsoft.com/office/drawing/2014/main" id="{2D667FC1-FDF9-3DC0-E8F7-3BA6FED31B99}"/>
              </a:ext>
            </a:extLst>
          </p:cNvPr>
          <p:cNvSpPr/>
          <p:nvPr/>
        </p:nvSpPr>
        <p:spPr>
          <a:xfrm>
            <a:off x="5477489" y="5764393"/>
            <a:ext cx="3912317" cy="10127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Node 2</a:t>
            </a:r>
            <a:endParaRPr lang="zh-CN" altLang="en-US" dirty="0">
              <a:solidFill>
                <a:schemeClr val="tx1"/>
              </a:solidFill>
            </a:endParaRPr>
          </a:p>
        </p:txBody>
      </p:sp>
    </p:spTree>
    <p:extLst>
      <p:ext uri="{BB962C8B-B14F-4D97-AF65-F5344CB8AC3E}">
        <p14:creationId xmlns:p14="http://schemas.microsoft.com/office/powerpoint/2010/main" val="195925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POD</a:t>
            </a: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sp>
        <p:nvSpPr>
          <p:cNvPr id="4" name="矩形 3">
            <a:extLst>
              <a:ext uri="{FF2B5EF4-FFF2-40B4-BE49-F238E27FC236}">
                <a16:creationId xmlns:a16="http://schemas.microsoft.com/office/drawing/2014/main" id="{94DC10FA-052F-1A31-AFAF-733ADFD3CDF3}"/>
              </a:ext>
            </a:extLst>
          </p:cNvPr>
          <p:cNvSpPr/>
          <p:nvPr/>
        </p:nvSpPr>
        <p:spPr>
          <a:xfrm>
            <a:off x="311970" y="1415041"/>
            <a:ext cx="7450752" cy="489305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latin typeface="宋体" panose="02010600030101010101" pitchFamily="2" charset="-122"/>
                <a:ea typeface="宋体" panose="02010600030101010101" pitchFamily="2" charset="-122"/>
              </a:rPr>
              <a:t>	Pod </a:t>
            </a:r>
            <a:r>
              <a:rPr lang="zh-CN" altLang="en-US" sz="2000" dirty="0">
                <a:solidFill>
                  <a:schemeClr val="bg1"/>
                </a:solidFill>
                <a:latin typeface="宋体" panose="02010600030101010101" pitchFamily="2" charset="-122"/>
                <a:ea typeface="宋体" panose="02010600030101010101" pitchFamily="2" charset="-122"/>
              </a:rPr>
              <a:t>是包含一个或多个容器的容器组，是 </a:t>
            </a:r>
            <a:r>
              <a:rPr lang="en-US" altLang="zh-CN" sz="2000" dirty="0">
                <a:solidFill>
                  <a:schemeClr val="bg1"/>
                </a:solidFill>
                <a:latin typeface="宋体" panose="02010600030101010101" pitchFamily="2" charset="-122"/>
                <a:ea typeface="宋体" panose="02010600030101010101" pitchFamily="2" charset="-122"/>
              </a:rPr>
              <a:t>Kubernetes </a:t>
            </a:r>
            <a:r>
              <a:rPr lang="zh-CN" altLang="en-US" sz="2000" dirty="0">
                <a:solidFill>
                  <a:schemeClr val="bg1"/>
                </a:solidFill>
                <a:latin typeface="宋体" panose="02010600030101010101" pitchFamily="2" charset="-122"/>
                <a:ea typeface="宋体" panose="02010600030101010101" pitchFamily="2" charset="-122"/>
              </a:rPr>
              <a:t>中创建和管理的最小对象。</a:t>
            </a:r>
          </a:p>
          <a:p>
            <a:r>
              <a:rPr lang="en-US" altLang="zh-CN" sz="2000" dirty="0">
                <a:solidFill>
                  <a:schemeClr val="bg1"/>
                </a:solidFill>
                <a:latin typeface="宋体" panose="02010600030101010101" pitchFamily="2" charset="-122"/>
                <a:ea typeface="宋体" panose="02010600030101010101" pitchFamily="2" charset="-122"/>
              </a:rPr>
              <a:t>Pod </a:t>
            </a:r>
            <a:r>
              <a:rPr lang="zh-CN" altLang="en-US" sz="2000" dirty="0">
                <a:solidFill>
                  <a:schemeClr val="bg1"/>
                </a:solidFill>
                <a:latin typeface="宋体" panose="02010600030101010101" pitchFamily="2" charset="-122"/>
                <a:ea typeface="宋体" panose="02010600030101010101" pitchFamily="2" charset="-122"/>
              </a:rPr>
              <a:t>有以下特点：</a:t>
            </a:r>
          </a:p>
          <a:p>
            <a:pPr marL="342900" indent="-342900">
              <a:buFont typeface="Arial" panose="020B0604020202020204" pitchFamily="34" charset="0"/>
              <a:buChar char="•"/>
            </a:pPr>
            <a:r>
              <a:rPr lang="en-US" altLang="zh-CN" sz="2000" dirty="0">
                <a:solidFill>
                  <a:schemeClr val="bg1"/>
                </a:solidFill>
                <a:latin typeface="宋体" panose="02010600030101010101" pitchFamily="2" charset="-122"/>
                <a:ea typeface="宋体" panose="02010600030101010101" pitchFamily="2" charset="-122"/>
              </a:rPr>
              <a:t>Pod</a:t>
            </a:r>
            <a:r>
              <a:rPr lang="zh-CN" altLang="en-US" sz="2000" dirty="0">
                <a:solidFill>
                  <a:schemeClr val="bg1"/>
                </a:solidFill>
                <a:latin typeface="宋体" panose="02010600030101010101" pitchFamily="2" charset="-122"/>
                <a:ea typeface="宋体" panose="02010600030101010101" pitchFamily="2" charset="-122"/>
              </a:rPr>
              <a:t>是</a:t>
            </a:r>
            <a:r>
              <a:rPr lang="en-US" altLang="zh-CN" sz="2000" dirty="0">
                <a:solidFill>
                  <a:schemeClr val="bg1"/>
                </a:solidFill>
                <a:latin typeface="宋体" panose="02010600030101010101" pitchFamily="2" charset="-122"/>
                <a:ea typeface="宋体" panose="02010600030101010101" pitchFamily="2" charset="-122"/>
              </a:rPr>
              <a:t>Kubernetes</a:t>
            </a:r>
            <a:r>
              <a:rPr lang="zh-CN" altLang="en-US" sz="2000" dirty="0">
                <a:solidFill>
                  <a:schemeClr val="bg1"/>
                </a:solidFill>
                <a:latin typeface="宋体" panose="02010600030101010101" pitchFamily="2" charset="-122"/>
                <a:ea typeface="宋体" panose="02010600030101010101" pitchFamily="2" charset="-122"/>
              </a:rPr>
              <a:t>中最小的调度单位（原子单元），</a:t>
            </a:r>
            <a:r>
              <a:rPr lang="en-US" altLang="zh-CN" sz="2000" dirty="0">
                <a:solidFill>
                  <a:schemeClr val="bg1"/>
                </a:solidFill>
                <a:latin typeface="宋体" panose="02010600030101010101" pitchFamily="2" charset="-122"/>
                <a:ea typeface="宋体" panose="02010600030101010101" pitchFamily="2" charset="-122"/>
              </a:rPr>
              <a:t>Kubernetes</a:t>
            </a:r>
            <a:r>
              <a:rPr lang="zh-CN" altLang="en-US" sz="2000" dirty="0">
                <a:solidFill>
                  <a:schemeClr val="bg1"/>
                </a:solidFill>
                <a:latin typeface="宋体" panose="02010600030101010101" pitchFamily="2" charset="-122"/>
                <a:ea typeface="宋体" panose="02010600030101010101" pitchFamily="2" charset="-122"/>
              </a:rPr>
              <a:t>直接管理</a:t>
            </a:r>
            <a:r>
              <a:rPr lang="en-US" altLang="zh-CN" sz="2000" dirty="0">
                <a:solidFill>
                  <a:schemeClr val="bg1"/>
                </a:solidFill>
                <a:latin typeface="宋体" panose="02010600030101010101" pitchFamily="2" charset="-122"/>
                <a:ea typeface="宋体" panose="02010600030101010101" pitchFamily="2" charset="-122"/>
              </a:rPr>
              <a:t>Pod</a:t>
            </a:r>
            <a:r>
              <a:rPr lang="zh-CN" altLang="en-US" sz="2000" dirty="0">
                <a:solidFill>
                  <a:schemeClr val="bg1"/>
                </a:solidFill>
                <a:latin typeface="宋体" panose="02010600030101010101" pitchFamily="2" charset="-122"/>
                <a:ea typeface="宋体" panose="02010600030101010101" pitchFamily="2" charset="-122"/>
              </a:rPr>
              <a:t>而不是容器。</a:t>
            </a:r>
          </a:p>
          <a:p>
            <a:pPr marL="342900" indent="-34290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同一个</a:t>
            </a:r>
            <a:r>
              <a:rPr lang="en-US" altLang="zh-CN" sz="2000" dirty="0">
                <a:solidFill>
                  <a:schemeClr val="bg1"/>
                </a:solidFill>
                <a:latin typeface="宋体" panose="02010600030101010101" pitchFamily="2" charset="-122"/>
                <a:ea typeface="宋体" panose="02010600030101010101" pitchFamily="2" charset="-122"/>
              </a:rPr>
              <a:t>Pod</a:t>
            </a:r>
            <a:r>
              <a:rPr lang="zh-CN" altLang="en-US" sz="2000" dirty="0">
                <a:solidFill>
                  <a:schemeClr val="bg1"/>
                </a:solidFill>
                <a:latin typeface="宋体" panose="02010600030101010101" pitchFamily="2" charset="-122"/>
                <a:ea typeface="宋体" panose="02010600030101010101" pitchFamily="2" charset="-122"/>
              </a:rPr>
              <a:t>中的容器总是会被自动安排到集群中的同一节点（物理机或虚拟机）上，并且一起调度。</a:t>
            </a:r>
          </a:p>
          <a:p>
            <a:pPr marL="342900" indent="-342900">
              <a:buFont typeface="Arial" panose="020B0604020202020204" pitchFamily="34" charset="0"/>
              <a:buChar char="•"/>
            </a:pPr>
            <a:r>
              <a:rPr lang="en-US" altLang="zh-CN" sz="2000" dirty="0">
                <a:solidFill>
                  <a:schemeClr val="bg1"/>
                </a:solidFill>
                <a:latin typeface="宋体" panose="02010600030101010101" pitchFamily="2" charset="-122"/>
                <a:ea typeface="宋体" panose="02010600030101010101" pitchFamily="2" charset="-122"/>
              </a:rPr>
              <a:t>Pod</a:t>
            </a:r>
            <a:r>
              <a:rPr lang="zh-CN" altLang="en-US" sz="2000" dirty="0">
                <a:solidFill>
                  <a:schemeClr val="bg1"/>
                </a:solidFill>
                <a:latin typeface="宋体" panose="02010600030101010101" pitchFamily="2" charset="-122"/>
                <a:ea typeface="宋体" panose="02010600030101010101" pitchFamily="2" charset="-122"/>
              </a:rPr>
              <a:t>可以理解为运行特定应用的“逻辑主机”，这些容器共享存储、网络和配置声明</a:t>
            </a:r>
            <a:r>
              <a:rPr lang="en-US" altLang="zh-CN" sz="2000" dirty="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如资源限制</a:t>
            </a:r>
            <a:r>
              <a:rPr lang="en-US" altLang="zh-CN" sz="2000" dirty="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a:t>
            </a:r>
          </a:p>
          <a:p>
            <a:pPr marL="342900" indent="-342900">
              <a:buFont typeface="Arial" panose="020B0604020202020204" pitchFamily="34" charset="0"/>
              <a:buChar char="•"/>
            </a:pPr>
            <a:r>
              <a:rPr lang="zh-CN" altLang="en-US" sz="2000" dirty="0">
                <a:solidFill>
                  <a:schemeClr val="bg1"/>
                </a:solidFill>
                <a:latin typeface="宋体" panose="02010600030101010101" pitchFamily="2" charset="-122"/>
                <a:ea typeface="宋体" panose="02010600030101010101" pitchFamily="2" charset="-122"/>
              </a:rPr>
              <a:t>每个 </a:t>
            </a:r>
            <a:r>
              <a:rPr lang="en-US" altLang="zh-CN" sz="2000" dirty="0">
                <a:solidFill>
                  <a:schemeClr val="bg1"/>
                </a:solidFill>
                <a:latin typeface="宋体" panose="02010600030101010101" pitchFamily="2" charset="-122"/>
                <a:ea typeface="宋体" panose="02010600030101010101" pitchFamily="2" charset="-122"/>
              </a:rPr>
              <a:t>Pod </a:t>
            </a:r>
            <a:r>
              <a:rPr lang="zh-CN" altLang="en-US" sz="2000" dirty="0">
                <a:solidFill>
                  <a:schemeClr val="bg1"/>
                </a:solidFill>
                <a:latin typeface="宋体" panose="02010600030101010101" pitchFamily="2" charset="-122"/>
                <a:ea typeface="宋体" panose="02010600030101010101" pitchFamily="2" charset="-122"/>
              </a:rPr>
              <a:t>有唯一的 </a:t>
            </a:r>
            <a:r>
              <a:rPr lang="en-US" altLang="zh-CN" sz="2000" dirty="0">
                <a:solidFill>
                  <a:schemeClr val="bg1"/>
                </a:solidFill>
                <a:latin typeface="宋体" panose="02010600030101010101" pitchFamily="2" charset="-122"/>
                <a:ea typeface="宋体" panose="02010600030101010101" pitchFamily="2" charset="-122"/>
              </a:rPr>
              <a:t>IP </a:t>
            </a:r>
            <a:r>
              <a:rPr lang="zh-CN" altLang="en-US" sz="2000" dirty="0">
                <a:solidFill>
                  <a:schemeClr val="bg1"/>
                </a:solidFill>
                <a:latin typeface="宋体" panose="02010600030101010101" pitchFamily="2" charset="-122"/>
                <a:ea typeface="宋体" panose="02010600030101010101" pitchFamily="2" charset="-122"/>
              </a:rPr>
              <a:t>地址。 </a:t>
            </a:r>
            <a:r>
              <a:rPr lang="en-US" altLang="zh-CN" sz="2000" dirty="0">
                <a:solidFill>
                  <a:schemeClr val="bg1"/>
                </a:solidFill>
                <a:latin typeface="宋体" panose="02010600030101010101" pitchFamily="2" charset="-122"/>
                <a:ea typeface="宋体" panose="02010600030101010101" pitchFamily="2" charset="-122"/>
              </a:rPr>
              <a:t>IP</a:t>
            </a:r>
            <a:r>
              <a:rPr lang="zh-CN" altLang="en-US" sz="2000" dirty="0">
                <a:solidFill>
                  <a:schemeClr val="bg1"/>
                </a:solidFill>
                <a:latin typeface="宋体" panose="02010600030101010101" pitchFamily="2" charset="-122"/>
                <a:ea typeface="宋体" panose="02010600030101010101" pitchFamily="2" charset="-122"/>
              </a:rPr>
              <a:t>地址分配给</a:t>
            </a:r>
            <a:r>
              <a:rPr lang="en-US" altLang="zh-CN" sz="2000" dirty="0">
                <a:solidFill>
                  <a:schemeClr val="bg1"/>
                </a:solidFill>
                <a:latin typeface="宋体" panose="02010600030101010101" pitchFamily="2" charset="-122"/>
                <a:ea typeface="宋体" panose="02010600030101010101" pitchFamily="2" charset="-122"/>
              </a:rPr>
              <a:t>Pod</a:t>
            </a:r>
            <a:r>
              <a:rPr lang="zh-CN" altLang="en-US" sz="2000" dirty="0">
                <a:solidFill>
                  <a:schemeClr val="bg1"/>
                </a:solidFill>
                <a:latin typeface="宋体" panose="02010600030101010101" pitchFamily="2" charset="-122"/>
                <a:ea typeface="宋体" panose="02010600030101010101" pitchFamily="2" charset="-122"/>
              </a:rPr>
              <a:t>，在同一个 </a:t>
            </a:r>
            <a:r>
              <a:rPr lang="en-US" altLang="zh-CN" sz="2000" dirty="0">
                <a:solidFill>
                  <a:schemeClr val="bg1"/>
                </a:solidFill>
                <a:latin typeface="宋体" panose="02010600030101010101" pitchFamily="2" charset="-122"/>
                <a:ea typeface="宋体" panose="02010600030101010101" pitchFamily="2" charset="-122"/>
              </a:rPr>
              <a:t>Pod </a:t>
            </a:r>
            <a:r>
              <a:rPr lang="zh-CN" altLang="en-US" sz="2000" dirty="0">
                <a:solidFill>
                  <a:schemeClr val="bg1"/>
                </a:solidFill>
                <a:latin typeface="宋体" panose="02010600030101010101" pitchFamily="2" charset="-122"/>
                <a:ea typeface="宋体" panose="02010600030101010101" pitchFamily="2" charset="-122"/>
              </a:rPr>
              <a:t>内，所有容器共享一个 </a:t>
            </a:r>
            <a:r>
              <a:rPr lang="en-US" altLang="zh-CN" sz="2000" dirty="0">
                <a:solidFill>
                  <a:schemeClr val="bg1"/>
                </a:solidFill>
                <a:latin typeface="宋体" panose="02010600030101010101" pitchFamily="2" charset="-122"/>
                <a:ea typeface="宋体" panose="02010600030101010101" pitchFamily="2" charset="-122"/>
              </a:rPr>
              <a:t>IP </a:t>
            </a:r>
            <a:r>
              <a:rPr lang="zh-CN" altLang="en-US" sz="2000" dirty="0">
                <a:solidFill>
                  <a:schemeClr val="bg1"/>
                </a:solidFill>
                <a:latin typeface="宋体" panose="02010600030101010101" pitchFamily="2" charset="-122"/>
                <a:ea typeface="宋体" panose="02010600030101010101" pitchFamily="2" charset="-122"/>
              </a:rPr>
              <a:t>地址和端口空间，</a:t>
            </a:r>
            <a:r>
              <a:rPr lang="en-US" altLang="zh-CN" sz="2000" dirty="0">
                <a:solidFill>
                  <a:schemeClr val="bg1"/>
                </a:solidFill>
                <a:latin typeface="宋体" panose="02010600030101010101" pitchFamily="2" charset="-122"/>
                <a:ea typeface="宋体" panose="02010600030101010101" pitchFamily="2" charset="-122"/>
              </a:rPr>
              <a:t>Pod </a:t>
            </a:r>
            <a:r>
              <a:rPr lang="zh-CN" altLang="en-US" sz="2000" dirty="0">
                <a:solidFill>
                  <a:schemeClr val="bg1"/>
                </a:solidFill>
                <a:latin typeface="宋体" panose="02010600030101010101" pitchFamily="2" charset="-122"/>
                <a:ea typeface="宋体" panose="02010600030101010101" pitchFamily="2" charset="-122"/>
              </a:rPr>
              <a:t>内的容器可以使用</a:t>
            </a:r>
            <a:r>
              <a:rPr lang="en-US" altLang="zh-CN" sz="2000" dirty="0">
                <a:solidFill>
                  <a:schemeClr val="bg1"/>
                </a:solidFill>
                <a:latin typeface="宋体" panose="02010600030101010101" pitchFamily="2" charset="-122"/>
                <a:ea typeface="宋体" panose="02010600030101010101" pitchFamily="2" charset="-122"/>
              </a:rPr>
              <a:t>localhost</a:t>
            </a:r>
            <a:r>
              <a:rPr lang="zh-CN" altLang="en-US" sz="2000" dirty="0">
                <a:solidFill>
                  <a:schemeClr val="bg1"/>
                </a:solidFill>
                <a:latin typeface="宋体" panose="02010600030101010101" pitchFamily="2" charset="-122"/>
                <a:ea typeface="宋体" panose="02010600030101010101" pitchFamily="2" charset="-122"/>
              </a:rPr>
              <a:t>互相通信。</a:t>
            </a:r>
          </a:p>
          <a:p>
            <a:endParaRPr lang="zh-CN" altLang="en-US" sz="2000" dirty="0">
              <a:solidFill>
                <a:schemeClr val="bg1"/>
              </a:solidFill>
              <a:effectLst/>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B7A92BCE-8C88-3658-95D6-15B591029EC3}"/>
              </a:ext>
            </a:extLst>
          </p:cNvPr>
          <p:cNvPicPr>
            <a:picLocks noChangeAspect="1"/>
          </p:cNvPicPr>
          <p:nvPr/>
        </p:nvPicPr>
        <p:blipFill>
          <a:blip r:embed="rId4"/>
          <a:stretch>
            <a:fillRect/>
          </a:stretch>
        </p:blipFill>
        <p:spPr>
          <a:xfrm>
            <a:off x="7762722" y="1767145"/>
            <a:ext cx="3987318" cy="3795724"/>
          </a:xfrm>
          <a:prstGeom prst="rect">
            <a:avLst/>
          </a:prstGeom>
        </p:spPr>
      </p:pic>
    </p:spTree>
    <p:extLst>
      <p:ext uri="{BB962C8B-B14F-4D97-AF65-F5344CB8AC3E}">
        <p14:creationId xmlns:p14="http://schemas.microsoft.com/office/powerpoint/2010/main" val="203910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POD</a:t>
            </a: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sp>
        <p:nvSpPr>
          <p:cNvPr id="4" name="矩形 3">
            <a:extLst>
              <a:ext uri="{FF2B5EF4-FFF2-40B4-BE49-F238E27FC236}">
                <a16:creationId xmlns:a16="http://schemas.microsoft.com/office/drawing/2014/main" id="{94DC10FA-052F-1A31-AFAF-733ADFD3CDF3}"/>
              </a:ext>
            </a:extLst>
          </p:cNvPr>
          <p:cNvSpPr/>
          <p:nvPr/>
        </p:nvSpPr>
        <p:spPr>
          <a:xfrm>
            <a:off x="1267313" y="1031493"/>
            <a:ext cx="10114920" cy="4893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POD</a:t>
            </a:r>
            <a:r>
              <a:rPr lang="zh-CN" altLang="en-US" sz="2800" dirty="0">
                <a:solidFill>
                  <a:schemeClr val="tx1"/>
                </a:solidFill>
                <a:latin typeface="宋体" panose="02010600030101010101" pitchFamily="2" charset="-122"/>
                <a:ea typeface="宋体" panose="02010600030101010101" pitchFamily="2" charset="-122"/>
              </a:rPr>
              <a:t>是如何创建和调度的</a:t>
            </a:r>
            <a:r>
              <a:rPr lang="en-US" altLang="zh-CN" sz="2800" dirty="0">
                <a:solidFill>
                  <a:schemeClr val="tx1"/>
                </a:solidFill>
                <a:effectLst/>
                <a:latin typeface="宋体" panose="02010600030101010101" pitchFamily="2" charset="-122"/>
                <a:ea typeface="宋体" panose="02010600030101010101" pitchFamily="2" charset="-122"/>
              </a:rPr>
              <a:t>(Taints/</a:t>
            </a:r>
            <a:r>
              <a:rPr lang="en-US" altLang="zh-CN" sz="2800" dirty="0">
                <a:solidFill>
                  <a:schemeClr val="tx1"/>
                </a:solidFill>
                <a:latin typeface="宋体" panose="02010600030101010101" pitchFamily="2" charset="-122"/>
                <a:ea typeface="宋体" panose="02010600030101010101" pitchFamily="2" charset="-122"/>
              </a:rPr>
              <a:t>Tolerate  </a:t>
            </a:r>
            <a:r>
              <a:rPr lang="zh-CN" altLang="en-US" sz="2800" dirty="0">
                <a:solidFill>
                  <a:schemeClr val="tx1"/>
                </a:solidFill>
                <a:latin typeface="宋体" panose="02010600030101010101" pitchFamily="2" charset="-122"/>
                <a:ea typeface="宋体" panose="02010600030101010101" pitchFamily="2" charset="-122"/>
              </a:rPr>
              <a:t>污点</a:t>
            </a: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容忍度</a:t>
            </a:r>
            <a:r>
              <a:rPr lang="en-US" altLang="zh-CN" sz="2800" dirty="0">
                <a:solidFill>
                  <a:schemeClr val="tx1"/>
                </a:solidFill>
                <a:effectLst/>
                <a:latin typeface="宋体" panose="02010600030101010101" pitchFamily="2" charset="-122"/>
                <a:ea typeface="宋体" panose="02010600030101010101" pitchFamily="2" charset="-122"/>
              </a:rPr>
              <a:t>)</a:t>
            </a:r>
            <a:endParaRPr lang="en-US" altLang="zh-CN" sz="2800" dirty="0">
              <a:solidFill>
                <a:schemeClr val="tx1"/>
              </a:solidFill>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POD</a:t>
            </a:r>
            <a:r>
              <a:rPr lang="zh-CN" altLang="en-US" sz="2800" dirty="0">
                <a:solidFill>
                  <a:schemeClr val="tx1"/>
                </a:solidFill>
                <a:latin typeface="宋体" panose="02010600030101010101" pitchFamily="2" charset="-122"/>
                <a:ea typeface="宋体" panose="02010600030101010101" pitchFamily="2" charset="-122"/>
              </a:rPr>
              <a:t>是被谁管理的</a:t>
            </a:r>
            <a:r>
              <a:rPr lang="en-US" altLang="zh-CN" sz="2800" dirty="0">
                <a:solidFill>
                  <a:schemeClr val="tx1"/>
                </a:solidFill>
                <a:latin typeface="宋体" panose="02010600030101010101" pitchFamily="2" charset="-122"/>
                <a:ea typeface="宋体" panose="02010600030101010101" pitchFamily="2" charset="-122"/>
              </a:rPr>
              <a:t>(</a:t>
            </a:r>
            <a:r>
              <a:rPr lang="en-US" altLang="zh-CN" sz="2800" dirty="0" err="1">
                <a:solidFill>
                  <a:schemeClr val="tx1"/>
                </a:solidFill>
                <a:latin typeface="宋体" panose="02010600030101010101" pitchFamily="2" charset="-122"/>
                <a:ea typeface="宋体" panose="02010600030101010101" pitchFamily="2" charset="-122"/>
              </a:rPr>
              <a:t>Deployment&amp;ReplicaSet</a:t>
            </a:r>
            <a:r>
              <a:rPr lang="en-US" altLang="zh-CN" sz="2800" dirty="0">
                <a:solidFill>
                  <a:schemeClr val="tx1"/>
                </a:solidFill>
                <a:latin typeface="宋体" panose="02010600030101010101" pitchFamily="2" charset="-122"/>
                <a:ea typeface="宋体" panose="02010600030101010101" pitchFamily="2" charset="-122"/>
              </a:rPr>
              <a:t>)</a:t>
            </a:r>
          </a:p>
          <a:p>
            <a:pPr marL="342900" indent="-342900">
              <a:buFont typeface="Arial" panose="020B0604020202020204" pitchFamily="34" charset="0"/>
              <a:buChar char="•"/>
            </a:pPr>
            <a:r>
              <a:rPr lang="en-US" altLang="zh-CN" sz="2800" dirty="0">
                <a:solidFill>
                  <a:schemeClr val="tx1"/>
                </a:solidFill>
                <a:latin typeface="宋体" panose="02010600030101010101" pitchFamily="2" charset="-122"/>
                <a:ea typeface="宋体" panose="02010600030101010101" pitchFamily="2" charset="-122"/>
              </a:rPr>
              <a:t>POD</a:t>
            </a:r>
            <a:r>
              <a:rPr lang="zh-CN" altLang="en-US" sz="2800" dirty="0">
                <a:solidFill>
                  <a:schemeClr val="tx1"/>
                </a:solidFill>
                <a:latin typeface="宋体" panose="02010600030101010101" pitchFamily="2" charset="-122"/>
                <a:ea typeface="宋体" panose="02010600030101010101" pitchFamily="2" charset="-122"/>
              </a:rPr>
              <a:t>运行的服务是怎么被客户端发现的</a:t>
            </a:r>
            <a:r>
              <a:rPr lang="en-US" altLang="zh-CN" sz="2800" dirty="0">
                <a:solidFill>
                  <a:schemeClr val="tx1"/>
                </a:solidFill>
                <a:latin typeface="宋体" panose="02010600030101010101" pitchFamily="2" charset="-122"/>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服务注册与发现</a:t>
            </a:r>
            <a:r>
              <a:rPr lang="en-US" altLang="zh-CN" sz="2800" dirty="0">
                <a:solidFill>
                  <a:schemeClr val="tx1"/>
                </a:solidFill>
                <a:latin typeface="宋体" panose="02010600030101010101" pitchFamily="2" charset="-122"/>
                <a:ea typeface="宋体" panose="02010600030101010101" pitchFamily="2" charset="-122"/>
              </a:rPr>
              <a:t>)</a:t>
            </a:r>
            <a:endParaRPr lang="zh-CN" altLang="en-US" sz="2800" dirty="0">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59603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POD</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是如何创建的</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sp>
        <p:nvSpPr>
          <p:cNvPr id="4" name="矩形 3">
            <a:extLst>
              <a:ext uri="{FF2B5EF4-FFF2-40B4-BE49-F238E27FC236}">
                <a16:creationId xmlns:a16="http://schemas.microsoft.com/office/drawing/2014/main" id="{94DC10FA-052F-1A31-AFAF-733ADFD3CDF3}"/>
              </a:ext>
            </a:extLst>
          </p:cNvPr>
          <p:cNvSpPr/>
          <p:nvPr/>
        </p:nvSpPr>
        <p:spPr>
          <a:xfrm>
            <a:off x="1211198" y="1055935"/>
            <a:ext cx="9679940" cy="13895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effectLst/>
                <a:latin typeface="宋体" panose="02010600030101010101" pitchFamily="2" charset="-122"/>
                <a:ea typeface="宋体" panose="02010600030101010101" pitchFamily="2" charset="-122"/>
              </a:rPr>
              <a:t>	</a:t>
            </a:r>
            <a:r>
              <a:rPr lang="zh-CN" altLang="en-US" sz="2000" dirty="0">
                <a:solidFill>
                  <a:schemeClr val="tx1"/>
                </a:solidFill>
                <a:effectLst/>
                <a:latin typeface="宋体" panose="02010600030101010101" pitchFamily="2" charset="-122"/>
                <a:ea typeface="宋体" panose="02010600030101010101" pitchFamily="2" charset="-122"/>
              </a:rPr>
              <a:t>在</a:t>
            </a:r>
            <a:r>
              <a:rPr lang="en-US" altLang="zh-CN" sz="2000" dirty="0">
                <a:solidFill>
                  <a:schemeClr val="tx1"/>
                </a:solidFill>
                <a:effectLst/>
                <a:latin typeface="宋体" panose="02010600030101010101" pitchFamily="2" charset="-122"/>
                <a:ea typeface="宋体" panose="02010600030101010101" pitchFamily="2" charset="-122"/>
              </a:rPr>
              <a:t>K8S</a:t>
            </a:r>
            <a:r>
              <a:rPr lang="zh-CN" altLang="en-US" sz="2000" dirty="0">
                <a:solidFill>
                  <a:schemeClr val="tx1"/>
                </a:solidFill>
                <a:effectLst/>
                <a:latin typeface="宋体" panose="02010600030101010101" pitchFamily="2" charset="-122"/>
                <a:ea typeface="宋体" panose="02010600030101010101" pitchFamily="2" charset="-122"/>
              </a:rPr>
              <a:t>里面，</a:t>
            </a:r>
            <a:r>
              <a:rPr lang="zh-CN" altLang="en-US" sz="2000" dirty="0">
                <a:solidFill>
                  <a:schemeClr val="tx1"/>
                </a:solidFill>
                <a:latin typeface="宋体" panose="02010600030101010101" pitchFamily="2" charset="-122"/>
                <a:ea typeface="宋体" panose="02010600030101010101" pitchFamily="2" charset="-122"/>
              </a:rPr>
              <a:t>一个单元</a:t>
            </a:r>
            <a:r>
              <a:rPr lang="en-US" altLang="zh-CN" sz="2000" dirty="0">
                <a:solidFill>
                  <a:schemeClr val="tx1"/>
                </a:solidFill>
                <a:latin typeface="宋体" panose="02010600030101010101" pitchFamily="2" charset="-122"/>
                <a:ea typeface="宋体" panose="02010600030101010101" pitchFamily="2" charset="-122"/>
              </a:rPr>
              <a:t>(pod</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service</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job</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deployment)</a:t>
            </a:r>
            <a:r>
              <a:rPr lang="zh-CN" altLang="en-US" sz="2000" dirty="0">
                <a:solidFill>
                  <a:schemeClr val="tx1"/>
                </a:solidFill>
                <a:effectLst/>
                <a:latin typeface="宋体" panose="02010600030101010101" pitchFamily="2" charset="-122"/>
                <a:ea typeface="宋体" panose="02010600030101010101" pitchFamily="2" charset="-122"/>
              </a:rPr>
              <a:t>的创建可以以命令声明的方式创建，也可以以声明式</a:t>
            </a:r>
            <a:r>
              <a:rPr lang="en-US" altLang="zh-CN" sz="2000" dirty="0">
                <a:solidFill>
                  <a:schemeClr val="tx1"/>
                </a:solidFill>
                <a:effectLst/>
                <a:latin typeface="宋体" panose="02010600030101010101" pitchFamily="2" charset="-122"/>
                <a:ea typeface="宋体" panose="02010600030101010101" pitchFamily="2" charset="-122"/>
              </a:rPr>
              <a:t>API</a:t>
            </a:r>
            <a:r>
              <a:rPr lang="en-US" altLang="zh-CN" sz="2000" dirty="0">
                <a:solidFill>
                  <a:schemeClr val="tx1"/>
                </a:solidFill>
                <a:latin typeface="宋体" panose="02010600030101010101" pitchFamily="2" charset="-122"/>
                <a:ea typeface="宋体" panose="02010600030101010101" pitchFamily="2" charset="-122"/>
              </a:rPr>
              <a:t>/</a:t>
            </a:r>
            <a:r>
              <a:rPr lang="zh-CN" altLang="en-US" sz="2000" dirty="0">
                <a:solidFill>
                  <a:schemeClr val="tx1"/>
                </a:solidFill>
                <a:latin typeface="宋体" panose="02010600030101010101" pitchFamily="2" charset="-122"/>
                <a:ea typeface="宋体" panose="02010600030101010101" pitchFamily="2" charset="-122"/>
              </a:rPr>
              <a:t>模板的方式创建。</a:t>
            </a:r>
            <a:endParaRPr lang="zh-CN" altLang="en-US" sz="2000" dirty="0">
              <a:solidFill>
                <a:schemeClr val="tx1"/>
              </a:solidFill>
              <a:effectLst/>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E7B7476B-7191-9364-28B4-E2A50F585A4D}"/>
              </a:ext>
            </a:extLst>
          </p:cNvPr>
          <p:cNvPicPr>
            <a:picLocks noChangeAspect="1"/>
          </p:cNvPicPr>
          <p:nvPr/>
        </p:nvPicPr>
        <p:blipFill>
          <a:blip r:embed="rId4"/>
          <a:stretch>
            <a:fillRect/>
          </a:stretch>
        </p:blipFill>
        <p:spPr>
          <a:xfrm>
            <a:off x="3230765" y="2652344"/>
            <a:ext cx="4102330" cy="3520338"/>
          </a:xfrm>
          <a:prstGeom prst="rect">
            <a:avLst/>
          </a:prstGeom>
        </p:spPr>
      </p:pic>
    </p:spTree>
    <p:extLst>
      <p:ext uri="{BB962C8B-B14F-4D97-AF65-F5344CB8AC3E}">
        <p14:creationId xmlns:p14="http://schemas.microsoft.com/office/powerpoint/2010/main" val="124266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POD</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是如何创建的</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sp>
        <p:nvSpPr>
          <p:cNvPr id="4" name="矩形 3">
            <a:extLst>
              <a:ext uri="{FF2B5EF4-FFF2-40B4-BE49-F238E27FC236}">
                <a16:creationId xmlns:a16="http://schemas.microsoft.com/office/drawing/2014/main" id="{94DC10FA-052F-1A31-AFAF-733ADFD3CDF3}"/>
              </a:ext>
            </a:extLst>
          </p:cNvPr>
          <p:cNvSpPr/>
          <p:nvPr/>
        </p:nvSpPr>
        <p:spPr>
          <a:xfrm>
            <a:off x="1211198" y="1055935"/>
            <a:ext cx="9679940" cy="13895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effectLst/>
                <a:latin typeface="宋体" panose="02010600030101010101" pitchFamily="2" charset="-122"/>
                <a:ea typeface="宋体" panose="02010600030101010101" pitchFamily="2" charset="-122"/>
              </a:rPr>
              <a:t>	</a:t>
            </a:r>
            <a:endParaRPr lang="zh-CN" altLang="en-US" sz="2000" dirty="0">
              <a:solidFill>
                <a:schemeClr val="tx1"/>
              </a:solidFill>
              <a:effectLst/>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237D53B6-A962-6A02-D3F7-8462B296E25C}"/>
              </a:ext>
            </a:extLst>
          </p:cNvPr>
          <p:cNvPicPr>
            <a:picLocks noChangeAspect="1"/>
          </p:cNvPicPr>
          <p:nvPr/>
        </p:nvPicPr>
        <p:blipFill>
          <a:blip r:embed="rId4"/>
          <a:stretch>
            <a:fillRect/>
          </a:stretch>
        </p:blipFill>
        <p:spPr>
          <a:xfrm>
            <a:off x="1008321" y="1767145"/>
            <a:ext cx="9601200" cy="4343400"/>
          </a:xfrm>
          <a:prstGeom prst="rect">
            <a:avLst/>
          </a:prstGeom>
        </p:spPr>
      </p:pic>
    </p:spTree>
    <p:extLst>
      <p:ext uri="{BB962C8B-B14F-4D97-AF65-F5344CB8AC3E}">
        <p14:creationId xmlns:p14="http://schemas.microsoft.com/office/powerpoint/2010/main" val="72853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污点和容忍度</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sp>
        <p:nvSpPr>
          <p:cNvPr id="4" name="矩形 3">
            <a:extLst>
              <a:ext uri="{FF2B5EF4-FFF2-40B4-BE49-F238E27FC236}">
                <a16:creationId xmlns:a16="http://schemas.microsoft.com/office/drawing/2014/main" id="{94DC10FA-052F-1A31-AFAF-733ADFD3CDF3}"/>
              </a:ext>
            </a:extLst>
          </p:cNvPr>
          <p:cNvSpPr/>
          <p:nvPr/>
        </p:nvSpPr>
        <p:spPr>
          <a:xfrm>
            <a:off x="1130020" y="2105248"/>
            <a:ext cx="9679940" cy="17854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effectLst/>
                <a:latin typeface="宋体" panose="02010600030101010101" pitchFamily="2" charset="-122"/>
                <a:ea typeface="宋体" panose="02010600030101010101" pitchFamily="2" charset="-122"/>
              </a:rPr>
              <a:t>污点</a:t>
            </a:r>
            <a:r>
              <a:rPr lang="en-US" altLang="zh-CN" b="1" dirty="0">
                <a:solidFill>
                  <a:schemeClr val="tx1"/>
                </a:solidFill>
                <a:effectLst/>
                <a:latin typeface="宋体" panose="02010600030101010101" pitchFamily="2" charset="-122"/>
                <a:ea typeface="宋体" panose="02010600030101010101" pitchFamily="2" charset="-122"/>
              </a:rPr>
              <a:t>(Taints):</a:t>
            </a:r>
            <a:r>
              <a:rPr lang="zh-CN" altLang="en-US" dirty="0">
                <a:solidFill>
                  <a:schemeClr val="tx1"/>
                </a:solidFill>
                <a:effectLst/>
                <a:latin typeface="宋体" panose="02010600030101010101" pitchFamily="2" charset="-122"/>
                <a:ea typeface="宋体" panose="02010600030101010101" pitchFamily="2" charset="-122"/>
              </a:rPr>
              <a:t>被打上污点</a:t>
            </a:r>
            <a:r>
              <a:rPr lang="en-US" altLang="zh-CN" dirty="0">
                <a:solidFill>
                  <a:schemeClr val="tx1"/>
                </a:solidFill>
                <a:effectLst/>
                <a:latin typeface="宋体" panose="02010600030101010101" pitchFamily="2" charset="-122"/>
                <a:ea typeface="宋体" panose="02010600030101010101" pitchFamily="2" charset="-122"/>
              </a:rPr>
              <a:t>Taints</a:t>
            </a:r>
            <a:r>
              <a:rPr lang="zh-CN" altLang="en-US" dirty="0">
                <a:solidFill>
                  <a:schemeClr val="tx1"/>
                </a:solidFill>
                <a:effectLst/>
                <a:latin typeface="宋体" panose="02010600030101010101" pitchFamily="2" charset="-122"/>
                <a:ea typeface="宋体" panose="02010600030101010101" pitchFamily="2" charset="-122"/>
              </a:rPr>
              <a:t>的节点，不会被调度器部署</a:t>
            </a:r>
            <a:r>
              <a:rPr lang="en-US" altLang="zh-CN" dirty="0">
                <a:solidFill>
                  <a:schemeClr val="tx1"/>
                </a:solidFill>
                <a:effectLst/>
                <a:latin typeface="宋体" panose="02010600030101010101" pitchFamily="2" charset="-122"/>
                <a:ea typeface="宋体" panose="02010600030101010101" pitchFamily="2" charset="-122"/>
              </a:rPr>
              <a:t>pod</a:t>
            </a:r>
            <a:r>
              <a:rPr lang="zh-CN" altLang="en-US" dirty="0">
                <a:solidFill>
                  <a:schemeClr val="tx1"/>
                </a:solidFill>
                <a:effectLst/>
                <a:latin typeface="宋体" panose="02010600030101010101" pitchFamily="2" charset="-122"/>
                <a:ea typeface="宋体" panose="02010600030101010101" pitchFamily="2" charset="-122"/>
              </a:rPr>
              <a:t>应用。</a:t>
            </a:r>
            <a:endParaRPr lang="en-US" altLang="zh-CN" dirty="0">
              <a:solidFill>
                <a:schemeClr val="tx1"/>
              </a:solidFill>
              <a:effectLst/>
              <a:latin typeface="宋体" panose="02010600030101010101" pitchFamily="2" charset="-122"/>
              <a:ea typeface="宋体" panose="02010600030101010101" pitchFamily="2" charset="-122"/>
            </a:endParaRPr>
          </a:p>
          <a:p>
            <a:endParaRPr lang="zh-CN" altLang="en-US" dirty="0">
              <a:solidFill>
                <a:schemeClr val="tx1"/>
              </a:solidFill>
              <a:effectLst/>
              <a:latin typeface="宋体" panose="02010600030101010101" pitchFamily="2" charset="-122"/>
              <a:ea typeface="宋体" panose="02010600030101010101" pitchFamily="2" charset="-122"/>
            </a:endParaRPr>
          </a:p>
          <a:p>
            <a:endParaRPr lang="zh-CN" altLang="en-US" dirty="0">
              <a:solidFill>
                <a:schemeClr val="tx1"/>
              </a:solidFill>
              <a:effectLst/>
              <a:latin typeface="宋体" panose="02010600030101010101" pitchFamily="2" charset="-122"/>
              <a:ea typeface="宋体" panose="02010600030101010101" pitchFamily="2" charset="-122"/>
            </a:endParaRPr>
          </a:p>
          <a:p>
            <a:endParaRPr lang="en-US" altLang="zh-CN" b="1" dirty="0">
              <a:solidFill>
                <a:schemeClr val="tx1"/>
              </a:solidFill>
              <a:effectLst/>
              <a:latin typeface="宋体" panose="02010600030101010101" pitchFamily="2" charset="-122"/>
              <a:ea typeface="宋体" panose="02010600030101010101" pitchFamily="2" charset="-122"/>
            </a:endParaRPr>
          </a:p>
          <a:p>
            <a:endParaRPr lang="en-US" altLang="zh-CN" b="1" dirty="0">
              <a:solidFill>
                <a:schemeClr val="tx1"/>
              </a:solidFill>
              <a:latin typeface="宋体" panose="02010600030101010101" pitchFamily="2" charset="-122"/>
              <a:ea typeface="宋体" panose="02010600030101010101" pitchFamily="2" charset="-122"/>
            </a:endParaRPr>
          </a:p>
          <a:p>
            <a:endParaRPr lang="en-US" altLang="zh-CN" b="1" dirty="0">
              <a:solidFill>
                <a:schemeClr val="tx1"/>
              </a:solidFill>
              <a:effectLst/>
              <a:latin typeface="宋体" panose="02010600030101010101" pitchFamily="2" charset="-122"/>
              <a:ea typeface="宋体" panose="02010600030101010101" pitchFamily="2" charset="-122"/>
            </a:endParaRPr>
          </a:p>
          <a:p>
            <a:endParaRPr lang="en-US" altLang="zh-CN" b="1" dirty="0">
              <a:solidFill>
                <a:schemeClr val="tx1"/>
              </a:solidFill>
              <a:latin typeface="宋体" panose="02010600030101010101" pitchFamily="2" charset="-122"/>
              <a:ea typeface="宋体" panose="02010600030101010101" pitchFamily="2" charset="-122"/>
            </a:endParaRPr>
          </a:p>
          <a:p>
            <a:endParaRPr lang="en-US" altLang="zh-CN" b="1" dirty="0">
              <a:solidFill>
                <a:schemeClr val="tx1"/>
              </a:solidFill>
              <a:effectLst/>
              <a:latin typeface="宋体" panose="02010600030101010101" pitchFamily="2" charset="-122"/>
              <a:ea typeface="宋体" panose="02010600030101010101" pitchFamily="2" charset="-122"/>
            </a:endParaRPr>
          </a:p>
          <a:p>
            <a:endParaRPr lang="en-US" altLang="zh-CN" b="1" dirty="0">
              <a:solidFill>
                <a:schemeClr val="tx1"/>
              </a:solidFill>
              <a:latin typeface="宋体" panose="02010600030101010101" pitchFamily="2" charset="-122"/>
              <a:ea typeface="宋体" panose="02010600030101010101" pitchFamily="2" charset="-122"/>
            </a:endParaRPr>
          </a:p>
          <a:p>
            <a:endParaRPr lang="en-US" altLang="zh-CN" b="1" dirty="0">
              <a:solidFill>
                <a:schemeClr val="tx1"/>
              </a:solidFill>
              <a:effectLst/>
              <a:latin typeface="宋体" panose="02010600030101010101" pitchFamily="2" charset="-122"/>
              <a:ea typeface="宋体" panose="02010600030101010101" pitchFamily="2" charset="-122"/>
            </a:endParaRPr>
          </a:p>
          <a:p>
            <a:r>
              <a:rPr lang="zh-CN" altLang="en-US" b="1" dirty="0">
                <a:solidFill>
                  <a:schemeClr val="tx1"/>
                </a:solidFill>
                <a:effectLst/>
                <a:latin typeface="宋体" panose="02010600030101010101" pitchFamily="2" charset="-122"/>
                <a:ea typeface="宋体" panose="02010600030101010101" pitchFamily="2" charset="-122"/>
              </a:rPr>
              <a:t>容忍</a:t>
            </a:r>
            <a:r>
              <a:rPr lang="en-US" altLang="zh-CN" b="1" dirty="0">
                <a:solidFill>
                  <a:schemeClr val="tx1"/>
                </a:solidFill>
                <a:effectLst/>
                <a:latin typeface="宋体" panose="02010600030101010101" pitchFamily="2" charset="-122"/>
                <a:ea typeface="宋体" panose="02010600030101010101" pitchFamily="2" charset="-122"/>
              </a:rPr>
              <a:t>(Tolerate):</a:t>
            </a:r>
            <a:r>
              <a:rPr lang="zh-CN" altLang="en-US" dirty="0">
                <a:solidFill>
                  <a:schemeClr val="tx1"/>
                </a:solidFill>
                <a:effectLst/>
                <a:latin typeface="宋体" panose="02010600030101010101" pitchFamily="2" charset="-122"/>
                <a:ea typeface="宋体" panose="02010600030101010101" pitchFamily="2" charset="-122"/>
              </a:rPr>
              <a:t>允许调度器部署</a:t>
            </a:r>
            <a:r>
              <a:rPr lang="en-US" altLang="zh-CN" dirty="0">
                <a:solidFill>
                  <a:schemeClr val="tx1"/>
                </a:solidFill>
                <a:effectLst/>
                <a:latin typeface="宋体" panose="02010600030101010101" pitchFamily="2" charset="-122"/>
                <a:ea typeface="宋体" panose="02010600030101010101" pitchFamily="2" charset="-122"/>
              </a:rPr>
              <a:t>pod</a:t>
            </a:r>
            <a:r>
              <a:rPr lang="zh-CN" altLang="en-US" dirty="0">
                <a:solidFill>
                  <a:schemeClr val="tx1"/>
                </a:solidFill>
                <a:effectLst/>
                <a:latin typeface="宋体" panose="02010600030101010101" pitchFamily="2" charset="-122"/>
                <a:ea typeface="宋体" panose="02010600030101010101" pitchFamily="2" charset="-122"/>
              </a:rPr>
              <a:t>应用到打上污点</a:t>
            </a:r>
            <a:r>
              <a:rPr lang="en-US" altLang="zh-CN" dirty="0">
                <a:solidFill>
                  <a:schemeClr val="tx1"/>
                </a:solidFill>
                <a:effectLst/>
                <a:latin typeface="宋体" panose="02010600030101010101" pitchFamily="2" charset="-122"/>
                <a:ea typeface="宋体" panose="02010600030101010101" pitchFamily="2" charset="-122"/>
              </a:rPr>
              <a:t>Taints</a:t>
            </a:r>
            <a:r>
              <a:rPr lang="zh-CN" altLang="en-US" dirty="0">
                <a:solidFill>
                  <a:schemeClr val="tx1"/>
                </a:solidFill>
                <a:effectLst/>
                <a:latin typeface="宋体" panose="02010600030101010101" pitchFamily="2" charset="-122"/>
                <a:ea typeface="宋体" panose="02010600030101010101" pitchFamily="2" charset="-122"/>
              </a:rPr>
              <a:t>的节点。</a:t>
            </a:r>
          </a:p>
          <a:p>
            <a:endParaRPr lang="zh-CN" altLang="en-US" dirty="0">
              <a:solidFill>
                <a:schemeClr val="tx1"/>
              </a:solidFill>
              <a:effectLst/>
              <a:latin typeface="宋体" panose="02010600030101010101" pitchFamily="2" charset="-122"/>
              <a:ea typeface="宋体" panose="02010600030101010101" pitchFamily="2" charset="-122"/>
            </a:endParaRPr>
          </a:p>
        </p:txBody>
      </p:sp>
      <p:pic>
        <p:nvPicPr>
          <p:cNvPr id="12" name="图片 11">
            <a:extLst>
              <a:ext uri="{FF2B5EF4-FFF2-40B4-BE49-F238E27FC236}">
                <a16:creationId xmlns:a16="http://schemas.microsoft.com/office/drawing/2014/main" id="{FF4FDEF7-AAEF-DE52-FC86-FF2E7ECD99E8}"/>
              </a:ext>
            </a:extLst>
          </p:cNvPr>
          <p:cNvPicPr>
            <a:picLocks noChangeAspect="1"/>
          </p:cNvPicPr>
          <p:nvPr/>
        </p:nvPicPr>
        <p:blipFill>
          <a:blip r:embed="rId4"/>
          <a:stretch>
            <a:fillRect/>
          </a:stretch>
        </p:blipFill>
        <p:spPr>
          <a:xfrm>
            <a:off x="1540223" y="4689882"/>
            <a:ext cx="5267041" cy="1234668"/>
          </a:xfrm>
          <a:prstGeom prst="rect">
            <a:avLst/>
          </a:prstGeom>
        </p:spPr>
      </p:pic>
      <p:pic>
        <p:nvPicPr>
          <p:cNvPr id="14" name="图片 13">
            <a:extLst>
              <a:ext uri="{FF2B5EF4-FFF2-40B4-BE49-F238E27FC236}">
                <a16:creationId xmlns:a16="http://schemas.microsoft.com/office/drawing/2014/main" id="{211F14D1-DBBC-E01F-5B7F-04E8027E1210}"/>
              </a:ext>
            </a:extLst>
          </p:cNvPr>
          <p:cNvPicPr>
            <a:picLocks noChangeAspect="1"/>
          </p:cNvPicPr>
          <p:nvPr/>
        </p:nvPicPr>
        <p:blipFill>
          <a:blip r:embed="rId5"/>
          <a:stretch>
            <a:fillRect/>
          </a:stretch>
        </p:blipFill>
        <p:spPr>
          <a:xfrm>
            <a:off x="1839431" y="1872622"/>
            <a:ext cx="4668627" cy="2143134"/>
          </a:xfrm>
          <a:prstGeom prst="rect">
            <a:avLst/>
          </a:prstGeom>
        </p:spPr>
      </p:pic>
    </p:spTree>
    <p:extLst>
      <p:ext uri="{BB962C8B-B14F-4D97-AF65-F5344CB8AC3E}">
        <p14:creationId xmlns:p14="http://schemas.microsoft.com/office/powerpoint/2010/main" val="1881633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POD</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是被谁管理的</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sp>
        <p:nvSpPr>
          <p:cNvPr id="15" name="矩形 14">
            <a:extLst>
              <a:ext uri="{FF2B5EF4-FFF2-40B4-BE49-F238E27FC236}">
                <a16:creationId xmlns:a16="http://schemas.microsoft.com/office/drawing/2014/main" id="{AE4DB478-1D6D-1CE1-945E-F13795EBB253}"/>
              </a:ext>
            </a:extLst>
          </p:cNvPr>
          <p:cNvSpPr/>
          <p:nvPr/>
        </p:nvSpPr>
        <p:spPr>
          <a:xfrm>
            <a:off x="9707629" y="4708013"/>
            <a:ext cx="1509720" cy="776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ReplicaSet</a:t>
            </a:r>
            <a:endParaRPr lang="en-US" altLang="zh-CN" dirty="0"/>
          </a:p>
        </p:txBody>
      </p:sp>
      <p:sp>
        <p:nvSpPr>
          <p:cNvPr id="16" name="文本框 15">
            <a:extLst>
              <a:ext uri="{FF2B5EF4-FFF2-40B4-BE49-F238E27FC236}">
                <a16:creationId xmlns:a16="http://schemas.microsoft.com/office/drawing/2014/main" id="{7785A93A-C909-47F0-B5B4-D5D40A2611E1}"/>
              </a:ext>
            </a:extLst>
          </p:cNvPr>
          <p:cNvSpPr txBox="1"/>
          <p:nvPr/>
        </p:nvSpPr>
        <p:spPr>
          <a:xfrm>
            <a:off x="441959" y="1401406"/>
            <a:ext cx="8038214" cy="369332"/>
          </a:xfrm>
          <a:prstGeom prst="rect">
            <a:avLst/>
          </a:prstGeom>
          <a:noFill/>
        </p:spPr>
        <p:txBody>
          <a:bodyPr wrap="square" rtlCol="0">
            <a:spAutoFit/>
          </a:bodyPr>
          <a:lstStyle/>
          <a:p>
            <a:r>
              <a:rPr lang="en-US" altLang="zh-CN" b="1" dirty="0"/>
              <a:t>Pod</a:t>
            </a:r>
            <a:r>
              <a:rPr lang="zh-CN" altLang="en-US" b="1" dirty="0"/>
              <a:t>是被</a:t>
            </a:r>
            <a:r>
              <a:rPr lang="en-US" altLang="zh-CN" b="1" dirty="0" err="1"/>
              <a:t>ReplicaSet</a:t>
            </a:r>
            <a:r>
              <a:rPr lang="zh-CN" altLang="en-US" b="1" dirty="0"/>
              <a:t>管理的</a:t>
            </a:r>
            <a:endParaRPr lang="en-US" altLang="zh-CN" b="1" dirty="0"/>
          </a:p>
        </p:txBody>
      </p:sp>
      <p:pic>
        <p:nvPicPr>
          <p:cNvPr id="3" name="图片 2">
            <a:extLst>
              <a:ext uri="{FF2B5EF4-FFF2-40B4-BE49-F238E27FC236}">
                <a16:creationId xmlns:a16="http://schemas.microsoft.com/office/drawing/2014/main" id="{86ED1E4E-CB1A-DD3E-8025-C0C2B10202DB}"/>
              </a:ext>
            </a:extLst>
          </p:cNvPr>
          <p:cNvPicPr>
            <a:picLocks noChangeAspect="1"/>
          </p:cNvPicPr>
          <p:nvPr/>
        </p:nvPicPr>
        <p:blipFill>
          <a:blip r:embed="rId4"/>
          <a:stretch>
            <a:fillRect/>
          </a:stretch>
        </p:blipFill>
        <p:spPr>
          <a:xfrm>
            <a:off x="441958" y="2343447"/>
            <a:ext cx="7951913" cy="3010046"/>
          </a:xfrm>
          <a:prstGeom prst="rect">
            <a:avLst/>
          </a:prstGeom>
        </p:spPr>
      </p:pic>
      <p:sp>
        <p:nvSpPr>
          <p:cNvPr id="14" name="箭头: 右 13">
            <a:extLst>
              <a:ext uri="{FF2B5EF4-FFF2-40B4-BE49-F238E27FC236}">
                <a16:creationId xmlns:a16="http://schemas.microsoft.com/office/drawing/2014/main" id="{4D122843-B06D-8BDF-BA10-24B7DE521A6B}"/>
              </a:ext>
            </a:extLst>
          </p:cNvPr>
          <p:cNvSpPr/>
          <p:nvPr/>
        </p:nvSpPr>
        <p:spPr>
          <a:xfrm>
            <a:off x="7031312" y="4835116"/>
            <a:ext cx="2399767" cy="521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646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965325" y="1612265"/>
            <a:ext cx="9506585" cy="3333115"/>
            <a:chOff x="3095" y="2927"/>
            <a:chExt cx="14971" cy="5249"/>
          </a:xfrm>
        </p:grpSpPr>
        <p:grpSp>
          <p:nvGrpSpPr>
            <p:cNvPr id="11" name="组合 10"/>
            <p:cNvGrpSpPr/>
            <p:nvPr/>
          </p:nvGrpSpPr>
          <p:grpSpPr>
            <a:xfrm>
              <a:off x="9222" y="2927"/>
              <a:ext cx="8844" cy="5249"/>
              <a:chOff x="9390" y="2526"/>
              <a:chExt cx="8844" cy="5249"/>
            </a:xfrm>
          </p:grpSpPr>
          <p:sp>
            <p:nvSpPr>
              <p:cNvPr id="16" name="矩形 15"/>
              <p:cNvSpPr/>
              <p:nvPr/>
            </p:nvSpPr>
            <p:spPr>
              <a:xfrm>
                <a:off x="10848" y="2600"/>
                <a:ext cx="7386" cy="725"/>
              </a:xfrm>
              <a:prstGeom prst="rect">
                <a:avLst/>
              </a:prstGeom>
            </p:spPr>
            <p:txBody>
              <a:bodyPr wrap="square">
                <a:spAutoFit/>
              </a:bodyPr>
              <a:lstStyle/>
              <a:p>
                <a:r>
                  <a:rPr lang="en-US" altLang="zh-CN" sz="24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rPr>
                  <a:t>Docker</a:t>
                </a:r>
                <a:endParaRPr lang="zh-CN" altLang="en-US" sz="24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endParaRPr>
              </a:p>
            </p:txBody>
          </p:sp>
          <p:cxnSp>
            <p:nvCxnSpPr>
              <p:cNvPr id="17" name="直线连接符 16"/>
              <p:cNvCxnSpPr/>
              <p:nvPr/>
            </p:nvCxnSpPr>
            <p:spPr>
              <a:xfrm flipV="1">
                <a:off x="10466" y="2738"/>
                <a:ext cx="0" cy="496"/>
              </a:xfrm>
              <a:prstGeom prst="line">
                <a:avLst/>
              </a:prstGeom>
              <a:ln w="6350">
                <a:solidFill>
                  <a:srgbClr val="DC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390" y="3983"/>
                <a:ext cx="652" cy="921"/>
              </a:xfrm>
              <a:prstGeom prst="rect">
                <a:avLst/>
              </a:prstGeom>
            </p:spPr>
            <p:txBody>
              <a:bodyPr wrap="none">
                <a:spAutoFit/>
              </a:bodyPr>
              <a:lstStyle/>
              <a:p>
                <a:r>
                  <a:rPr lang="en-US" altLang="zh-CN" sz="3200" b="1">
                    <a:solidFill>
                      <a:srgbClr val="DC0000"/>
                    </a:solidFill>
                    <a:latin typeface="方正黑体简体" panose="02000000000000000000" pitchFamily="65" charset="-122"/>
                    <a:ea typeface="方正黑体简体" panose="02000000000000000000" pitchFamily="65" charset="-122"/>
                    <a:cs typeface="Arial" panose="020B0604020202020204" pitchFamily="34" charset="0"/>
                  </a:rPr>
                  <a:t>2</a:t>
                </a:r>
                <a:endParaRPr lang="zh-CN" altLang="en-US" sz="3200" b="1">
                  <a:solidFill>
                    <a:srgbClr val="DC0000"/>
                  </a:solidFill>
                  <a:latin typeface="方正黑体简体" panose="02000000000000000000" pitchFamily="65" charset="-122"/>
                  <a:ea typeface="方正黑体简体" panose="02000000000000000000" pitchFamily="65" charset="-122"/>
                  <a:cs typeface="Arial" panose="020B0604020202020204" pitchFamily="34" charset="0"/>
                </a:endParaRPr>
              </a:p>
            </p:txBody>
          </p:sp>
          <p:sp>
            <p:nvSpPr>
              <p:cNvPr id="23" name="矩形 22"/>
              <p:cNvSpPr/>
              <p:nvPr/>
            </p:nvSpPr>
            <p:spPr>
              <a:xfrm>
                <a:off x="10848" y="4056"/>
                <a:ext cx="7386" cy="725"/>
              </a:xfrm>
              <a:prstGeom prst="rect">
                <a:avLst/>
              </a:prstGeom>
            </p:spPr>
            <p:txBody>
              <a:bodyPr wrap="square">
                <a:spAutoFit/>
              </a:bodyPr>
              <a:lstStyle/>
              <a:p>
                <a:r>
                  <a:rPr lang="en-US" altLang="zh-CN" sz="24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rPr>
                  <a:t>Kubernetes</a:t>
                </a:r>
                <a:endParaRPr lang="zh-CN" altLang="en-US" sz="24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endParaRPr>
              </a:p>
            </p:txBody>
          </p:sp>
          <p:cxnSp>
            <p:nvCxnSpPr>
              <p:cNvPr id="24" name="直线连接符 23"/>
              <p:cNvCxnSpPr/>
              <p:nvPr/>
            </p:nvCxnSpPr>
            <p:spPr>
              <a:xfrm flipV="1">
                <a:off x="10466" y="4195"/>
                <a:ext cx="0" cy="495"/>
              </a:xfrm>
              <a:prstGeom prst="line">
                <a:avLst/>
              </a:prstGeom>
              <a:ln w="6350">
                <a:solidFill>
                  <a:srgbClr val="DC0000"/>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390" y="5418"/>
                <a:ext cx="652" cy="921"/>
              </a:xfrm>
              <a:prstGeom prst="rect">
                <a:avLst/>
              </a:prstGeom>
            </p:spPr>
            <p:txBody>
              <a:bodyPr wrap="none">
                <a:spAutoFit/>
              </a:bodyPr>
              <a:lstStyle/>
              <a:p>
                <a:r>
                  <a:rPr lang="en-US" altLang="zh-CN" sz="3200" b="1">
                    <a:solidFill>
                      <a:srgbClr val="DC0000"/>
                    </a:solidFill>
                    <a:latin typeface="方正黑体简体" panose="02000000000000000000" pitchFamily="65" charset="-122"/>
                    <a:ea typeface="方正黑体简体" panose="02000000000000000000" pitchFamily="65" charset="-122"/>
                    <a:cs typeface="Arial" panose="020B0604020202020204" pitchFamily="34" charset="0"/>
                  </a:rPr>
                  <a:t>3</a:t>
                </a:r>
                <a:endParaRPr lang="zh-CN" altLang="en-US" sz="3200" b="1">
                  <a:solidFill>
                    <a:srgbClr val="DC0000"/>
                  </a:solidFill>
                  <a:latin typeface="方正黑体简体" panose="02000000000000000000" pitchFamily="65" charset="-122"/>
                  <a:ea typeface="方正黑体简体" panose="02000000000000000000" pitchFamily="65" charset="-122"/>
                  <a:cs typeface="Arial" panose="020B0604020202020204" pitchFamily="34" charset="0"/>
                </a:endParaRPr>
              </a:p>
            </p:txBody>
          </p:sp>
          <p:sp>
            <p:nvSpPr>
              <p:cNvPr id="29" name="矩形 28"/>
              <p:cNvSpPr/>
              <p:nvPr/>
            </p:nvSpPr>
            <p:spPr>
              <a:xfrm>
                <a:off x="10848" y="5492"/>
                <a:ext cx="7386" cy="725"/>
              </a:xfrm>
              <a:prstGeom prst="rect">
                <a:avLst/>
              </a:prstGeom>
            </p:spPr>
            <p:txBody>
              <a:bodyPr wrap="square">
                <a:spAutoFit/>
              </a:bodyPr>
              <a:lstStyle/>
              <a:p>
                <a:r>
                  <a:rPr lang="zh-CN" altLang="en-US" sz="24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rPr>
                  <a:t>云原生</a:t>
                </a:r>
              </a:p>
            </p:txBody>
          </p:sp>
          <p:cxnSp>
            <p:nvCxnSpPr>
              <p:cNvPr id="30" name="直线连接符 29"/>
              <p:cNvCxnSpPr/>
              <p:nvPr/>
            </p:nvCxnSpPr>
            <p:spPr>
              <a:xfrm flipV="1">
                <a:off x="10466" y="5630"/>
                <a:ext cx="0" cy="496"/>
              </a:xfrm>
              <a:prstGeom prst="line">
                <a:avLst/>
              </a:prstGeom>
              <a:ln w="6350">
                <a:solidFill>
                  <a:srgbClr val="DC000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390" y="6854"/>
                <a:ext cx="652" cy="921"/>
              </a:xfrm>
              <a:prstGeom prst="rect">
                <a:avLst/>
              </a:prstGeom>
            </p:spPr>
            <p:txBody>
              <a:bodyPr wrap="none">
                <a:spAutoFit/>
              </a:bodyPr>
              <a:lstStyle/>
              <a:p>
                <a:r>
                  <a:rPr lang="en-US" altLang="zh-CN" sz="3200" b="1" dirty="0">
                    <a:solidFill>
                      <a:srgbClr val="DC0000"/>
                    </a:solidFill>
                    <a:latin typeface="方正黑体简体" panose="02000000000000000000" pitchFamily="65" charset="-122"/>
                    <a:ea typeface="方正黑体简体" panose="02000000000000000000" pitchFamily="65" charset="-122"/>
                    <a:cs typeface="Arial" panose="020B0604020202020204" pitchFamily="34" charset="0"/>
                  </a:rPr>
                  <a:t>4</a:t>
                </a:r>
                <a:endParaRPr lang="zh-CN" altLang="en-US" sz="3200" b="1" dirty="0">
                  <a:solidFill>
                    <a:srgbClr val="DC0000"/>
                  </a:solidFill>
                  <a:latin typeface="方正黑体简体" panose="02000000000000000000" pitchFamily="65" charset="-122"/>
                  <a:ea typeface="方正黑体简体" panose="02000000000000000000" pitchFamily="65" charset="-122"/>
                  <a:cs typeface="Arial" panose="020B0604020202020204" pitchFamily="34" charset="0"/>
                </a:endParaRPr>
              </a:p>
            </p:txBody>
          </p:sp>
          <p:sp>
            <p:nvSpPr>
              <p:cNvPr id="32" name="矩形 31"/>
              <p:cNvSpPr/>
              <p:nvPr/>
            </p:nvSpPr>
            <p:spPr>
              <a:xfrm>
                <a:off x="10848" y="6927"/>
                <a:ext cx="7386" cy="725"/>
              </a:xfrm>
              <a:prstGeom prst="rect">
                <a:avLst/>
              </a:prstGeom>
            </p:spPr>
            <p:txBody>
              <a:bodyPr wrap="square">
                <a:spAutoFit/>
              </a:bodyPr>
              <a:lstStyle/>
              <a:p>
                <a:r>
                  <a:rPr lang="zh-CN" altLang="en-US" sz="24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rPr>
                  <a:t>总结</a:t>
                </a:r>
              </a:p>
            </p:txBody>
          </p:sp>
          <p:cxnSp>
            <p:nvCxnSpPr>
              <p:cNvPr id="33" name="直线连接符 32"/>
              <p:cNvCxnSpPr/>
              <p:nvPr/>
            </p:nvCxnSpPr>
            <p:spPr>
              <a:xfrm flipV="1">
                <a:off x="10466" y="7066"/>
                <a:ext cx="0" cy="495"/>
              </a:xfrm>
              <a:prstGeom prst="line">
                <a:avLst/>
              </a:prstGeom>
              <a:ln w="6350">
                <a:solidFill>
                  <a:srgbClr val="DC000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390" y="2526"/>
                <a:ext cx="652" cy="921"/>
              </a:xfrm>
              <a:prstGeom prst="rect">
                <a:avLst/>
              </a:prstGeom>
            </p:spPr>
            <p:txBody>
              <a:bodyPr wrap="none">
                <a:spAutoFit/>
              </a:bodyPr>
              <a:lstStyle/>
              <a:p>
                <a:r>
                  <a:rPr lang="en-US" altLang="zh-CN" sz="3200" b="1">
                    <a:solidFill>
                      <a:srgbClr val="DC0000"/>
                    </a:solidFill>
                    <a:latin typeface="方正黑体简体" panose="02000000000000000000" pitchFamily="65" charset="-122"/>
                    <a:ea typeface="方正黑体简体" panose="02000000000000000000" pitchFamily="65" charset="-122"/>
                    <a:cs typeface="Arial" panose="020B0604020202020204" pitchFamily="34" charset="0"/>
                  </a:rPr>
                  <a:t>1</a:t>
                </a:r>
                <a:endParaRPr lang="zh-CN" altLang="en-US" sz="3200" b="1">
                  <a:solidFill>
                    <a:srgbClr val="DC0000"/>
                  </a:solidFill>
                  <a:latin typeface="方正黑体简体" panose="02000000000000000000" pitchFamily="65" charset="-122"/>
                  <a:ea typeface="方正黑体简体" panose="02000000000000000000" pitchFamily="65" charset="-122"/>
                  <a:cs typeface="Arial" panose="020B0604020202020204" pitchFamily="34" charset="0"/>
                </a:endParaRPr>
              </a:p>
            </p:txBody>
          </p:sp>
        </p:grpSp>
        <p:grpSp>
          <p:nvGrpSpPr>
            <p:cNvPr id="6" name="组合 5"/>
            <p:cNvGrpSpPr/>
            <p:nvPr/>
          </p:nvGrpSpPr>
          <p:grpSpPr>
            <a:xfrm>
              <a:off x="3095" y="4772"/>
              <a:ext cx="2682" cy="1557"/>
              <a:chOff x="3291" y="4251"/>
              <a:chExt cx="2682" cy="1557"/>
            </a:xfrm>
          </p:grpSpPr>
          <p:sp>
            <p:nvSpPr>
              <p:cNvPr id="12" name="矩形 11"/>
              <p:cNvSpPr/>
              <p:nvPr/>
            </p:nvSpPr>
            <p:spPr>
              <a:xfrm>
                <a:off x="3291" y="4251"/>
                <a:ext cx="2682" cy="1016"/>
              </a:xfrm>
              <a:prstGeom prst="rect">
                <a:avLst/>
              </a:prstGeom>
            </p:spPr>
            <p:txBody>
              <a:bodyPr wrap="square">
                <a:spAutoFit/>
              </a:bodyPr>
              <a:lstStyle/>
              <a:p>
                <a:pPr algn="ctr"/>
                <a:r>
                  <a:rPr lang="zh-CN" altLang="en-US" sz="3600" b="1" spc="300">
                    <a:solidFill>
                      <a:srgbClr val="DC0000"/>
                    </a:solidFill>
                    <a:latin typeface="方正黑体简体" panose="02000000000000000000" pitchFamily="65" charset="-122"/>
                    <a:ea typeface="方正黑体简体" panose="02000000000000000000" pitchFamily="65" charset="-122"/>
                  </a:rPr>
                  <a:t>目录</a:t>
                </a:r>
              </a:p>
            </p:txBody>
          </p:sp>
          <p:grpSp>
            <p:nvGrpSpPr>
              <p:cNvPr id="3" name="组合 2"/>
              <p:cNvGrpSpPr/>
              <p:nvPr/>
            </p:nvGrpSpPr>
            <p:grpSpPr>
              <a:xfrm>
                <a:off x="3292" y="5374"/>
                <a:ext cx="2680" cy="434"/>
                <a:chOff x="2835" y="2384"/>
                <a:chExt cx="2680" cy="434"/>
              </a:xfrm>
            </p:grpSpPr>
            <p:sp>
              <p:nvSpPr>
                <p:cNvPr id="18" name="矩形 17"/>
                <p:cNvSpPr/>
                <p:nvPr/>
              </p:nvSpPr>
              <p:spPr>
                <a:xfrm>
                  <a:off x="2835" y="2629"/>
                  <a:ext cx="567" cy="57"/>
                </a:xfrm>
                <a:prstGeom prst="rect">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00000000000000000" pitchFamily="65" charset="-122"/>
                    <a:ea typeface="方正黑体简体" panose="02000000000000000000" pitchFamily="65" charset="-122"/>
                  </a:endParaRPr>
                </a:p>
              </p:txBody>
            </p:sp>
            <p:sp>
              <p:nvSpPr>
                <p:cNvPr id="19" name="矩形 18"/>
                <p:cNvSpPr/>
                <p:nvPr/>
              </p:nvSpPr>
              <p:spPr>
                <a:xfrm>
                  <a:off x="4949" y="2629"/>
                  <a:ext cx="567" cy="57"/>
                </a:xfrm>
                <a:prstGeom prst="rect">
                  <a:avLst/>
                </a:prstGeom>
                <a:solidFill>
                  <a:srgbClr val="D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方正黑体简体" panose="02000000000000000000" pitchFamily="65" charset="-122"/>
                    <a:ea typeface="方正黑体简体" panose="02000000000000000000" pitchFamily="65" charset="-122"/>
                  </a:endParaRPr>
                </a:p>
              </p:txBody>
            </p:sp>
            <p:sp>
              <p:nvSpPr>
                <p:cNvPr id="4" name="文本框 3"/>
                <p:cNvSpPr txBox="1"/>
                <p:nvPr/>
              </p:nvSpPr>
              <p:spPr>
                <a:xfrm>
                  <a:off x="3437" y="2384"/>
                  <a:ext cx="1448" cy="434"/>
                </a:xfrm>
                <a:prstGeom prst="rect">
                  <a:avLst/>
                </a:prstGeom>
                <a:noFill/>
              </p:spPr>
              <p:txBody>
                <a:bodyPr wrap="none" rtlCol="0">
                  <a:spAutoFit/>
                </a:bodyPr>
                <a:lstStyle/>
                <a:p>
                  <a:r>
                    <a:rPr lang="en-US" altLang="zh-CN" sz="1200">
                      <a:solidFill>
                        <a:srgbClr val="DC0000"/>
                      </a:solidFill>
                      <a:latin typeface="方正黑体简体" panose="02000000000000000000" pitchFamily="65" charset="-122"/>
                      <a:ea typeface="方正黑体简体" panose="02000000000000000000" pitchFamily="65" charset="-122"/>
                      <a:cs typeface="Arial" panose="020B0604020202020204" pitchFamily="34" charset="0"/>
                    </a:rPr>
                    <a:t>CONTENT</a:t>
                  </a:r>
                </a:p>
              </p:txBody>
            </p:sp>
          </p:grpSp>
        </p:grpSp>
      </p:grpSp>
      <p:cxnSp>
        <p:nvCxnSpPr>
          <p:cNvPr id="2" name="直接连接符 1"/>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logo_86-03"/>
          <p:cNvPicPr>
            <a:picLocks noChangeAspect="1"/>
          </p:cNvPicPr>
          <p:nvPr/>
        </p:nvPicPr>
        <p:blipFill>
          <a:blip r:embed="rId3"/>
          <a:stretch>
            <a:fillRect/>
          </a:stretch>
        </p:blipFill>
        <p:spPr>
          <a:xfrm>
            <a:off x="9837960" y="389341"/>
            <a:ext cx="1944000" cy="24493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POD</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是被谁管理的</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984625"/>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sp>
        <p:nvSpPr>
          <p:cNvPr id="15" name="矩形 14">
            <a:extLst>
              <a:ext uri="{FF2B5EF4-FFF2-40B4-BE49-F238E27FC236}">
                <a16:creationId xmlns:a16="http://schemas.microsoft.com/office/drawing/2014/main" id="{AE4DB478-1D6D-1CE1-945E-F13795EBB253}"/>
              </a:ext>
            </a:extLst>
          </p:cNvPr>
          <p:cNvSpPr/>
          <p:nvPr/>
        </p:nvSpPr>
        <p:spPr>
          <a:xfrm>
            <a:off x="9083100" y="3282298"/>
            <a:ext cx="1509720" cy="776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Deployment</a:t>
            </a:r>
          </a:p>
        </p:txBody>
      </p:sp>
      <p:sp>
        <p:nvSpPr>
          <p:cNvPr id="4" name="文本框 3">
            <a:extLst>
              <a:ext uri="{FF2B5EF4-FFF2-40B4-BE49-F238E27FC236}">
                <a16:creationId xmlns:a16="http://schemas.microsoft.com/office/drawing/2014/main" id="{11067427-7B40-2E1A-37FA-F1DA0FD4DA0A}"/>
              </a:ext>
            </a:extLst>
          </p:cNvPr>
          <p:cNvSpPr txBox="1"/>
          <p:nvPr/>
        </p:nvSpPr>
        <p:spPr>
          <a:xfrm>
            <a:off x="377064" y="1324853"/>
            <a:ext cx="8038214" cy="369332"/>
          </a:xfrm>
          <a:prstGeom prst="rect">
            <a:avLst/>
          </a:prstGeom>
          <a:noFill/>
        </p:spPr>
        <p:txBody>
          <a:bodyPr wrap="square" rtlCol="0">
            <a:spAutoFit/>
          </a:bodyPr>
          <a:lstStyle/>
          <a:p>
            <a:r>
              <a:rPr lang="en-US" altLang="zh-CN" b="1" dirty="0" err="1"/>
              <a:t>ReplicaSet</a:t>
            </a:r>
            <a:r>
              <a:rPr lang="zh-CN" altLang="en-US" b="1" dirty="0"/>
              <a:t>是被</a:t>
            </a:r>
            <a:r>
              <a:rPr lang="en-US" altLang="zh-CN" b="1" dirty="0"/>
              <a:t>Deployment</a:t>
            </a:r>
            <a:r>
              <a:rPr lang="zh-CN" altLang="en-US" b="1" dirty="0"/>
              <a:t>管理的</a:t>
            </a:r>
            <a:endParaRPr lang="en-US" altLang="zh-CN" b="1" dirty="0"/>
          </a:p>
        </p:txBody>
      </p:sp>
      <p:pic>
        <p:nvPicPr>
          <p:cNvPr id="10" name="图片 9">
            <a:extLst>
              <a:ext uri="{FF2B5EF4-FFF2-40B4-BE49-F238E27FC236}">
                <a16:creationId xmlns:a16="http://schemas.microsoft.com/office/drawing/2014/main" id="{B8613D37-23D3-71C4-4F90-A510878D330F}"/>
              </a:ext>
            </a:extLst>
          </p:cNvPr>
          <p:cNvPicPr>
            <a:picLocks noChangeAspect="1"/>
          </p:cNvPicPr>
          <p:nvPr/>
        </p:nvPicPr>
        <p:blipFill>
          <a:blip r:embed="rId4"/>
          <a:stretch>
            <a:fillRect/>
          </a:stretch>
        </p:blipFill>
        <p:spPr>
          <a:xfrm>
            <a:off x="363976" y="1803264"/>
            <a:ext cx="7810500" cy="4552950"/>
          </a:xfrm>
          <a:prstGeom prst="rect">
            <a:avLst/>
          </a:prstGeom>
        </p:spPr>
      </p:pic>
      <p:sp>
        <p:nvSpPr>
          <p:cNvPr id="14" name="箭头: 右 13">
            <a:extLst>
              <a:ext uri="{FF2B5EF4-FFF2-40B4-BE49-F238E27FC236}">
                <a16:creationId xmlns:a16="http://schemas.microsoft.com/office/drawing/2014/main" id="{4D122843-B06D-8BDF-BA10-24B7DE521A6B}"/>
              </a:ext>
            </a:extLst>
          </p:cNvPr>
          <p:cNvSpPr/>
          <p:nvPr/>
        </p:nvSpPr>
        <p:spPr>
          <a:xfrm>
            <a:off x="4511168" y="3409401"/>
            <a:ext cx="4398916" cy="521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6188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1077218"/>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a:t>
            </a:r>
            <a:r>
              <a:rPr lang="en-US" altLang="zh-CN" sz="3200" b="1" i="0" dirty="0">
                <a:solidFill>
                  <a:srgbClr val="121212"/>
                </a:solidFill>
                <a:effectLst/>
                <a:latin typeface="-apple-system"/>
              </a:rPr>
              <a:t>Deployment </a:t>
            </a:r>
            <a:r>
              <a:rPr lang="zh-CN" altLang="en-US" sz="3200" b="1" i="0" dirty="0">
                <a:solidFill>
                  <a:srgbClr val="121212"/>
                </a:solidFill>
                <a:effectLst/>
                <a:latin typeface="-apple-system"/>
              </a:rPr>
              <a:t>和 </a:t>
            </a:r>
            <a:r>
              <a:rPr lang="en-US" altLang="zh-CN" sz="3200" b="1" i="0" dirty="0" err="1">
                <a:solidFill>
                  <a:srgbClr val="121212"/>
                </a:solidFill>
                <a:effectLst/>
                <a:latin typeface="-apple-system"/>
              </a:rPr>
              <a:t>ReplicaSet</a:t>
            </a:r>
            <a:r>
              <a:rPr lang="zh-CN" altLang="en-US" sz="3200" b="1" i="0" dirty="0">
                <a:solidFill>
                  <a:srgbClr val="121212"/>
                </a:solidFill>
                <a:effectLst/>
                <a:latin typeface="-apple-system"/>
              </a:rPr>
              <a:t>（简称</a:t>
            </a:r>
            <a:r>
              <a:rPr lang="en-US" altLang="zh-CN" sz="3200" b="1" i="0" dirty="0">
                <a:solidFill>
                  <a:srgbClr val="121212"/>
                </a:solidFill>
                <a:effectLst/>
                <a:latin typeface="-apple-system"/>
              </a:rPr>
              <a:t>RS</a:t>
            </a:r>
            <a:r>
              <a:rPr lang="zh-CN" altLang="en-US" sz="3200" b="1" i="0" dirty="0">
                <a:solidFill>
                  <a:srgbClr val="121212"/>
                </a:solidFill>
                <a:effectLst/>
                <a:latin typeface="-apple-system"/>
              </a:rPr>
              <a:t>）</a:t>
            </a:r>
          </a:p>
          <a:p>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4" name="图片 3">
            <a:extLst>
              <a:ext uri="{FF2B5EF4-FFF2-40B4-BE49-F238E27FC236}">
                <a16:creationId xmlns:a16="http://schemas.microsoft.com/office/drawing/2014/main" id="{35B910E6-97C0-C15A-9882-6B85CE74AB6D}"/>
              </a:ext>
            </a:extLst>
          </p:cNvPr>
          <p:cNvPicPr>
            <a:picLocks noChangeAspect="1"/>
          </p:cNvPicPr>
          <p:nvPr/>
        </p:nvPicPr>
        <p:blipFill>
          <a:blip r:embed="rId4"/>
          <a:stretch>
            <a:fillRect/>
          </a:stretch>
        </p:blipFill>
        <p:spPr>
          <a:xfrm>
            <a:off x="652899" y="1113483"/>
            <a:ext cx="9915525" cy="1552575"/>
          </a:xfrm>
          <a:prstGeom prst="rect">
            <a:avLst/>
          </a:prstGeom>
        </p:spPr>
      </p:pic>
      <p:pic>
        <p:nvPicPr>
          <p:cNvPr id="22" name="图片 21">
            <a:extLst>
              <a:ext uri="{FF2B5EF4-FFF2-40B4-BE49-F238E27FC236}">
                <a16:creationId xmlns:a16="http://schemas.microsoft.com/office/drawing/2014/main" id="{EFC85BCF-7FD6-6B72-7890-44B788566696}"/>
              </a:ext>
            </a:extLst>
          </p:cNvPr>
          <p:cNvPicPr>
            <a:picLocks noChangeAspect="1"/>
          </p:cNvPicPr>
          <p:nvPr/>
        </p:nvPicPr>
        <p:blipFill>
          <a:blip r:embed="rId5"/>
          <a:stretch>
            <a:fillRect/>
          </a:stretch>
        </p:blipFill>
        <p:spPr>
          <a:xfrm>
            <a:off x="2477387" y="2771661"/>
            <a:ext cx="5688418" cy="3985985"/>
          </a:xfrm>
          <a:prstGeom prst="rect">
            <a:avLst/>
          </a:prstGeom>
        </p:spPr>
      </p:pic>
    </p:spTree>
    <p:extLst>
      <p:ext uri="{BB962C8B-B14F-4D97-AF65-F5344CB8AC3E}">
        <p14:creationId xmlns:p14="http://schemas.microsoft.com/office/powerpoint/2010/main" val="2170803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a:t>
            </a:r>
            <a:r>
              <a:rPr lang="en-US" altLang="zh-CN" sz="3200" b="1" i="0" dirty="0">
                <a:solidFill>
                  <a:srgbClr val="121212"/>
                </a:solidFill>
                <a:effectLst/>
                <a:latin typeface="-apple-system"/>
              </a:rPr>
              <a:t>Deployment </a:t>
            </a:r>
            <a:r>
              <a:rPr lang="zh-CN" altLang="en-US" sz="3200" b="1" i="0" dirty="0">
                <a:solidFill>
                  <a:srgbClr val="121212"/>
                </a:solidFill>
                <a:effectLst/>
                <a:latin typeface="-apple-system"/>
              </a:rPr>
              <a:t>更新镜像</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3" name="图片 2">
            <a:extLst>
              <a:ext uri="{FF2B5EF4-FFF2-40B4-BE49-F238E27FC236}">
                <a16:creationId xmlns:a16="http://schemas.microsoft.com/office/drawing/2014/main" id="{C0295902-9064-A7C0-7356-5202FF0D4C8E}"/>
              </a:ext>
            </a:extLst>
          </p:cNvPr>
          <p:cNvPicPr>
            <a:picLocks noChangeAspect="1"/>
          </p:cNvPicPr>
          <p:nvPr/>
        </p:nvPicPr>
        <p:blipFill>
          <a:blip r:embed="rId4"/>
          <a:stretch>
            <a:fillRect/>
          </a:stretch>
        </p:blipFill>
        <p:spPr>
          <a:xfrm>
            <a:off x="441960" y="2223466"/>
            <a:ext cx="5140133" cy="3245533"/>
          </a:xfrm>
          <a:prstGeom prst="rect">
            <a:avLst/>
          </a:prstGeom>
        </p:spPr>
      </p:pic>
      <p:pic>
        <p:nvPicPr>
          <p:cNvPr id="9" name="图片 8">
            <a:extLst>
              <a:ext uri="{FF2B5EF4-FFF2-40B4-BE49-F238E27FC236}">
                <a16:creationId xmlns:a16="http://schemas.microsoft.com/office/drawing/2014/main" id="{11AB273F-66BF-0F2D-C0D0-05D07C141116}"/>
              </a:ext>
            </a:extLst>
          </p:cNvPr>
          <p:cNvPicPr>
            <a:picLocks noChangeAspect="1"/>
          </p:cNvPicPr>
          <p:nvPr/>
        </p:nvPicPr>
        <p:blipFill>
          <a:blip r:embed="rId5"/>
          <a:stretch>
            <a:fillRect/>
          </a:stretch>
        </p:blipFill>
        <p:spPr>
          <a:xfrm>
            <a:off x="6609907" y="2223466"/>
            <a:ext cx="5140133" cy="3233437"/>
          </a:xfrm>
          <a:prstGeom prst="rect">
            <a:avLst/>
          </a:prstGeom>
        </p:spPr>
      </p:pic>
      <p:pic>
        <p:nvPicPr>
          <p:cNvPr id="11" name="图片 10">
            <a:extLst>
              <a:ext uri="{FF2B5EF4-FFF2-40B4-BE49-F238E27FC236}">
                <a16:creationId xmlns:a16="http://schemas.microsoft.com/office/drawing/2014/main" id="{CFAB935B-504D-7CBC-5BE1-759790A2C4EA}"/>
              </a:ext>
            </a:extLst>
          </p:cNvPr>
          <p:cNvPicPr>
            <a:picLocks noChangeAspect="1"/>
          </p:cNvPicPr>
          <p:nvPr/>
        </p:nvPicPr>
        <p:blipFill>
          <a:blip r:embed="rId6"/>
          <a:stretch>
            <a:fillRect/>
          </a:stretch>
        </p:blipFill>
        <p:spPr>
          <a:xfrm>
            <a:off x="2216888" y="1368908"/>
            <a:ext cx="7162800" cy="419100"/>
          </a:xfrm>
          <a:prstGeom prst="rect">
            <a:avLst/>
          </a:prstGeom>
        </p:spPr>
      </p:pic>
      <p:sp>
        <p:nvSpPr>
          <p:cNvPr id="12" name="箭头: 右 11">
            <a:extLst>
              <a:ext uri="{FF2B5EF4-FFF2-40B4-BE49-F238E27FC236}">
                <a16:creationId xmlns:a16="http://schemas.microsoft.com/office/drawing/2014/main" id="{3F518B0A-1B92-CA99-C696-A19854619864}"/>
              </a:ext>
            </a:extLst>
          </p:cNvPr>
          <p:cNvSpPr/>
          <p:nvPr/>
        </p:nvSpPr>
        <p:spPr>
          <a:xfrm>
            <a:off x="5709684" y="3429000"/>
            <a:ext cx="776176"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4261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1077218"/>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a:t>
            </a:r>
            <a:r>
              <a:rPr lang="en-US" altLang="zh-CN" sz="3200" b="1" i="0" dirty="0" err="1">
                <a:solidFill>
                  <a:srgbClr val="121212"/>
                </a:solidFill>
                <a:effectLst/>
                <a:latin typeface="-apple-system"/>
              </a:rPr>
              <a:t>ReplicaSet</a:t>
            </a:r>
            <a:r>
              <a:rPr lang="zh-CN" altLang="en-US" sz="3200" b="1" i="0" dirty="0">
                <a:solidFill>
                  <a:srgbClr val="121212"/>
                </a:solidFill>
                <a:effectLst/>
                <a:latin typeface="-apple-system"/>
              </a:rPr>
              <a:t>（简称</a:t>
            </a:r>
            <a:r>
              <a:rPr lang="en-US" altLang="zh-CN" sz="3200" b="1" i="0" dirty="0">
                <a:solidFill>
                  <a:srgbClr val="121212"/>
                </a:solidFill>
                <a:effectLst/>
                <a:latin typeface="-apple-system"/>
              </a:rPr>
              <a:t>RS</a:t>
            </a:r>
            <a:r>
              <a:rPr lang="zh-CN" altLang="en-US" sz="3200" b="1" i="0" dirty="0">
                <a:solidFill>
                  <a:srgbClr val="121212"/>
                </a:solidFill>
                <a:effectLst/>
                <a:latin typeface="-apple-system"/>
              </a:rPr>
              <a:t>）</a:t>
            </a:r>
          </a:p>
          <a:p>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9" name="图片 8">
            <a:extLst>
              <a:ext uri="{FF2B5EF4-FFF2-40B4-BE49-F238E27FC236}">
                <a16:creationId xmlns:a16="http://schemas.microsoft.com/office/drawing/2014/main" id="{36D0E860-6311-2EAD-1D61-A72A3E009CF3}"/>
              </a:ext>
            </a:extLst>
          </p:cNvPr>
          <p:cNvPicPr>
            <a:picLocks noChangeAspect="1"/>
          </p:cNvPicPr>
          <p:nvPr/>
        </p:nvPicPr>
        <p:blipFill>
          <a:blip r:embed="rId4"/>
          <a:stretch>
            <a:fillRect/>
          </a:stretch>
        </p:blipFill>
        <p:spPr>
          <a:xfrm>
            <a:off x="787674" y="1438313"/>
            <a:ext cx="10258425" cy="1047750"/>
          </a:xfrm>
          <a:prstGeom prst="rect">
            <a:avLst/>
          </a:prstGeom>
        </p:spPr>
      </p:pic>
      <p:pic>
        <p:nvPicPr>
          <p:cNvPr id="3" name="图片 2">
            <a:extLst>
              <a:ext uri="{FF2B5EF4-FFF2-40B4-BE49-F238E27FC236}">
                <a16:creationId xmlns:a16="http://schemas.microsoft.com/office/drawing/2014/main" id="{C9D126E8-2409-FAC4-1209-C562A2CCF71D}"/>
              </a:ext>
            </a:extLst>
          </p:cNvPr>
          <p:cNvPicPr>
            <a:picLocks noChangeAspect="1"/>
          </p:cNvPicPr>
          <p:nvPr/>
        </p:nvPicPr>
        <p:blipFill>
          <a:blip r:embed="rId5"/>
          <a:stretch>
            <a:fillRect/>
          </a:stretch>
        </p:blipFill>
        <p:spPr>
          <a:xfrm>
            <a:off x="2060448" y="2603162"/>
            <a:ext cx="6880776" cy="4035382"/>
          </a:xfrm>
          <a:prstGeom prst="rect">
            <a:avLst/>
          </a:prstGeom>
        </p:spPr>
      </p:pic>
    </p:spTree>
    <p:extLst>
      <p:ext uri="{BB962C8B-B14F-4D97-AF65-F5344CB8AC3E}">
        <p14:creationId xmlns:p14="http://schemas.microsoft.com/office/powerpoint/2010/main" val="153166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a:t>
            </a:r>
            <a:r>
              <a:rPr lang="en-US" altLang="zh-CN" sz="3200" b="1" i="0" dirty="0">
                <a:solidFill>
                  <a:srgbClr val="121212"/>
                </a:solidFill>
                <a:effectLst/>
                <a:latin typeface="-apple-system"/>
              </a:rPr>
              <a:t>Service</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pic>
        <p:nvPicPr>
          <p:cNvPr id="4" name="图片 3">
            <a:extLst>
              <a:ext uri="{FF2B5EF4-FFF2-40B4-BE49-F238E27FC236}">
                <a16:creationId xmlns:a16="http://schemas.microsoft.com/office/drawing/2014/main" id="{880B6797-893E-D2F0-BE61-F4FE1388AD08}"/>
              </a:ext>
            </a:extLst>
          </p:cNvPr>
          <p:cNvPicPr>
            <a:picLocks noChangeAspect="1"/>
          </p:cNvPicPr>
          <p:nvPr/>
        </p:nvPicPr>
        <p:blipFill>
          <a:blip r:embed="rId4"/>
          <a:stretch>
            <a:fillRect/>
          </a:stretch>
        </p:blipFill>
        <p:spPr>
          <a:xfrm>
            <a:off x="827031" y="1545053"/>
            <a:ext cx="10172700" cy="1619250"/>
          </a:xfrm>
          <a:prstGeom prst="rect">
            <a:avLst/>
          </a:prstGeom>
        </p:spPr>
      </p:pic>
      <p:sp>
        <p:nvSpPr>
          <p:cNvPr id="18" name="箭头: 右 17">
            <a:extLst>
              <a:ext uri="{FF2B5EF4-FFF2-40B4-BE49-F238E27FC236}">
                <a16:creationId xmlns:a16="http://schemas.microsoft.com/office/drawing/2014/main" id="{5B9C63AF-2CD6-7822-3230-303C0D21AE8B}"/>
              </a:ext>
            </a:extLst>
          </p:cNvPr>
          <p:cNvSpPr/>
          <p:nvPr/>
        </p:nvSpPr>
        <p:spPr>
          <a:xfrm>
            <a:off x="6815469" y="4240529"/>
            <a:ext cx="1552354" cy="489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36D83513-4F7F-A39B-B570-63D5B9FFE8C2}"/>
              </a:ext>
            </a:extLst>
          </p:cNvPr>
          <p:cNvSpPr/>
          <p:nvPr/>
        </p:nvSpPr>
        <p:spPr>
          <a:xfrm>
            <a:off x="8468685" y="3429000"/>
            <a:ext cx="3306430" cy="21477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宋体" panose="02010600030101010101" pitchFamily="2" charset="-122"/>
                <a:ea typeface="宋体" panose="02010600030101010101" pitchFamily="2" charset="-122"/>
              </a:rPr>
              <a:t>优点：</a:t>
            </a:r>
            <a:endParaRPr lang="en-US" altLang="zh-CN" b="1" dirty="0">
              <a:solidFill>
                <a:schemeClr val="tx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solidFill>
                  <a:schemeClr val="tx1"/>
                </a:solidFill>
                <a:latin typeface="宋体" panose="02010600030101010101" pitchFamily="2" charset="-122"/>
                <a:ea typeface="宋体" panose="02010600030101010101" pitchFamily="2" charset="-122"/>
              </a:rPr>
              <a:t>服务变更无感知</a:t>
            </a:r>
            <a:endParaRPr lang="en-US" altLang="zh-CN" dirty="0">
              <a:solidFill>
                <a:schemeClr val="tx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solidFill>
                  <a:schemeClr val="tx1"/>
                </a:solidFill>
                <a:latin typeface="宋体" panose="02010600030101010101" pitchFamily="2" charset="-122"/>
                <a:ea typeface="宋体" panose="02010600030101010101" pitchFamily="2" charset="-122"/>
              </a:rPr>
              <a:t>流量负载均衡</a:t>
            </a:r>
            <a:endParaRPr lang="en-US" altLang="zh-CN" dirty="0">
              <a:solidFill>
                <a:schemeClr val="tx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solidFill>
                <a:schemeClr val="tx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solidFill>
                <a:schemeClr val="tx1"/>
              </a:solidFill>
              <a:latin typeface="宋体" panose="02010600030101010101" pitchFamily="2" charset="-122"/>
              <a:ea typeface="宋体" panose="02010600030101010101" pitchFamily="2" charset="-122"/>
            </a:endParaRPr>
          </a:p>
          <a:p>
            <a:r>
              <a:rPr lang="zh-CN" altLang="en-US" b="1" dirty="0">
                <a:solidFill>
                  <a:schemeClr val="tx1"/>
                </a:solidFill>
                <a:latin typeface="宋体" panose="02010600030101010101" pitchFamily="2" charset="-122"/>
                <a:ea typeface="宋体" panose="02010600030101010101" pitchFamily="2" charset="-122"/>
              </a:rPr>
              <a:t>问题：</a:t>
            </a:r>
            <a:endParaRPr lang="en-US" altLang="zh-CN" b="1" dirty="0">
              <a:solidFill>
                <a:schemeClr val="tx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solidFill>
                  <a:schemeClr val="tx1"/>
                </a:solidFill>
                <a:latin typeface="宋体" panose="02010600030101010101" pitchFamily="2" charset="-122"/>
                <a:ea typeface="宋体" panose="02010600030101010101" pitchFamily="2" charset="-122"/>
              </a:rPr>
              <a:t>外部用户如何找到</a:t>
            </a:r>
            <a:r>
              <a:rPr lang="en-US" altLang="zh-CN" dirty="0">
                <a:solidFill>
                  <a:schemeClr val="tx1"/>
                </a:solidFill>
                <a:latin typeface="宋体" panose="02010600030101010101" pitchFamily="2" charset="-122"/>
                <a:ea typeface="宋体" panose="02010600030101010101" pitchFamily="2" charset="-122"/>
              </a:rPr>
              <a:t>Service</a:t>
            </a:r>
            <a:r>
              <a:rPr lang="zh-CN" altLang="en-US" dirty="0">
                <a:solidFill>
                  <a:schemeClr val="tx1"/>
                </a:solidFill>
                <a:latin typeface="宋体" panose="02010600030101010101" pitchFamily="2" charset="-122"/>
                <a:ea typeface="宋体" panose="02010600030101010101" pitchFamily="2" charset="-122"/>
              </a:rPr>
              <a:t>？</a:t>
            </a:r>
            <a:endParaRPr lang="en-US" altLang="zh-CN" dirty="0">
              <a:solidFill>
                <a:schemeClr val="tx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solidFill>
                  <a:schemeClr val="tx1"/>
                </a:solidFill>
                <a:latin typeface="宋体" panose="02010600030101010101" pitchFamily="2" charset="-122"/>
                <a:ea typeface="宋体" panose="02010600030101010101" pitchFamily="2" charset="-122"/>
              </a:rPr>
              <a:t>当某个</a:t>
            </a:r>
            <a:r>
              <a:rPr lang="en-US" altLang="zh-CN" dirty="0">
                <a:solidFill>
                  <a:schemeClr val="tx1"/>
                </a:solidFill>
                <a:latin typeface="宋体" panose="02010600030101010101" pitchFamily="2" charset="-122"/>
                <a:ea typeface="宋体" panose="02010600030101010101" pitchFamily="2" charset="-122"/>
              </a:rPr>
              <a:t>POD</a:t>
            </a:r>
            <a:r>
              <a:rPr lang="zh-CN" altLang="en-US" dirty="0">
                <a:solidFill>
                  <a:schemeClr val="tx1"/>
                </a:solidFill>
                <a:latin typeface="宋体" panose="02010600030101010101" pitchFamily="2" charset="-122"/>
                <a:ea typeface="宋体" panose="02010600030101010101" pitchFamily="2" charset="-122"/>
              </a:rPr>
              <a:t>被重新拉起，</a:t>
            </a:r>
            <a:r>
              <a:rPr lang="en-US" altLang="zh-CN" dirty="0">
                <a:solidFill>
                  <a:schemeClr val="tx1"/>
                </a:solidFill>
                <a:latin typeface="宋体" panose="02010600030101010101" pitchFamily="2" charset="-122"/>
                <a:ea typeface="宋体" panose="02010600030101010101" pitchFamily="2" charset="-122"/>
              </a:rPr>
              <a:t>IP</a:t>
            </a:r>
            <a:r>
              <a:rPr lang="zh-CN" altLang="en-US" dirty="0">
                <a:solidFill>
                  <a:schemeClr val="tx1"/>
                </a:solidFill>
                <a:latin typeface="宋体" panose="02010600030101010101" pitchFamily="2" charset="-122"/>
                <a:ea typeface="宋体" panose="02010600030101010101" pitchFamily="2" charset="-122"/>
              </a:rPr>
              <a:t>地址也会变化，</a:t>
            </a:r>
            <a:r>
              <a:rPr lang="en-US" altLang="zh-CN" dirty="0">
                <a:solidFill>
                  <a:schemeClr val="tx1"/>
                </a:solidFill>
                <a:latin typeface="宋体" panose="02010600030101010101" pitchFamily="2" charset="-122"/>
                <a:ea typeface="宋体" panose="02010600030101010101" pitchFamily="2" charset="-122"/>
              </a:rPr>
              <a:t>Service</a:t>
            </a:r>
            <a:r>
              <a:rPr lang="zh-CN" altLang="en-US" dirty="0">
                <a:solidFill>
                  <a:schemeClr val="tx1"/>
                </a:solidFill>
                <a:latin typeface="宋体" panose="02010600030101010101" pitchFamily="2" charset="-122"/>
                <a:ea typeface="宋体" panose="02010600030101010101" pitchFamily="2" charset="-122"/>
              </a:rPr>
              <a:t>要怎么找到它？</a:t>
            </a:r>
          </a:p>
        </p:txBody>
      </p:sp>
      <p:pic>
        <p:nvPicPr>
          <p:cNvPr id="23" name="图片 22">
            <a:extLst>
              <a:ext uri="{FF2B5EF4-FFF2-40B4-BE49-F238E27FC236}">
                <a16:creationId xmlns:a16="http://schemas.microsoft.com/office/drawing/2014/main" id="{94561A1D-323F-5A08-203A-2A2C1626476D}"/>
              </a:ext>
            </a:extLst>
          </p:cNvPr>
          <p:cNvPicPr>
            <a:picLocks noChangeAspect="1"/>
          </p:cNvPicPr>
          <p:nvPr/>
        </p:nvPicPr>
        <p:blipFill>
          <a:blip r:embed="rId5"/>
          <a:stretch>
            <a:fillRect/>
          </a:stretch>
        </p:blipFill>
        <p:spPr>
          <a:xfrm>
            <a:off x="1089504" y="3164303"/>
            <a:ext cx="5419725" cy="2867025"/>
          </a:xfrm>
          <a:prstGeom prst="rect">
            <a:avLst/>
          </a:prstGeom>
        </p:spPr>
      </p:pic>
    </p:spTree>
    <p:extLst>
      <p:ext uri="{BB962C8B-B14F-4D97-AF65-F5344CB8AC3E}">
        <p14:creationId xmlns:p14="http://schemas.microsoft.com/office/powerpoint/2010/main" val="1834851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a:t>
            </a:r>
            <a:r>
              <a:rPr lang="en-US" altLang="zh-CN" sz="3200" b="1" i="0" dirty="0">
                <a:solidFill>
                  <a:srgbClr val="121212"/>
                </a:solidFill>
                <a:effectLst/>
                <a:latin typeface="-apple-system"/>
              </a:rPr>
              <a:t>Service</a:t>
            </a:r>
            <a:r>
              <a:rPr lang="zh-CN" altLang="en-US" sz="3200" b="1" i="0" dirty="0">
                <a:solidFill>
                  <a:srgbClr val="121212"/>
                </a:solidFill>
                <a:effectLst/>
                <a:latin typeface="-apple-system"/>
              </a:rPr>
              <a:t>和</a:t>
            </a:r>
            <a:r>
              <a:rPr lang="en-US" altLang="zh-CN" sz="3200" b="1" i="0" dirty="0">
                <a:solidFill>
                  <a:srgbClr val="121212"/>
                </a:solidFill>
                <a:effectLst/>
                <a:latin typeface="-apple-system"/>
              </a:rPr>
              <a:t>Ingress</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pic>
        <p:nvPicPr>
          <p:cNvPr id="10" name="图片 9">
            <a:extLst>
              <a:ext uri="{FF2B5EF4-FFF2-40B4-BE49-F238E27FC236}">
                <a16:creationId xmlns:a16="http://schemas.microsoft.com/office/drawing/2014/main" id="{A8ED2306-918B-CBC6-BB73-3F671707CB1D}"/>
              </a:ext>
            </a:extLst>
          </p:cNvPr>
          <p:cNvPicPr>
            <a:picLocks noChangeAspect="1"/>
          </p:cNvPicPr>
          <p:nvPr/>
        </p:nvPicPr>
        <p:blipFill>
          <a:blip r:embed="rId4"/>
          <a:stretch>
            <a:fillRect/>
          </a:stretch>
        </p:blipFill>
        <p:spPr>
          <a:xfrm>
            <a:off x="1205929" y="1357227"/>
            <a:ext cx="8985123" cy="1256762"/>
          </a:xfrm>
          <a:prstGeom prst="rect">
            <a:avLst/>
          </a:prstGeom>
        </p:spPr>
      </p:pic>
      <p:pic>
        <p:nvPicPr>
          <p:cNvPr id="16" name="图片 15">
            <a:extLst>
              <a:ext uri="{FF2B5EF4-FFF2-40B4-BE49-F238E27FC236}">
                <a16:creationId xmlns:a16="http://schemas.microsoft.com/office/drawing/2014/main" id="{AEA9F094-2C03-4915-5198-8163802E7AB6}"/>
              </a:ext>
            </a:extLst>
          </p:cNvPr>
          <p:cNvPicPr>
            <a:picLocks noChangeAspect="1"/>
          </p:cNvPicPr>
          <p:nvPr/>
        </p:nvPicPr>
        <p:blipFill>
          <a:blip r:embed="rId5"/>
          <a:stretch>
            <a:fillRect/>
          </a:stretch>
        </p:blipFill>
        <p:spPr>
          <a:xfrm>
            <a:off x="857250" y="2505075"/>
            <a:ext cx="10477500" cy="4352925"/>
          </a:xfrm>
          <a:prstGeom prst="rect">
            <a:avLst/>
          </a:prstGeom>
        </p:spPr>
      </p:pic>
    </p:spTree>
    <p:extLst>
      <p:ext uri="{BB962C8B-B14F-4D97-AF65-F5344CB8AC3E}">
        <p14:creationId xmlns:p14="http://schemas.microsoft.com/office/powerpoint/2010/main" val="3316654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a:t>
            </a:r>
            <a:r>
              <a:rPr lang="en-US" altLang="zh-CN" sz="3200" b="1" i="0" dirty="0">
                <a:solidFill>
                  <a:srgbClr val="121212"/>
                </a:solidFill>
                <a:effectLst/>
                <a:latin typeface="-apple-system"/>
              </a:rPr>
              <a:t>Ingress-</a:t>
            </a:r>
            <a:r>
              <a:rPr lang="zh-CN" altLang="en-US" sz="3200" b="1" dirty="0">
                <a:solidFill>
                  <a:srgbClr val="121212"/>
                </a:solidFill>
                <a:latin typeface="-apple-system"/>
              </a:rPr>
              <a:t>扇出</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pic>
        <p:nvPicPr>
          <p:cNvPr id="14" name="图片 13">
            <a:extLst>
              <a:ext uri="{FF2B5EF4-FFF2-40B4-BE49-F238E27FC236}">
                <a16:creationId xmlns:a16="http://schemas.microsoft.com/office/drawing/2014/main" id="{1B45E19F-AA6F-5EA2-7013-6518878D4D76}"/>
              </a:ext>
            </a:extLst>
          </p:cNvPr>
          <p:cNvPicPr>
            <a:picLocks noChangeAspect="1"/>
          </p:cNvPicPr>
          <p:nvPr/>
        </p:nvPicPr>
        <p:blipFill>
          <a:blip r:embed="rId4"/>
          <a:stretch>
            <a:fillRect/>
          </a:stretch>
        </p:blipFill>
        <p:spPr>
          <a:xfrm>
            <a:off x="1313941" y="2160941"/>
            <a:ext cx="8807959" cy="4307718"/>
          </a:xfrm>
          <a:prstGeom prst="rect">
            <a:avLst/>
          </a:prstGeom>
        </p:spPr>
      </p:pic>
      <p:pic>
        <p:nvPicPr>
          <p:cNvPr id="3" name="图片 2">
            <a:extLst>
              <a:ext uri="{FF2B5EF4-FFF2-40B4-BE49-F238E27FC236}">
                <a16:creationId xmlns:a16="http://schemas.microsoft.com/office/drawing/2014/main" id="{973D39D9-2EAB-B537-147F-7C81E7397488}"/>
              </a:ext>
            </a:extLst>
          </p:cNvPr>
          <p:cNvPicPr>
            <a:picLocks noChangeAspect="1"/>
          </p:cNvPicPr>
          <p:nvPr/>
        </p:nvPicPr>
        <p:blipFill>
          <a:blip r:embed="rId5"/>
          <a:stretch>
            <a:fillRect/>
          </a:stretch>
        </p:blipFill>
        <p:spPr>
          <a:xfrm>
            <a:off x="1" y="1312533"/>
            <a:ext cx="11972544" cy="800633"/>
          </a:xfrm>
          <a:prstGeom prst="rect">
            <a:avLst/>
          </a:prstGeom>
        </p:spPr>
      </p:pic>
    </p:spTree>
    <p:extLst>
      <p:ext uri="{BB962C8B-B14F-4D97-AF65-F5344CB8AC3E}">
        <p14:creationId xmlns:p14="http://schemas.microsoft.com/office/powerpoint/2010/main" val="4245903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477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a:t>
            </a:r>
            <a:r>
              <a:rPr lang="en-US" altLang="zh-CN" sz="3200" b="1" i="0" dirty="0">
                <a:solidFill>
                  <a:srgbClr val="121212"/>
                </a:solidFill>
                <a:effectLst/>
                <a:latin typeface="-apple-system"/>
              </a:rPr>
              <a:t>Ingress-</a:t>
            </a:r>
            <a:r>
              <a:rPr lang="zh-CN" altLang="en-US" sz="3200" b="1" i="0" dirty="0">
                <a:solidFill>
                  <a:srgbClr val="121212"/>
                </a:solidFill>
                <a:effectLst/>
                <a:latin typeface="-apple-system"/>
              </a:rPr>
              <a:t>基于名称的虚拟托管</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矩形 8"/>
          <p:cNvSpPr/>
          <p:nvPr/>
        </p:nvSpPr>
        <p:spPr>
          <a:xfrm>
            <a:off x="441960" y="1506160"/>
            <a:ext cx="9679940" cy="521970"/>
          </a:xfrm>
          <a:prstGeom prst="rect">
            <a:avLst/>
          </a:prstGeom>
        </p:spPr>
        <p:txBody>
          <a:bodyPr wrap="square">
            <a:spAutoFit/>
          </a:bodyPr>
          <a:lstStyle/>
          <a:p>
            <a:pPr marL="342900" indent="-342900">
              <a:buFont typeface="Arial" panose="020B0604020202020204" pitchFamily="34" charset="0"/>
              <a:buChar char="•"/>
            </a:pPr>
            <a:endParaRPr lang="zh-CN" altLang="en-US" sz="2800">
              <a:latin typeface="方正黑体_GBK" panose="02000000000000000000" pitchFamily="2" charset="-122"/>
              <a:ea typeface="方正黑体_GBK" panose="02000000000000000000" pitchFamily="2" charset="-122"/>
            </a:endParaRPr>
          </a:p>
        </p:txBody>
      </p:sp>
      <p:pic>
        <p:nvPicPr>
          <p:cNvPr id="3" name="图片 2">
            <a:extLst>
              <a:ext uri="{FF2B5EF4-FFF2-40B4-BE49-F238E27FC236}">
                <a16:creationId xmlns:a16="http://schemas.microsoft.com/office/drawing/2014/main" id="{B5D28918-8A1D-6D82-009B-2E323273326F}"/>
              </a:ext>
            </a:extLst>
          </p:cNvPr>
          <p:cNvPicPr>
            <a:picLocks noChangeAspect="1"/>
          </p:cNvPicPr>
          <p:nvPr/>
        </p:nvPicPr>
        <p:blipFill>
          <a:blip r:embed="rId4"/>
          <a:stretch>
            <a:fillRect/>
          </a:stretch>
        </p:blipFill>
        <p:spPr>
          <a:xfrm>
            <a:off x="681799" y="1438313"/>
            <a:ext cx="10487025" cy="4991100"/>
          </a:xfrm>
          <a:prstGeom prst="rect">
            <a:avLst/>
          </a:prstGeom>
        </p:spPr>
      </p:pic>
      <p:pic>
        <p:nvPicPr>
          <p:cNvPr id="5" name="图片 4">
            <a:extLst>
              <a:ext uri="{FF2B5EF4-FFF2-40B4-BE49-F238E27FC236}">
                <a16:creationId xmlns:a16="http://schemas.microsoft.com/office/drawing/2014/main" id="{D1A42475-8C41-44FC-0F02-F11D0B7401C1}"/>
              </a:ext>
            </a:extLst>
          </p:cNvPr>
          <p:cNvPicPr>
            <a:picLocks noChangeAspect="1"/>
          </p:cNvPicPr>
          <p:nvPr/>
        </p:nvPicPr>
        <p:blipFill>
          <a:blip r:embed="rId5"/>
          <a:stretch>
            <a:fillRect/>
          </a:stretch>
        </p:blipFill>
        <p:spPr>
          <a:xfrm>
            <a:off x="903423" y="1226698"/>
            <a:ext cx="8534127" cy="491077"/>
          </a:xfrm>
          <a:prstGeom prst="rect">
            <a:avLst/>
          </a:prstGeom>
        </p:spPr>
      </p:pic>
    </p:spTree>
    <p:extLst>
      <p:ext uri="{BB962C8B-B14F-4D97-AF65-F5344CB8AC3E}">
        <p14:creationId xmlns:p14="http://schemas.microsoft.com/office/powerpoint/2010/main" val="291915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 </a:t>
            </a:r>
            <a:r>
              <a:rPr lang="en-US" altLang="zh-CN" sz="3200" b="1" dirty="0" err="1">
                <a:latin typeface="方正黑体_GBK" panose="02000000000000000000" pitchFamily="2" charset="-122"/>
                <a:ea typeface="方正黑体_GBK" panose="02000000000000000000" pitchFamily="2" charset="-122"/>
                <a:cs typeface="Arial" panose="020B0604020202020204" pitchFamily="34" charset="0"/>
              </a:rPr>
              <a:t>Kuberetes</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重要概念总结</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4" name="图片 3">
            <a:extLst>
              <a:ext uri="{FF2B5EF4-FFF2-40B4-BE49-F238E27FC236}">
                <a16:creationId xmlns:a16="http://schemas.microsoft.com/office/drawing/2014/main" id="{C8304280-6286-B811-B592-127F4A5F39BF}"/>
              </a:ext>
            </a:extLst>
          </p:cNvPr>
          <p:cNvPicPr>
            <a:picLocks noChangeAspect="1"/>
          </p:cNvPicPr>
          <p:nvPr/>
        </p:nvPicPr>
        <p:blipFill>
          <a:blip r:embed="rId4"/>
          <a:stretch>
            <a:fillRect/>
          </a:stretch>
        </p:blipFill>
        <p:spPr>
          <a:xfrm>
            <a:off x="184785" y="1937385"/>
            <a:ext cx="11334750" cy="4324350"/>
          </a:xfrm>
          <a:prstGeom prst="rect">
            <a:avLst/>
          </a:prstGeom>
        </p:spPr>
      </p:pic>
    </p:spTree>
    <p:extLst>
      <p:ext uri="{BB962C8B-B14F-4D97-AF65-F5344CB8AC3E}">
        <p14:creationId xmlns:p14="http://schemas.microsoft.com/office/powerpoint/2010/main" val="574080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71533" y="2921635"/>
            <a:ext cx="7950835" cy="1015365"/>
            <a:chOff x="4607" y="4165"/>
            <a:chExt cx="12521" cy="1599"/>
          </a:xfrm>
        </p:grpSpPr>
        <p:sp>
          <p:nvSpPr>
            <p:cNvPr id="16" name="矩形 15"/>
            <p:cNvSpPr/>
            <p:nvPr/>
          </p:nvSpPr>
          <p:spPr>
            <a:xfrm>
              <a:off x="6826" y="4408"/>
              <a:ext cx="10302" cy="1113"/>
            </a:xfrm>
            <a:prstGeom prst="rect">
              <a:avLst/>
            </a:prstGeom>
          </p:spPr>
          <p:txBody>
            <a:bodyPr wrap="square">
              <a:spAutoFit/>
            </a:bodyPr>
            <a:lstStyle/>
            <a:p>
              <a:r>
                <a:rPr lang="zh-CN" altLang="en-US" sz="40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rPr>
                <a:t>云原生</a:t>
              </a:r>
            </a:p>
          </p:txBody>
        </p:sp>
        <p:cxnSp>
          <p:nvCxnSpPr>
            <p:cNvPr id="17" name="直线连接符 16"/>
            <p:cNvCxnSpPr/>
            <p:nvPr/>
          </p:nvCxnSpPr>
          <p:spPr>
            <a:xfrm flipV="1">
              <a:off x="6188" y="4454"/>
              <a:ext cx="0" cy="1020"/>
            </a:xfrm>
            <a:prstGeom prst="line">
              <a:avLst/>
            </a:prstGeom>
            <a:ln w="6350">
              <a:solidFill>
                <a:srgbClr val="DC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607" y="4165"/>
              <a:ext cx="965" cy="1599"/>
            </a:xfrm>
            <a:prstGeom prst="rect">
              <a:avLst/>
            </a:prstGeom>
          </p:spPr>
          <p:txBody>
            <a:bodyPr wrap="none">
              <a:spAutoFit/>
            </a:bodyPr>
            <a:lstStyle/>
            <a:p>
              <a:r>
                <a:rPr lang="en-US" altLang="zh-CN" sz="6000" b="1" dirty="0">
                  <a:solidFill>
                    <a:srgbClr val="DC0000"/>
                  </a:solidFill>
                  <a:latin typeface="Arial" panose="020B0604020202020204" pitchFamily="34" charset="0"/>
                  <a:cs typeface="Arial" panose="020B0604020202020204" pitchFamily="34" charset="0"/>
                </a:rPr>
                <a:t>3</a:t>
              </a:r>
            </a:p>
          </p:txBody>
        </p:sp>
      </p:grpSp>
      <p:cxnSp>
        <p:nvCxnSpPr>
          <p:cNvPr id="11" name="直接连接符 10"/>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片 13" descr="logo_86-03"/>
          <p:cNvPicPr>
            <a:picLocks noChangeAspect="1"/>
          </p:cNvPicPr>
          <p:nvPr/>
        </p:nvPicPr>
        <p:blipFill>
          <a:blip r:embed="rId3"/>
          <a:stretch>
            <a:fillRect/>
          </a:stretch>
        </p:blipFill>
        <p:spPr>
          <a:xfrm>
            <a:off x="9837960" y="389341"/>
            <a:ext cx="1944000" cy="244939"/>
          </a:xfrm>
          <a:prstGeom prst="rect">
            <a:avLst/>
          </a:prstGeom>
        </p:spPr>
      </p:pic>
    </p:spTree>
    <p:extLst>
      <p:ext uri="{BB962C8B-B14F-4D97-AF65-F5344CB8AC3E}">
        <p14:creationId xmlns:p14="http://schemas.microsoft.com/office/powerpoint/2010/main" val="84766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71533" y="2921635"/>
            <a:ext cx="7950835" cy="1015365"/>
            <a:chOff x="4607" y="4165"/>
            <a:chExt cx="12521" cy="1599"/>
          </a:xfrm>
        </p:grpSpPr>
        <p:sp>
          <p:nvSpPr>
            <p:cNvPr id="16" name="矩形 15"/>
            <p:cNvSpPr/>
            <p:nvPr/>
          </p:nvSpPr>
          <p:spPr>
            <a:xfrm>
              <a:off x="6826" y="4408"/>
              <a:ext cx="10302" cy="1113"/>
            </a:xfrm>
            <a:prstGeom prst="rect">
              <a:avLst/>
            </a:prstGeom>
          </p:spPr>
          <p:txBody>
            <a:bodyPr wrap="square">
              <a:spAutoFit/>
            </a:bodyPr>
            <a:lstStyle/>
            <a:p>
              <a:r>
                <a:rPr lang="en-US" altLang="zh-CN" sz="40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rPr>
                <a:t>Docker</a:t>
              </a:r>
              <a:endParaRPr lang="zh-CN" altLang="en-US" sz="40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endParaRPr>
            </a:p>
          </p:txBody>
        </p:sp>
        <p:cxnSp>
          <p:nvCxnSpPr>
            <p:cNvPr id="17" name="直线连接符 16"/>
            <p:cNvCxnSpPr/>
            <p:nvPr/>
          </p:nvCxnSpPr>
          <p:spPr>
            <a:xfrm flipV="1">
              <a:off x="6188" y="4454"/>
              <a:ext cx="0" cy="1020"/>
            </a:xfrm>
            <a:prstGeom prst="line">
              <a:avLst/>
            </a:prstGeom>
            <a:ln w="6350">
              <a:solidFill>
                <a:srgbClr val="DC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607" y="4165"/>
              <a:ext cx="965" cy="1599"/>
            </a:xfrm>
            <a:prstGeom prst="rect">
              <a:avLst/>
            </a:prstGeom>
          </p:spPr>
          <p:txBody>
            <a:bodyPr wrap="none">
              <a:spAutoFit/>
            </a:bodyPr>
            <a:lstStyle/>
            <a:p>
              <a:r>
                <a:rPr lang="en-US" altLang="zh-CN" sz="6000" b="1" dirty="0">
                  <a:solidFill>
                    <a:srgbClr val="DC0000"/>
                  </a:solidFill>
                  <a:latin typeface="Arial" panose="020B0604020202020204" pitchFamily="34" charset="0"/>
                  <a:cs typeface="Arial" panose="020B0604020202020204" pitchFamily="34" charset="0"/>
                </a:rPr>
                <a:t>1</a:t>
              </a:r>
            </a:p>
          </p:txBody>
        </p:sp>
      </p:grpSp>
      <p:cxnSp>
        <p:nvCxnSpPr>
          <p:cNvPr id="11" name="直接连接符 10"/>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片 13" descr="logo_86-03"/>
          <p:cNvPicPr>
            <a:picLocks noChangeAspect="1"/>
          </p:cNvPicPr>
          <p:nvPr/>
        </p:nvPicPr>
        <p:blipFill>
          <a:blip r:embed="rId3"/>
          <a:stretch>
            <a:fillRect/>
          </a:stretch>
        </p:blipFill>
        <p:spPr>
          <a:xfrm>
            <a:off x="9837960" y="389341"/>
            <a:ext cx="1944000" cy="244939"/>
          </a:xfrm>
          <a:prstGeom prst="rect">
            <a:avLst/>
          </a:prstGeom>
        </p:spPr>
      </p:pic>
    </p:spTree>
    <p:extLst>
      <p:ext uri="{BB962C8B-B14F-4D97-AF65-F5344CB8AC3E}">
        <p14:creationId xmlns:p14="http://schemas.microsoft.com/office/powerpoint/2010/main" val="4028601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1.4.2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什么是云原生</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4" name="文本框 3">
            <a:extLst>
              <a:ext uri="{FF2B5EF4-FFF2-40B4-BE49-F238E27FC236}">
                <a16:creationId xmlns:a16="http://schemas.microsoft.com/office/drawing/2014/main" id="{CDC35D8F-3962-B9D3-7DD7-CE1E795866B4}"/>
              </a:ext>
            </a:extLst>
          </p:cNvPr>
          <p:cNvSpPr txBox="1"/>
          <p:nvPr/>
        </p:nvSpPr>
        <p:spPr>
          <a:xfrm>
            <a:off x="1203960" y="2131568"/>
            <a:ext cx="9121140" cy="1612392"/>
          </a:xfrm>
          <a:prstGeom prst="rect">
            <a:avLst/>
          </a:prstGeom>
          <a:noFill/>
        </p:spPr>
        <p:txBody>
          <a:bodyPr wrap="square" rtlCol="0">
            <a:noAutofit/>
          </a:bodyPr>
          <a:lstStyle/>
          <a:p>
            <a:r>
              <a:rPr lang="en-US" altLang="zh-CN" sz="2400" b="1" dirty="0">
                <a:latin typeface="宋体" panose="02010600030101010101" pitchFamily="2" charset="-122"/>
                <a:ea typeface="宋体" panose="02010600030101010101" pitchFamily="2" charset="-122"/>
              </a:rPr>
              <a:t>CNCF</a:t>
            </a:r>
            <a:r>
              <a:rPr lang="zh-CN" altLang="en-US" sz="2400" b="1" dirty="0">
                <a:latin typeface="宋体" panose="02010600030101010101" pitchFamily="2" charset="-122"/>
                <a:ea typeface="宋体" panose="02010600030101010101" pitchFamily="2" charset="-122"/>
              </a:rPr>
              <a:t>对云原生</a:t>
            </a:r>
            <a:r>
              <a:rPr lang="en-US" altLang="zh-CN" sz="2400" b="1" dirty="0">
                <a:latin typeface="宋体" panose="02010600030101010101" pitchFamily="2" charset="-122"/>
                <a:ea typeface="宋体" panose="02010600030101010101" pitchFamily="2" charset="-122"/>
              </a:rPr>
              <a:t>(</a:t>
            </a:r>
            <a:r>
              <a:rPr lang="en-US" altLang="zh-CN" sz="2400" b="0" i="0" dirty="0">
                <a:solidFill>
                  <a:srgbClr val="121212"/>
                </a:solidFill>
                <a:effectLst/>
                <a:latin typeface="-apple-system"/>
              </a:rPr>
              <a:t>Cloud Native</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的定义：</a:t>
            </a:r>
          </a:p>
          <a:p>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基于容器、服务网格、微服务、不可变基础设施和声明式 API 构建的</a:t>
            </a:r>
            <a:r>
              <a:rPr lang="zh-CN" altLang="en-US" b="1" dirty="0">
                <a:latin typeface="宋体" panose="02010600030101010101" pitchFamily="2" charset="-122"/>
                <a:ea typeface="宋体" panose="02010600030101010101" pitchFamily="2" charset="-122"/>
              </a:rPr>
              <a:t>可弹性扩展</a:t>
            </a:r>
            <a:r>
              <a:rPr lang="zh-CN" altLang="en-US" dirty="0">
                <a:latin typeface="宋体" panose="02010600030101010101" pitchFamily="2" charset="-122"/>
                <a:ea typeface="宋体" panose="02010600030101010101" pitchFamily="2" charset="-122"/>
              </a:rPr>
              <a:t>的应用。</a:t>
            </a:r>
          </a:p>
          <a:p>
            <a:pPr marL="285750" indent="-285750">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基于自动化技术构建具备</a:t>
            </a:r>
            <a:r>
              <a:rPr lang="zh-CN" altLang="en-US" b="1" dirty="0">
                <a:latin typeface="宋体" panose="02010600030101010101" pitchFamily="2" charset="-122"/>
                <a:ea typeface="宋体" panose="02010600030101010101" pitchFamily="2" charset="-122"/>
              </a:rPr>
              <a:t>高容错性</a:t>
            </a:r>
            <a:r>
              <a:rPr lang="zh-CN" altLang="en-US"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易管理</a:t>
            </a:r>
            <a:r>
              <a:rPr lang="zh-CN" altLang="en-US" dirty="0">
                <a:latin typeface="宋体" panose="02010600030101010101" pitchFamily="2" charset="-122"/>
                <a:ea typeface="宋体" panose="02010600030101010101" pitchFamily="2" charset="-122"/>
              </a:rPr>
              <a:t>和</a:t>
            </a:r>
            <a:r>
              <a:rPr lang="zh-CN" altLang="en-US" b="1" dirty="0">
                <a:latin typeface="宋体" panose="02010600030101010101" pitchFamily="2" charset="-122"/>
                <a:ea typeface="宋体" panose="02010600030101010101" pitchFamily="2" charset="-122"/>
              </a:rPr>
              <a:t>便于观察</a:t>
            </a:r>
            <a:r>
              <a:rPr lang="zh-CN" altLang="en-US" dirty="0">
                <a:latin typeface="宋体" panose="02010600030101010101" pitchFamily="2" charset="-122"/>
                <a:ea typeface="宋体" panose="02010600030101010101" pitchFamily="2" charset="-122"/>
              </a:rPr>
              <a:t>的松耦合系统。</a:t>
            </a:r>
          </a:p>
          <a:p>
            <a:pPr marL="285750" indent="-285750">
              <a:buFont typeface="Arial" panose="020B0604020202020204" pitchFamily="34" charset="0"/>
              <a:buChar char="•"/>
            </a:pPr>
            <a:endParaRPr lang="zh-CN" altLang="en-US"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dirty="0">
                <a:latin typeface="宋体" panose="02010600030101010101" pitchFamily="2" charset="-122"/>
                <a:ea typeface="宋体" panose="02010600030101010101" pitchFamily="2" charset="-122"/>
              </a:rPr>
              <a:t>构建一个统一的</a:t>
            </a:r>
            <a:r>
              <a:rPr lang="zh-CN" altLang="en-US" b="1" dirty="0">
                <a:latin typeface="宋体" panose="02010600030101010101" pitchFamily="2" charset="-122"/>
                <a:ea typeface="宋体" panose="02010600030101010101" pitchFamily="2" charset="-122"/>
              </a:rPr>
              <a:t>开源云技术生态</a:t>
            </a:r>
            <a:r>
              <a:rPr lang="zh-CN" altLang="en-US" dirty="0">
                <a:latin typeface="宋体" panose="02010600030101010101" pitchFamily="2" charset="-122"/>
                <a:ea typeface="宋体" panose="02010600030101010101" pitchFamily="2" charset="-122"/>
              </a:rPr>
              <a:t>，能和云厂商提供的服务</a:t>
            </a:r>
            <a:r>
              <a:rPr lang="zh-CN" altLang="en-US" b="1" dirty="0">
                <a:latin typeface="宋体" panose="02010600030101010101" pitchFamily="2" charset="-122"/>
                <a:ea typeface="宋体" panose="02010600030101010101" pitchFamily="2" charset="-122"/>
              </a:rPr>
              <a:t>解耦</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64923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1.1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什么是云原生</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5" name="矩形 4">
            <a:extLst>
              <a:ext uri="{FF2B5EF4-FFF2-40B4-BE49-F238E27FC236}">
                <a16:creationId xmlns:a16="http://schemas.microsoft.com/office/drawing/2014/main" id="{3272AE2D-4393-C1A8-1AE5-807F7EC3DB32}"/>
              </a:ext>
            </a:extLst>
          </p:cNvPr>
          <p:cNvSpPr/>
          <p:nvPr/>
        </p:nvSpPr>
        <p:spPr>
          <a:xfrm>
            <a:off x="700965" y="2994035"/>
            <a:ext cx="1091380" cy="583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云原生</a:t>
            </a:r>
          </a:p>
        </p:txBody>
      </p:sp>
      <p:sp>
        <p:nvSpPr>
          <p:cNvPr id="9" name="矩形 8">
            <a:extLst>
              <a:ext uri="{FF2B5EF4-FFF2-40B4-BE49-F238E27FC236}">
                <a16:creationId xmlns:a16="http://schemas.microsoft.com/office/drawing/2014/main" id="{53315F55-E8F1-41C8-61EE-17EDD586A1D4}"/>
              </a:ext>
            </a:extLst>
          </p:cNvPr>
          <p:cNvSpPr/>
          <p:nvPr/>
        </p:nvSpPr>
        <p:spPr>
          <a:xfrm>
            <a:off x="3395499" y="1171040"/>
            <a:ext cx="1294487" cy="583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字面含义</a:t>
            </a:r>
          </a:p>
        </p:txBody>
      </p:sp>
      <p:sp>
        <p:nvSpPr>
          <p:cNvPr id="10" name="矩形 9">
            <a:extLst>
              <a:ext uri="{FF2B5EF4-FFF2-40B4-BE49-F238E27FC236}">
                <a16:creationId xmlns:a16="http://schemas.microsoft.com/office/drawing/2014/main" id="{6FBA74A9-012E-B75A-A5DF-21B2C42BE4C2}"/>
              </a:ext>
            </a:extLst>
          </p:cNvPr>
          <p:cNvSpPr/>
          <p:nvPr/>
        </p:nvSpPr>
        <p:spPr>
          <a:xfrm>
            <a:off x="3393813" y="2997499"/>
            <a:ext cx="1294487" cy="583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层级架构</a:t>
            </a:r>
          </a:p>
        </p:txBody>
      </p:sp>
      <p:sp>
        <p:nvSpPr>
          <p:cNvPr id="11" name="矩形 10">
            <a:extLst>
              <a:ext uri="{FF2B5EF4-FFF2-40B4-BE49-F238E27FC236}">
                <a16:creationId xmlns:a16="http://schemas.microsoft.com/office/drawing/2014/main" id="{D6DA08BD-3F24-57BA-0787-423947097807}"/>
              </a:ext>
            </a:extLst>
          </p:cNvPr>
          <p:cNvSpPr/>
          <p:nvPr/>
        </p:nvSpPr>
        <p:spPr>
          <a:xfrm>
            <a:off x="3368393" y="5207059"/>
            <a:ext cx="1294486" cy="583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技术架构</a:t>
            </a:r>
          </a:p>
        </p:txBody>
      </p:sp>
      <p:sp>
        <p:nvSpPr>
          <p:cNvPr id="12" name="矩形: 圆角 11">
            <a:extLst>
              <a:ext uri="{FF2B5EF4-FFF2-40B4-BE49-F238E27FC236}">
                <a16:creationId xmlns:a16="http://schemas.microsoft.com/office/drawing/2014/main" id="{8494B945-5F9B-F060-5A11-A5B59789F7F5}"/>
              </a:ext>
            </a:extLst>
          </p:cNvPr>
          <p:cNvSpPr/>
          <p:nvPr/>
        </p:nvSpPr>
        <p:spPr>
          <a:xfrm>
            <a:off x="5989531" y="1219686"/>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Cloud Native Computing</a:t>
            </a:r>
            <a:endParaRPr lang="zh-CN" altLang="en-US" dirty="0"/>
          </a:p>
        </p:txBody>
      </p:sp>
      <p:cxnSp>
        <p:nvCxnSpPr>
          <p:cNvPr id="14" name="连接符: 肘形 13">
            <a:extLst>
              <a:ext uri="{FF2B5EF4-FFF2-40B4-BE49-F238E27FC236}">
                <a16:creationId xmlns:a16="http://schemas.microsoft.com/office/drawing/2014/main" id="{5CFD5471-C01E-1F71-E7CB-786DED42CC41}"/>
              </a:ext>
            </a:extLst>
          </p:cNvPr>
          <p:cNvCxnSpPr>
            <a:cxnSpLocks/>
          </p:cNvCxnSpPr>
          <p:nvPr/>
        </p:nvCxnSpPr>
        <p:spPr>
          <a:xfrm flipV="1">
            <a:off x="4691673" y="1475522"/>
            <a:ext cx="1297859"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圆角 17">
            <a:extLst>
              <a:ext uri="{FF2B5EF4-FFF2-40B4-BE49-F238E27FC236}">
                <a16:creationId xmlns:a16="http://schemas.microsoft.com/office/drawing/2014/main" id="{22E90B84-83EC-001C-9498-D07F1B4EE794}"/>
              </a:ext>
            </a:extLst>
          </p:cNvPr>
          <p:cNvSpPr/>
          <p:nvPr/>
        </p:nvSpPr>
        <p:spPr>
          <a:xfrm>
            <a:off x="5989535" y="1968868"/>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应用程序和开发层</a:t>
            </a:r>
          </a:p>
        </p:txBody>
      </p:sp>
      <p:sp>
        <p:nvSpPr>
          <p:cNvPr id="19" name="矩形: 圆角 18">
            <a:extLst>
              <a:ext uri="{FF2B5EF4-FFF2-40B4-BE49-F238E27FC236}">
                <a16:creationId xmlns:a16="http://schemas.microsoft.com/office/drawing/2014/main" id="{B6767D71-A07A-2781-19BF-48A66D7AC781}"/>
              </a:ext>
            </a:extLst>
          </p:cNvPr>
          <p:cNvSpPr/>
          <p:nvPr/>
        </p:nvSpPr>
        <p:spPr>
          <a:xfrm>
            <a:off x="5989536" y="3601841"/>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供应层</a:t>
            </a:r>
          </a:p>
        </p:txBody>
      </p:sp>
      <p:sp>
        <p:nvSpPr>
          <p:cNvPr id="20" name="矩形: 圆角 19">
            <a:extLst>
              <a:ext uri="{FF2B5EF4-FFF2-40B4-BE49-F238E27FC236}">
                <a16:creationId xmlns:a16="http://schemas.microsoft.com/office/drawing/2014/main" id="{541D7294-DD82-810F-0E35-9956431378A1}"/>
              </a:ext>
            </a:extLst>
          </p:cNvPr>
          <p:cNvSpPr/>
          <p:nvPr/>
        </p:nvSpPr>
        <p:spPr>
          <a:xfrm>
            <a:off x="5989534" y="2503904"/>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编排和管理层</a:t>
            </a:r>
          </a:p>
        </p:txBody>
      </p:sp>
      <p:sp>
        <p:nvSpPr>
          <p:cNvPr id="21" name="矩形: 圆角 20">
            <a:extLst>
              <a:ext uri="{FF2B5EF4-FFF2-40B4-BE49-F238E27FC236}">
                <a16:creationId xmlns:a16="http://schemas.microsoft.com/office/drawing/2014/main" id="{07CABEC2-0122-2E19-A211-C4711113C5F6}"/>
              </a:ext>
            </a:extLst>
          </p:cNvPr>
          <p:cNvSpPr/>
          <p:nvPr/>
        </p:nvSpPr>
        <p:spPr>
          <a:xfrm>
            <a:off x="5989536" y="3066557"/>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运行时层</a:t>
            </a:r>
          </a:p>
        </p:txBody>
      </p:sp>
      <p:sp>
        <p:nvSpPr>
          <p:cNvPr id="22" name="矩形: 圆角 21">
            <a:extLst>
              <a:ext uri="{FF2B5EF4-FFF2-40B4-BE49-F238E27FC236}">
                <a16:creationId xmlns:a16="http://schemas.microsoft.com/office/drawing/2014/main" id="{3ED07C6B-B1CC-A77E-136B-AF52FFB2234E}"/>
              </a:ext>
            </a:extLst>
          </p:cNvPr>
          <p:cNvSpPr/>
          <p:nvPr/>
        </p:nvSpPr>
        <p:spPr>
          <a:xfrm>
            <a:off x="5987842" y="5766711"/>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声明式</a:t>
            </a:r>
            <a:r>
              <a:rPr lang="en-US" altLang="zh-CN" dirty="0"/>
              <a:t>API</a:t>
            </a:r>
            <a:endParaRPr lang="zh-CN" altLang="en-US" dirty="0"/>
          </a:p>
        </p:txBody>
      </p:sp>
      <p:sp>
        <p:nvSpPr>
          <p:cNvPr id="24" name="矩形: 圆角 23">
            <a:extLst>
              <a:ext uri="{FF2B5EF4-FFF2-40B4-BE49-F238E27FC236}">
                <a16:creationId xmlns:a16="http://schemas.microsoft.com/office/drawing/2014/main" id="{CF72D332-4A15-E1D9-7F2F-0D9C98757887}"/>
              </a:ext>
            </a:extLst>
          </p:cNvPr>
          <p:cNvSpPr/>
          <p:nvPr/>
        </p:nvSpPr>
        <p:spPr>
          <a:xfrm>
            <a:off x="5987842" y="5267784"/>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服务网格</a:t>
            </a:r>
          </a:p>
        </p:txBody>
      </p:sp>
      <p:sp>
        <p:nvSpPr>
          <p:cNvPr id="25" name="矩形: 圆角 24">
            <a:extLst>
              <a:ext uri="{FF2B5EF4-FFF2-40B4-BE49-F238E27FC236}">
                <a16:creationId xmlns:a16="http://schemas.microsoft.com/office/drawing/2014/main" id="{A41C7185-EC4F-6CB1-29FD-52EE442DB43D}"/>
              </a:ext>
            </a:extLst>
          </p:cNvPr>
          <p:cNvSpPr/>
          <p:nvPr/>
        </p:nvSpPr>
        <p:spPr>
          <a:xfrm>
            <a:off x="5987838" y="4273822"/>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容器</a:t>
            </a:r>
          </a:p>
        </p:txBody>
      </p:sp>
      <p:sp>
        <p:nvSpPr>
          <p:cNvPr id="26" name="矩形: 圆角 25">
            <a:extLst>
              <a:ext uri="{FF2B5EF4-FFF2-40B4-BE49-F238E27FC236}">
                <a16:creationId xmlns:a16="http://schemas.microsoft.com/office/drawing/2014/main" id="{7036393D-4D14-5E65-096A-504915846729}"/>
              </a:ext>
            </a:extLst>
          </p:cNvPr>
          <p:cNvSpPr/>
          <p:nvPr/>
        </p:nvSpPr>
        <p:spPr>
          <a:xfrm>
            <a:off x="5987840" y="4772673"/>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a:t>
            </a:r>
          </a:p>
        </p:txBody>
      </p:sp>
      <p:sp>
        <p:nvSpPr>
          <p:cNvPr id="27" name="矩形: 圆角 26">
            <a:extLst>
              <a:ext uri="{FF2B5EF4-FFF2-40B4-BE49-F238E27FC236}">
                <a16:creationId xmlns:a16="http://schemas.microsoft.com/office/drawing/2014/main" id="{20329309-BD8A-B58B-9802-FFCA3519F157}"/>
              </a:ext>
            </a:extLst>
          </p:cNvPr>
          <p:cNvSpPr/>
          <p:nvPr/>
        </p:nvSpPr>
        <p:spPr>
          <a:xfrm>
            <a:off x="5987842" y="6261746"/>
            <a:ext cx="3234813" cy="46211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不可变基础设施</a:t>
            </a:r>
          </a:p>
        </p:txBody>
      </p:sp>
      <p:cxnSp>
        <p:nvCxnSpPr>
          <p:cNvPr id="29" name="连接符: 肘形 28">
            <a:extLst>
              <a:ext uri="{FF2B5EF4-FFF2-40B4-BE49-F238E27FC236}">
                <a16:creationId xmlns:a16="http://schemas.microsoft.com/office/drawing/2014/main" id="{5BA83C0D-744A-C5EB-C8E8-862DB8B077F0}"/>
              </a:ext>
            </a:extLst>
          </p:cNvPr>
          <p:cNvCxnSpPr>
            <a:stCxn id="10" idx="3"/>
            <a:endCxn id="18" idx="1"/>
          </p:cNvCxnSpPr>
          <p:nvPr/>
        </p:nvCxnSpPr>
        <p:spPr>
          <a:xfrm flipV="1">
            <a:off x="4688300" y="2199926"/>
            <a:ext cx="1301235" cy="10893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07A03715-8A7F-3ED2-D07C-F9157F44DAF0}"/>
              </a:ext>
            </a:extLst>
          </p:cNvPr>
          <p:cNvCxnSpPr>
            <a:stCxn id="10" idx="3"/>
            <a:endCxn id="20" idx="1"/>
          </p:cNvCxnSpPr>
          <p:nvPr/>
        </p:nvCxnSpPr>
        <p:spPr>
          <a:xfrm flipV="1">
            <a:off x="4688300" y="2734962"/>
            <a:ext cx="1301234" cy="5543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353873F3-CDAA-290A-1760-FA2A2212DFAB}"/>
              </a:ext>
            </a:extLst>
          </p:cNvPr>
          <p:cNvCxnSpPr>
            <a:stCxn id="10" idx="3"/>
            <a:endCxn id="21" idx="1"/>
          </p:cNvCxnSpPr>
          <p:nvPr/>
        </p:nvCxnSpPr>
        <p:spPr>
          <a:xfrm>
            <a:off x="4688300" y="3289282"/>
            <a:ext cx="1301236" cy="83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C176D262-1D16-A558-2A2D-32BE42761D7B}"/>
              </a:ext>
            </a:extLst>
          </p:cNvPr>
          <p:cNvCxnSpPr>
            <a:stCxn id="10" idx="3"/>
            <a:endCxn id="19" idx="1"/>
          </p:cNvCxnSpPr>
          <p:nvPr/>
        </p:nvCxnSpPr>
        <p:spPr>
          <a:xfrm>
            <a:off x="4688300" y="3289282"/>
            <a:ext cx="1301236" cy="5436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0D15A7E1-4A48-8780-7220-BB8CC3FA5E70}"/>
              </a:ext>
            </a:extLst>
          </p:cNvPr>
          <p:cNvCxnSpPr>
            <a:stCxn id="11" idx="3"/>
            <a:endCxn id="25" idx="1"/>
          </p:cNvCxnSpPr>
          <p:nvPr/>
        </p:nvCxnSpPr>
        <p:spPr>
          <a:xfrm flipV="1">
            <a:off x="4662879" y="4504880"/>
            <a:ext cx="1324959" cy="9939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30F6FAC9-1233-CBCF-526A-90AA5FD63D4B}"/>
              </a:ext>
            </a:extLst>
          </p:cNvPr>
          <p:cNvCxnSpPr>
            <a:stCxn id="11" idx="3"/>
            <a:endCxn id="26" idx="1"/>
          </p:cNvCxnSpPr>
          <p:nvPr/>
        </p:nvCxnSpPr>
        <p:spPr>
          <a:xfrm flipV="1">
            <a:off x="4662879" y="5003731"/>
            <a:ext cx="1324961" cy="4951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AC3E7C4A-8457-EBBA-CF04-97FAE6A794CA}"/>
              </a:ext>
            </a:extLst>
          </p:cNvPr>
          <p:cNvCxnSpPr>
            <a:stCxn id="11" idx="3"/>
            <a:endCxn id="24" idx="1"/>
          </p:cNvCxnSpPr>
          <p:nvPr/>
        </p:nvCxnSpPr>
        <p:spPr>
          <a:xfrm>
            <a:off x="4662879" y="5498842"/>
            <a:ext cx="1324963"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连接符: 肘形 42">
            <a:extLst>
              <a:ext uri="{FF2B5EF4-FFF2-40B4-BE49-F238E27FC236}">
                <a16:creationId xmlns:a16="http://schemas.microsoft.com/office/drawing/2014/main" id="{8E2C2596-E959-3770-784A-D5A47C6D60F2}"/>
              </a:ext>
            </a:extLst>
          </p:cNvPr>
          <p:cNvCxnSpPr>
            <a:stCxn id="11" idx="3"/>
            <a:endCxn id="22" idx="1"/>
          </p:cNvCxnSpPr>
          <p:nvPr/>
        </p:nvCxnSpPr>
        <p:spPr>
          <a:xfrm>
            <a:off x="4662879" y="5498842"/>
            <a:ext cx="1324963" cy="4989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6C83B27A-60E1-BA61-D7B3-FE02F421CAA4}"/>
              </a:ext>
            </a:extLst>
          </p:cNvPr>
          <p:cNvCxnSpPr>
            <a:stCxn id="11" idx="3"/>
            <a:endCxn id="27" idx="1"/>
          </p:cNvCxnSpPr>
          <p:nvPr/>
        </p:nvCxnSpPr>
        <p:spPr>
          <a:xfrm>
            <a:off x="4662879" y="5498842"/>
            <a:ext cx="1324963" cy="9939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a:extLst>
              <a:ext uri="{FF2B5EF4-FFF2-40B4-BE49-F238E27FC236}">
                <a16:creationId xmlns:a16="http://schemas.microsoft.com/office/drawing/2014/main" id="{40DD6EC9-85EA-1827-1108-77DB192586F5}"/>
              </a:ext>
            </a:extLst>
          </p:cNvPr>
          <p:cNvCxnSpPr>
            <a:cxnSpLocks/>
          </p:cNvCxnSpPr>
          <p:nvPr/>
        </p:nvCxnSpPr>
        <p:spPr>
          <a:xfrm flipV="1">
            <a:off x="1805055" y="1475523"/>
            <a:ext cx="1590445" cy="18137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56">
            <a:extLst>
              <a:ext uri="{FF2B5EF4-FFF2-40B4-BE49-F238E27FC236}">
                <a16:creationId xmlns:a16="http://schemas.microsoft.com/office/drawing/2014/main" id="{B22747BF-B211-F76E-B13C-496072354F23}"/>
              </a:ext>
            </a:extLst>
          </p:cNvPr>
          <p:cNvCxnSpPr>
            <a:cxnSpLocks/>
            <a:endCxn id="10" idx="1"/>
          </p:cNvCxnSpPr>
          <p:nvPr/>
        </p:nvCxnSpPr>
        <p:spPr>
          <a:xfrm>
            <a:off x="1779634" y="3289282"/>
            <a:ext cx="1614179"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a:extLst>
              <a:ext uri="{FF2B5EF4-FFF2-40B4-BE49-F238E27FC236}">
                <a16:creationId xmlns:a16="http://schemas.microsoft.com/office/drawing/2014/main" id="{364EB787-7BF5-873B-3994-6A06E1F3DE12}"/>
              </a:ext>
            </a:extLst>
          </p:cNvPr>
          <p:cNvCxnSpPr>
            <a:cxnSpLocks/>
          </p:cNvCxnSpPr>
          <p:nvPr/>
        </p:nvCxnSpPr>
        <p:spPr>
          <a:xfrm>
            <a:off x="1811410" y="3285818"/>
            <a:ext cx="1576048" cy="22130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332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1.2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什么是云原生</a:t>
            </a:r>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字面含义</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4" name="文本框 3">
            <a:extLst>
              <a:ext uri="{FF2B5EF4-FFF2-40B4-BE49-F238E27FC236}">
                <a16:creationId xmlns:a16="http://schemas.microsoft.com/office/drawing/2014/main" id="{19E0C90D-09EF-377F-23A6-1E732DF7C81B}"/>
              </a:ext>
            </a:extLst>
          </p:cNvPr>
          <p:cNvSpPr txBox="1"/>
          <p:nvPr/>
        </p:nvSpPr>
        <p:spPr>
          <a:xfrm>
            <a:off x="1345052" y="1401503"/>
            <a:ext cx="9314688" cy="1323439"/>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000" b="1" dirty="0">
                <a:solidFill>
                  <a:srgbClr val="555555"/>
                </a:solidFill>
                <a:latin typeface="宋体" panose="02010600030101010101" pitchFamily="2" charset="-122"/>
                <a:ea typeface="宋体" panose="02010600030101010101" pitchFamily="2" charset="-122"/>
              </a:rPr>
              <a:t>      </a:t>
            </a:r>
            <a:r>
              <a:rPr lang="zh-CN" altLang="en-US" sz="2000" b="1" dirty="0">
                <a:solidFill>
                  <a:srgbClr val="555555"/>
                </a:solidFill>
                <a:latin typeface="宋体" panose="02010600030101010101" pitchFamily="2" charset="-122"/>
                <a:ea typeface="宋体" panose="02010600030101010101" pitchFamily="2" charset="-122"/>
              </a:rPr>
              <a:t>云原生</a:t>
            </a:r>
            <a:r>
              <a:rPr lang="en-US" altLang="zh-CN" sz="2000" b="1" dirty="0">
                <a:solidFill>
                  <a:srgbClr val="555555"/>
                </a:solidFill>
                <a:latin typeface="宋体" panose="02010600030101010101" pitchFamily="2" charset="-122"/>
                <a:ea typeface="宋体" panose="02010600030101010101" pitchFamily="2" charset="-122"/>
              </a:rPr>
              <a:t>-</a:t>
            </a:r>
            <a:r>
              <a:rPr lang="zh-CN" altLang="en-US" sz="2000" b="1" dirty="0">
                <a:solidFill>
                  <a:srgbClr val="555555"/>
                </a:solidFill>
                <a:latin typeface="宋体" panose="02010600030101010101" pitchFamily="2" charset="-122"/>
                <a:ea typeface="宋体" panose="02010600030101010101" pitchFamily="2" charset="-122"/>
              </a:rPr>
              <a:t>云原生计算</a:t>
            </a:r>
            <a:r>
              <a:rPr lang="en-US" altLang="zh-CN" sz="2000" b="1" dirty="0">
                <a:solidFill>
                  <a:srgbClr val="555555"/>
                </a:solidFill>
                <a:latin typeface="宋体" panose="02010600030101010101" pitchFamily="2" charset="-122"/>
                <a:ea typeface="宋体" panose="02010600030101010101" pitchFamily="2" charset="-122"/>
              </a:rPr>
              <a:t>(Cloud Native Computing)</a:t>
            </a:r>
            <a:r>
              <a:rPr lang="zh-CN" altLang="en-US" sz="2000" b="1" dirty="0">
                <a:solidFill>
                  <a:srgbClr val="555555"/>
                </a:solidFill>
                <a:latin typeface="宋体" panose="02010600030101010101" pitchFamily="2" charset="-122"/>
                <a:ea typeface="宋体" panose="02010600030101010101" pitchFamily="2" charset="-122"/>
              </a:rPr>
              <a:t>：</a:t>
            </a:r>
            <a:endParaRPr lang="en-US" altLang="zh-CN" sz="2000" b="1" dirty="0">
              <a:solidFill>
                <a:srgbClr val="555555"/>
              </a:solidFill>
              <a:latin typeface="宋体" panose="02010600030101010101" pitchFamily="2" charset="-122"/>
              <a:ea typeface="宋体" panose="02010600030101010101" pitchFamily="2" charset="-122"/>
            </a:endParaRPr>
          </a:p>
          <a:p>
            <a:r>
              <a:rPr lang="en-US" altLang="zh-CN" sz="2000" b="1" dirty="0">
                <a:solidFill>
                  <a:srgbClr val="555555"/>
                </a:solidFill>
                <a:latin typeface="宋体" panose="02010600030101010101" pitchFamily="2" charset="-122"/>
                <a:ea typeface="宋体" panose="02010600030101010101" pitchFamily="2" charset="-122"/>
              </a:rPr>
              <a:t>			· Cloud</a:t>
            </a:r>
            <a:r>
              <a:rPr lang="zh-CN" altLang="en-US" sz="2000" b="1" dirty="0">
                <a:solidFill>
                  <a:srgbClr val="555555"/>
                </a:solidFill>
                <a:latin typeface="宋体" panose="02010600030101010101" pitchFamily="2" charset="-122"/>
                <a:ea typeface="宋体" panose="02010600030101010101" pitchFamily="2" charset="-122"/>
              </a:rPr>
              <a:t>：云上部署   </a:t>
            </a:r>
            <a:endParaRPr lang="en-US" altLang="zh-CN" sz="2000" b="1" dirty="0">
              <a:solidFill>
                <a:srgbClr val="555555"/>
              </a:solidFill>
              <a:latin typeface="宋体" panose="02010600030101010101" pitchFamily="2" charset="-122"/>
              <a:ea typeface="宋体" panose="02010600030101010101" pitchFamily="2" charset="-122"/>
            </a:endParaRPr>
          </a:p>
          <a:p>
            <a:r>
              <a:rPr lang="en-US" altLang="zh-CN" sz="2000" b="1" dirty="0">
                <a:solidFill>
                  <a:srgbClr val="555555"/>
                </a:solidFill>
                <a:latin typeface="宋体" panose="02010600030101010101" pitchFamily="2" charset="-122"/>
                <a:ea typeface="宋体" panose="02010600030101010101" pitchFamily="2" charset="-122"/>
              </a:rPr>
              <a:t>			· Native</a:t>
            </a:r>
            <a:r>
              <a:rPr lang="zh-CN" altLang="en-US" sz="2000" b="1" dirty="0">
                <a:solidFill>
                  <a:srgbClr val="555555"/>
                </a:solidFill>
                <a:latin typeface="宋体" panose="02010600030101010101" pitchFamily="2" charset="-122"/>
                <a:ea typeface="宋体" panose="02010600030101010101" pitchFamily="2" charset="-122"/>
              </a:rPr>
              <a:t>：土著，当地人，原生居民</a:t>
            </a:r>
            <a:endParaRPr lang="en-US" altLang="zh-CN" sz="2000" b="1" dirty="0">
              <a:solidFill>
                <a:srgbClr val="555555"/>
              </a:solidFill>
              <a:latin typeface="宋体" panose="02010600030101010101" pitchFamily="2" charset="-122"/>
              <a:ea typeface="宋体" panose="02010600030101010101" pitchFamily="2" charset="-122"/>
            </a:endParaRPr>
          </a:p>
          <a:p>
            <a:r>
              <a:rPr lang="en-US" altLang="zh-CN" sz="2000" b="1" dirty="0">
                <a:solidFill>
                  <a:srgbClr val="555555"/>
                </a:solidFill>
                <a:latin typeface="宋体" panose="02010600030101010101" pitchFamily="2" charset="-122"/>
                <a:ea typeface="宋体" panose="02010600030101010101" pitchFamily="2" charset="-122"/>
              </a:rPr>
              <a:t>			· Computing</a:t>
            </a:r>
            <a:r>
              <a:rPr lang="zh-CN" altLang="en-US" sz="2000" b="1" dirty="0">
                <a:solidFill>
                  <a:srgbClr val="555555"/>
                </a:solidFill>
                <a:latin typeface="宋体" panose="02010600030101010101" pitchFamily="2" charset="-122"/>
                <a:ea typeface="宋体" panose="02010600030101010101" pitchFamily="2" charset="-122"/>
              </a:rPr>
              <a:t>：计算</a:t>
            </a:r>
            <a:endParaRPr lang="en-US" altLang="zh-CN" sz="2000" b="1" dirty="0">
              <a:solidFill>
                <a:srgbClr val="555555"/>
              </a:solidFill>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A0D07053-701D-F4D9-F893-FAFEF0459E84}"/>
              </a:ext>
            </a:extLst>
          </p:cNvPr>
          <p:cNvSpPr txBox="1"/>
          <p:nvPr/>
        </p:nvSpPr>
        <p:spPr>
          <a:xfrm>
            <a:off x="1345052" y="3671951"/>
            <a:ext cx="9314688" cy="707886"/>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CN" sz="2000" b="1" i="0" dirty="0">
                <a:solidFill>
                  <a:srgbClr val="555555"/>
                </a:solidFill>
                <a:effectLst/>
                <a:latin typeface="宋体" panose="02010600030101010101" pitchFamily="2" charset="-122"/>
                <a:ea typeface="宋体" panose="02010600030101010101" pitchFamily="2" charset="-122"/>
              </a:rPr>
              <a:t>Cloud  Computing  Native</a:t>
            </a:r>
          </a:p>
          <a:p>
            <a:pPr algn="ctr"/>
            <a:r>
              <a:rPr lang="zh-CN" altLang="en-US" sz="2000" b="1" i="0" dirty="0">
                <a:solidFill>
                  <a:srgbClr val="555555"/>
                </a:solidFill>
                <a:effectLst/>
                <a:latin typeface="宋体" panose="02010600030101010101" pitchFamily="2" charset="-122"/>
                <a:ea typeface="宋体" panose="02010600030101010101" pitchFamily="2" charset="-122"/>
              </a:rPr>
              <a:t>云计算上的原生居民，天生具备云计算的亲和力</a:t>
            </a:r>
            <a:endParaRPr lang="en-US" altLang="zh-CN" sz="2000" b="1"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7B7C27B7-3163-58D6-2083-0DCB84A05839}"/>
              </a:ext>
            </a:extLst>
          </p:cNvPr>
          <p:cNvSpPr txBox="1"/>
          <p:nvPr/>
        </p:nvSpPr>
        <p:spPr>
          <a:xfrm>
            <a:off x="1345052" y="5326846"/>
            <a:ext cx="9314688" cy="707886"/>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zh-CN" altLang="en-US" sz="2000" b="1" dirty="0">
                <a:solidFill>
                  <a:srgbClr val="555555"/>
                </a:solidFill>
                <a:latin typeface="宋体" panose="02010600030101010101" pitchFamily="2" charset="-122"/>
                <a:ea typeface="宋体" panose="02010600030101010101" pitchFamily="2" charset="-122"/>
              </a:rPr>
              <a:t>云原生是云计算的发展趋势</a:t>
            </a:r>
            <a:endParaRPr lang="en-US" altLang="zh-CN" sz="2000" b="1" dirty="0">
              <a:solidFill>
                <a:srgbClr val="555555"/>
              </a:solidFill>
              <a:latin typeface="宋体" panose="02010600030101010101" pitchFamily="2" charset="-122"/>
              <a:ea typeface="宋体" panose="02010600030101010101" pitchFamily="2" charset="-122"/>
            </a:endParaRPr>
          </a:p>
          <a:p>
            <a:pPr algn="ctr"/>
            <a:r>
              <a:rPr lang="zh-CN" altLang="en-US" sz="2000" b="1" dirty="0">
                <a:solidFill>
                  <a:srgbClr val="555555"/>
                </a:solidFill>
                <a:latin typeface="宋体" panose="02010600030101010101" pitchFamily="2" charset="-122"/>
                <a:ea typeface="宋体" panose="02010600030101010101" pitchFamily="2" charset="-122"/>
              </a:rPr>
              <a:t>云原生是利用云计算来构建和运行应用的方式</a:t>
            </a:r>
            <a:endParaRPr lang="en-US" altLang="zh-CN" sz="2000" b="1" dirty="0">
              <a:solidFill>
                <a:srgbClr val="555555"/>
              </a:solidFill>
              <a:latin typeface="宋体" panose="02010600030101010101" pitchFamily="2" charset="-122"/>
              <a:ea typeface="宋体" panose="02010600030101010101" pitchFamily="2" charset="-122"/>
            </a:endParaRPr>
          </a:p>
        </p:txBody>
      </p:sp>
      <p:sp>
        <p:nvSpPr>
          <p:cNvPr id="16" name="箭头: 下 15">
            <a:extLst>
              <a:ext uri="{FF2B5EF4-FFF2-40B4-BE49-F238E27FC236}">
                <a16:creationId xmlns:a16="http://schemas.microsoft.com/office/drawing/2014/main" id="{92F5B206-8FE7-8BD2-F64A-D4947A1DF51E}"/>
              </a:ext>
            </a:extLst>
          </p:cNvPr>
          <p:cNvSpPr/>
          <p:nvPr/>
        </p:nvSpPr>
        <p:spPr>
          <a:xfrm>
            <a:off x="5561350" y="4491686"/>
            <a:ext cx="550610" cy="707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7E875448-5435-1BF9-992C-0E5068BDACA2}"/>
              </a:ext>
            </a:extLst>
          </p:cNvPr>
          <p:cNvSpPr/>
          <p:nvPr/>
        </p:nvSpPr>
        <p:spPr>
          <a:xfrm>
            <a:off x="5545390" y="2844503"/>
            <a:ext cx="550610" cy="7078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6426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1.3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什么是云原生</a:t>
            </a:r>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层级架构</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4" name="图片 3"/>
          <p:cNvPicPr>
            <a:picLocks noChangeAspect="1"/>
          </p:cNvPicPr>
          <p:nvPr/>
        </p:nvPicPr>
        <p:blipFill>
          <a:blip r:embed="rId4"/>
          <a:stretch>
            <a:fillRect/>
          </a:stretch>
        </p:blipFill>
        <p:spPr>
          <a:xfrm>
            <a:off x="604520" y="1327785"/>
            <a:ext cx="10982960" cy="5112385"/>
          </a:xfrm>
          <a:prstGeom prst="rect">
            <a:avLst/>
          </a:prstGeom>
        </p:spPr>
      </p:pic>
    </p:spTree>
    <p:extLst>
      <p:ext uri="{BB962C8B-B14F-4D97-AF65-F5344CB8AC3E}">
        <p14:creationId xmlns:p14="http://schemas.microsoft.com/office/powerpoint/2010/main" val="966002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云原生技术架构</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5" name="图片 4">
            <a:extLst>
              <a:ext uri="{FF2B5EF4-FFF2-40B4-BE49-F238E27FC236}">
                <a16:creationId xmlns:a16="http://schemas.microsoft.com/office/drawing/2014/main" id="{DADCB9E2-0D8F-57BD-5B6C-8A8CA4056E68}"/>
              </a:ext>
            </a:extLst>
          </p:cNvPr>
          <p:cNvPicPr>
            <a:picLocks noChangeAspect="1"/>
          </p:cNvPicPr>
          <p:nvPr/>
        </p:nvPicPr>
        <p:blipFill>
          <a:blip r:embed="rId4"/>
          <a:stretch>
            <a:fillRect/>
          </a:stretch>
        </p:blipFill>
        <p:spPr>
          <a:xfrm>
            <a:off x="5930081" y="1232621"/>
            <a:ext cx="5219700" cy="4543425"/>
          </a:xfrm>
          <a:prstGeom prst="rect">
            <a:avLst/>
          </a:prstGeom>
        </p:spPr>
      </p:pic>
      <p:sp>
        <p:nvSpPr>
          <p:cNvPr id="9" name="文本框 8">
            <a:extLst>
              <a:ext uri="{FF2B5EF4-FFF2-40B4-BE49-F238E27FC236}">
                <a16:creationId xmlns:a16="http://schemas.microsoft.com/office/drawing/2014/main" id="{087CB871-0395-DFFD-17CB-C1E0E616AC62}"/>
              </a:ext>
            </a:extLst>
          </p:cNvPr>
          <p:cNvSpPr txBox="1"/>
          <p:nvPr/>
        </p:nvSpPr>
        <p:spPr>
          <a:xfrm>
            <a:off x="1042219" y="2455311"/>
            <a:ext cx="6070854" cy="1754326"/>
          </a:xfrm>
          <a:prstGeom prst="rect">
            <a:avLst/>
          </a:prstGeom>
          <a:noFill/>
        </p:spPr>
        <p:txBody>
          <a:bodyPr wrap="square" rtlCol="0">
            <a:spAutoFit/>
          </a:bodyPr>
          <a:lstStyle/>
          <a:p>
            <a:r>
              <a:rPr lang="zh-CN" altLang="en-US" dirty="0"/>
              <a:t>云原生的技术架构模式包括：</a:t>
            </a:r>
            <a:endParaRPr lang="en-US" altLang="zh-CN" dirty="0"/>
          </a:p>
          <a:p>
            <a:pPr marL="285750" indent="-285750">
              <a:buFont typeface="Arial" panose="020B0604020202020204" pitchFamily="34" charset="0"/>
              <a:buChar char="•"/>
            </a:pPr>
            <a:r>
              <a:rPr lang="zh-CN" altLang="en-US" dirty="0"/>
              <a:t>微服务</a:t>
            </a:r>
            <a:endParaRPr lang="en-US" altLang="zh-CN" dirty="0"/>
          </a:p>
          <a:p>
            <a:pPr marL="285750" indent="-285750">
              <a:buFont typeface="Arial" panose="020B0604020202020204" pitchFamily="34" charset="0"/>
              <a:buChar char="•"/>
            </a:pPr>
            <a:r>
              <a:rPr lang="zh-CN" altLang="en-US" dirty="0"/>
              <a:t>容器</a:t>
            </a:r>
            <a:endParaRPr lang="en-US" altLang="zh-CN" dirty="0"/>
          </a:p>
          <a:p>
            <a:pPr marL="285750" indent="-285750">
              <a:buFont typeface="Arial" panose="020B0604020202020204" pitchFamily="34" charset="0"/>
              <a:buChar char="•"/>
            </a:pPr>
            <a:r>
              <a:rPr lang="zh-CN" altLang="en-US" dirty="0"/>
              <a:t>服务网格</a:t>
            </a:r>
            <a:endParaRPr lang="en-US" altLang="zh-CN" dirty="0"/>
          </a:p>
          <a:p>
            <a:pPr marL="285750" indent="-285750">
              <a:buFont typeface="Arial" panose="020B0604020202020204" pitchFamily="34" charset="0"/>
              <a:buChar char="•"/>
            </a:pPr>
            <a:r>
              <a:rPr lang="zh-CN" altLang="en-US" dirty="0"/>
              <a:t>声明式</a:t>
            </a:r>
            <a:r>
              <a:rPr lang="en-US" altLang="zh-CN" dirty="0"/>
              <a:t>API</a:t>
            </a:r>
          </a:p>
          <a:p>
            <a:pPr marL="285750" indent="-285750">
              <a:buFont typeface="Arial" panose="020B0604020202020204" pitchFamily="34" charset="0"/>
              <a:buChar char="•"/>
            </a:pPr>
            <a:r>
              <a:rPr lang="zh-CN" altLang="en-US" dirty="0"/>
              <a:t>不可变基础设施</a:t>
            </a:r>
            <a:endParaRPr lang="en-US" altLang="zh-CN" dirty="0"/>
          </a:p>
        </p:txBody>
      </p:sp>
    </p:spTree>
    <p:extLst>
      <p:ext uri="{BB962C8B-B14F-4D97-AF65-F5344CB8AC3E}">
        <p14:creationId xmlns:p14="http://schemas.microsoft.com/office/powerpoint/2010/main" val="1624971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2.1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云原生与</a:t>
            </a:r>
            <a:r>
              <a:rPr lang="en-US" altLang="zh-CN" sz="3200" b="1" dirty="0" err="1">
                <a:latin typeface="方正黑体_GBK" panose="02000000000000000000" pitchFamily="2" charset="-122"/>
                <a:ea typeface="方正黑体_GBK" panose="02000000000000000000" pitchFamily="2" charset="-122"/>
                <a:cs typeface="Arial" panose="020B0604020202020204" pitchFamily="34" charset="0"/>
              </a:rPr>
              <a:t>kubernetes</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3" name="矩形 2">
            <a:extLst>
              <a:ext uri="{FF2B5EF4-FFF2-40B4-BE49-F238E27FC236}">
                <a16:creationId xmlns:a16="http://schemas.microsoft.com/office/drawing/2014/main" id="{5BAEFF28-0C5B-7685-847D-F5CD5D6BAF1C}"/>
              </a:ext>
            </a:extLst>
          </p:cNvPr>
          <p:cNvSpPr/>
          <p:nvPr/>
        </p:nvSpPr>
        <p:spPr>
          <a:xfrm>
            <a:off x="2633724" y="1438313"/>
            <a:ext cx="9457055" cy="534097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宋体" panose="02010600030101010101" pitchFamily="2" charset="-122"/>
                <a:ea typeface="宋体" panose="02010600030101010101" pitchFamily="2" charset="-122"/>
              </a:rPr>
              <a:t>Kubernetes</a:t>
            </a:r>
            <a:r>
              <a:rPr lang="zh-CN" altLang="en-US" b="1" dirty="0">
                <a:solidFill>
                  <a:schemeClr val="bg1"/>
                </a:solidFill>
                <a:latin typeface="宋体" panose="02010600030101010101" pitchFamily="2" charset="-122"/>
                <a:ea typeface="宋体" panose="02010600030101010101" pitchFamily="2" charset="-122"/>
              </a:rPr>
              <a:t>是云原生的基石：</a:t>
            </a:r>
            <a:endParaRPr lang="en-US" altLang="zh-CN" b="1" dirty="0">
              <a:solidFill>
                <a:schemeClr val="bg1"/>
              </a:solidFill>
              <a:latin typeface="宋体" panose="02010600030101010101" pitchFamily="2" charset="-122"/>
              <a:ea typeface="宋体" panose="02010600030101010101" pitchFamily="2" charset="-122"/>
            </a:endParaRPr>
          </a:p>
          <a:p>
            <a:r>
              <a:rPr lang="en-US" altLang="zh-CN" b="1" i="0" dirty="0">
                <a:solidFill>
                  <a:schemeClr val="bg1"/>
                </a:solidFill>
                <a:effectLst/>
                <a:latin typeface="宋体" panose="02010600030101010101" pitchFamily="2" charset="-122"/>
                <a:ea typeface="宋体" panose="02010600030101010101" pitchFamily="2" charset="-122"/>
              </a:rPr>
              <a:t>1</a:t>
            </a:r>
            <a:r>
              <a:rPr lang="zh-CN" altLang="en-US" b="1" i="0" dirty="0">
                <a:solidFill>
                  <a:schemeClr val="bg1"/>
                </a:solidFill>
                <a:effectLst/>
                <a:latin typeface="宋体" panose="02010600030101010101" pitchFamily="2" charset="-122"/>
                <a:ea typeface="宋体" panose="02010600030101010101" pitchFamily="2" charset="-122"/>
              </a:rPr>
              <a:t>、</a:t>
            </a:r>
            <a:r>
              <a:rPr lang="en-US" altLang="zh-CN" b="0" i="0" dirty="0">
                <a:solidFill>
                  <a:schemeClr val="bg1"/>
                </a:solidFill>
                <a:effectLst/>
                <a:latin typeface="宋体" panose="02010600030101010101" pitchFamily="2" charset="-122"/>
                <a:ea typeface="宋体" panose="02010600030101010101" pitchFamily="2" charset="-122"/>
              </a:rPr>
              <a:t>k8s</a:t>
            </a:r>
            <a:r>
              <a:rPr lang="zh-CN" altLang="en-US" b="0" i="0" dirty="0">
                <a:solidFill>
                  <a:schemeClr val="bg1"/>
                </a:solidFill>
                <a:effectLst/>
                <a:latin typeface="宋体" panose="02010600030101010101" pitchFamily="2" charset="-122"/>
                <a:ea typeface="宋体" panose="02010600030101010101" pitchFamily="2" charset="-122"/>
              </a:rPr>
              <a:t>的</a:t>
            </a:r>
            <a:r>
              <a:rPr lang="en-US" altLang="zh-CN" b="0" i="0" dirty="0">
                <a:solidFill>
                  <a:schemeClr val="bg1"/>
                </a:solidFill>
                <a:effectLst/>
                <a:latin typeface="宋体" panose="02010600030101010101" pitchFamily="2" charset="-122"/>
                <a:ea typeface="宋体" panose="02010600030101010101" pitchFamily="2" charset="-122"/>
              </a:rPr>
              <a:t>1.0</a:t>
            </a:r>
            <a:r>
              <a:rPr lang="zh-CN" altLang="en-US" b="0" i="0" dirty="0">
                <a:solidFill>
                  <a:schemeClr val="bg1"/>
                </a:solidFill>
                <a:effectLst/>
                <a:latin typeface="宋体" panose="02010600030101010101" pitchFamily="2" charset="-122"/>
                <a:ea typeface="宋体" panose="02010600030101010101" pitchFamily="2" charset="-122"/>
              </a:rPr>
              <a:t>版诞生于</a:t>
            </a:r>
            <a:r>
              <a:rPr lang="en-US" altLang="zh-CN" b="0" i="0" dirty="0">
                <a:solidFill>
                  <a:schemeClr val="bg1"/>
                </a:solidFill>
                <a:effectLst/>
                <a:latin typeface="宋体" panose="02010600030101010101" pitchFamily="2" charset="-122"/>
                <a:ea typeface="宋体" panose="02010600030101010101" pitchFamily="2" charset="-122"/>
              </a:rPr>
              <a:t>2015</a:t>
            </a:r>
            <a:r>
              <a:rPr lang="zh-CN" altLang="en-US" b="0" i="0" dirty="0">
                <a:solidFill>
                  <a:schemeClr val="bg1"/>
                </a:solidFill>
                <a:effectLst/>
                <a:latin typeface="宋体" panose="02010600030101010101" pitchFamily="2" charset="-122"/>
                <a:ea typeface="宋体" panose="02010600030101010101" pitchFamily="2" charset="-122"/>
              </a:rPr>
              <a:t>年。云原生计算基金会（</a:t>
            </a:r>
            <a:r>
              <a:rPr lang="en-US" altLang="zh-CN" b="0" i="0" dirty="0">
                <a:solidFill>
                  <a:schemeClr val="bg1"/>
                </a:solidFill>
                <a:effectLst/>
                <a:latin typeface="宋体" panose="02010600030101010101" pitchFamily="2" charset="-122"/>
                <a:ea typeface="宋体" panose="02010600030101010101" pitchFamily="2" charset="-122"/>
              </a:rPr>
              <a:t>CNCF</a:t>
            </a:r>
            <a:r>
              <a:rPr lang="zh-CN" altLang="en-US" b="0" i="0" dirty="0">
                <a:solidFill>
                  <a:schemeClr val="bg1"/>
                </a:solidFill>
                <a:effectLst/>
                <a:latin typeface="宋体" panose="02010600030101010101" pitchFamily="2" charset="-122"/>
                <a:ea typeface="宋体" panose="02010600030101010101" pitchFamily="2" charset="-122"/>
              </a:rPr>
              <a:t>）也诞生于</a:t>
            </a:r>
            <a:r>
              <a:rPr lang="en-US" altLang="zh-CN" b="0" i="0" dirty="0">
                <a:solidFill>
                  <a:schemeClr val="bg1"/>
                </a:solidFill>
                <a:effectLst/>
                <a:latin typeface="宋体" panose="02010600030101010101" pitchFamily="2" charset="-122"/>
                <a:ea typeface="宋体" panose="02010600030101010101" pitchFamily="2" charset="-122"/>
              </a:rPr>
              <a:t>2015</a:t>
            </a:r>
            <a:r>
              <a:rPr lang="zh-CN" altLang="en-US" b="0" i="0" dirty="0">
                <a:solidFill>
                  <a:schemeClr val="bg1"/>
                </a:solidFill>
                <a:effectLst/>
                <a:latin typeface="宋体" panose="02010600030101010101" pitchFamily="2" charset="-122"/>
                <a:ea typeface="宋体" panose="02010600030101010101" pitchFamily="2" charset="-122"/>
              </a:rPr>
              <a:t>年并致力于推动云原生的发展</a:t>
            </a:r>
            <a:endParaRPr lang="en-US" altLang="zh-CN" b="0" i="0" dirty="0">
              <a:solidFill>
                <a:schemeClr val="bg1"/>
              </a:solidFill>
              <a:effectLst/>
              <a:latin typeface="宋体" panose="02010600030101010101" pitchFamily="2" charset="-122"/>
              <a:ea typeface="宋体" panose="02010600030101010101" pitchFamily="2" charset="-122"/>
            </a:endParaRPr>
          </a:p>
          <a:p>
            <a:endParaRPr lang="en-US" altLang="zh-CN" b="0" i="0" dirty="0">
              <a:solidFill>
                <a:schemeClr val="bg1"/>
              </a:solidFill>
              <a:effectLst/>
              <a:latin typeface="宋体" panose="02010600030101010101" pitchFamily="2" charset="-122"/>
              <a:ea typeface="宋体" panose="02010600030101010101" pitchFamily="2" charset="-122"/>
            </a:endParaRPr>
          </a:p>
          <a:p>
            <a:r>
              <a:rPr lang="en-US" altLang="zh-CN" dirty="0">
                <a:solidFill>
                  <a:schemeClr val="bg1"/>
                </a:solidFill>
                <a:latin typeface="宋体" panose="02010600030101010101" pitchFamily="2" charset="-122"/>
                <a:ea typeface="宋体" panose="02010600030101010101" pitchFamily="2" charset="-122"/>
              </a:rPr>
              <a:t>2</a:t>
            </a:r>
            <a:r>
              <a:rPr lang="zh-CN" altLang="en-US" dirty="0">
                <a:solidFill>
                  <a:schemeClr val="bg1"/>
                </a:solidFill>
                <a:latin typeface="宋体" panose="02010600030101010101" pitchFamily="2" charset="-122"/>
                <a:ea typeface="宋体" panose="02010600030101010101" pitchFamily="2" charset="-122"/>
              </a:rPr>
              <a:t>、云原生的整个生态系统都是依靠</a:t>
            </a:r>
            <a:r>
              <a:rPr lang="en-US" altLang="zh-CN" dirty="0">
                <a:solidFill>
                  <a:schemeClr val="bg1"/>
                </a:solidFill>
                <a:latin typeface="宋体" panose="02010600030101010101" pitchFamily="2" charset="-122"/>
                <a:ea typeface="宋体" panose="02010600030101010101" pitchFamily="2" charset="-122"/>
              </a:rPr>
              <a:t>K8S</a:t>
            </a:r>
            <a:r>
              <a:rPr lang="zh-CN" altLang="en-US" dirty="0">
                <a:solidFill>
                  <a:schemeClr val="bg1"/>
                </a:solidFill>
                <a:latin typeface="宋体" panose="02010600030101010101" pitchFamily="2" charset="-122"/>
                <a:ea typeface="宋体" panose="02010600030101010101" pitchFamily="2" charset="-122"/>
              </a:rPr>
              <a:t>建立的：</a:t>
            </a:r>
            <a:endParaRPr lang="en-US" altLang="zh-CN"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chemeClr val="bg1"/>
                </a:solidFill>
                <a:latin typeface="宋体" panose="02010600030101010101" pitchFamily="2" charset="-122"/>
                <a:ea typeface="宋体" panose="02010600030101010101" pitchFamily="2" charset="-122"/>
              </a:rPr>
              <a:t>容器是</a:t>
            </a:r>
            <a:r>
              <a:rPr lang="en-US" altLang="zh-CN" b="1" dirty="0">
                <a:solidFill>
                  <a:schemeClr val="bg1"/>
                </a:solidFill>
                <a:latin typeface="宋体" panose="02010600030101010101" pitchFamily="2" charset="-122"/>
                <a:ea typeface="宋体" panose="02010600030101010101" pitchFamily="2" charset="-122"/>
              </a:rPr>
              <a:t>K8S</a:t>
            </a:r>
            <a:r>
              <a:rPr lang="zh-CN" altLang="en-US" b="1" dirty="0">
                <a:solidFill>
                  <a:schemeClr val="bg1"/>
                </a:solidFill>
                <a:latin typeface="宋体" panose="02010600030101010101" pitchFamily="2" charset="-122"/>
                <a:ea typeface="宋体" panose="02010600030101010101" pitchFamily="2" charset="-122"/>
              </a:rPr>
              <a:t>的底层引擎</a:t>
            </a: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chemeClr val="bg1"/>
                </a:solidFill>
                <a:latin typeface="宋体" panose="02010600030101010101" pitchFamily="2" charset="-122"/>
                <a:ea typeface="宋体" panose="02010600030101010101" pitchFamily="2" charset="-122"/>
              </a:rPr>
              <a:t>服务网格（</a:t>
            </a:r>
            <a:r>
              <a:rPr lang="en-US" altLang="zh-CN" b="1" dirty="0">
                <a:solidFill>
                  <a:schemeClr val="bg1"/>
                </a:solidFill>
                <a:latin typeface="宋体" panose="02010600030101010101" pitchFamily="2" charset="-122"/>
                <a:ea typeface="宋体" panose="02010600030101010101" pitchFamily="2" charset="-122"/>
              </a:rPr>
              <a:t>Service Mesh</a:t>
            </a:r>
            <a:r>
              <a:rPr lang="zh-CN" altLang="en-US" b="1" dirty="0">
                <a:solidFill>
                  <a:schemeClr val="bg1"/>
                </a:solidFill>
                <a:latin typeface="宋体" panose="02010600030101010101" pitchFamily="2" charset="-122"/>
                <a:ea typeface="宋体" panose="02010600030101010101" pitchFamily="2" charset="-122"/>
              </a:rPr>
              <a:t>）是建立在</a:t>
            </a:r>
            <a:r>
              <a:rPr lang="en-US" altLang="zh-CN" b="1" dirty="0">
                <a:solidFill>
                  <a:schemeClr val="bg1"/>
                </a:solidFill>
                <a:latin typeface="宋体" panose="02010600030101010101" pitchFamily="2" charset="-122"/>
                <a:ea typeface="宋体" panose="02010600030101010101" pitchFamily="2" charset="-122"/>
              </a:rPr>
              <a:t>k8s</a:t>
            </a:r>
            <a:r>
              <a:rPr lang="zh-CN" altLang="en-US" b="1" dirty="0">
                <a:solidFill>
                  <a:schemeClr val="bg1"/>
                </a:solidFill>
                <a:latin typeface="宋体" panose="02010600030101010101" pitchFamily="2" charset="-122"/>
                <a:ea typeface="宋体" panose="02010600030101010101" pitchFamily="2" charset="-122"/>
              </a:rPr>
              <a:t>上的针对请求的扩展功能，也可以称之为</a:t>
            </a:r>
            <a:r>
              <a:rPr lang="en-US" altLang="zh-CN" b="1" dirty="0">
                <a:solidFill>
                  <a:schemeClr val="bg1"/>
                </a:solidFill>
                <a:latin typeface="宋体" panose="02010600030101010101" pitchFamily="2" charset="-122"/>
                <a:ea typeface="宋体" panose="02010600030101010101" pitchFamily="2" charset="-122"/>
              </a:rPr>
              <a:t>2.0</a:t>
            </a:r>
            <a:r>
              <a:rPr lang="zh-CN" altLang="en-US" b="1" dirty="0">
                <a:solidFill>
                  <a:schemeClr val="bg1"/>
                </a:solidFill>
                <a:latin typeface="宋体" panose="02010600030101010101" pitchFamily="2" charset="-122"/>
                <a:ea typeface="宋体" panose="02010600030101010101" pitchFamily="2" charset="-122"/>
              </a:rPr>
              <a:t>版本的微服务</a:t>
            </a: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chemeClr val="bg1"/>
                </a:solidFill>
                <a:latin typeface="宋体" panose="02010600030101010101" pitchFamily="2" charset="-122"/>
                <a:ea typeface="宋体" panose="02010600030101010101" pitchFamily="2" charset="-122"/>
              </a:rPr>
              <a:t>不可变基础设施（</a:t>
            </a:r>
            <a:r>
              <a:rPr lang="en-US" altLang="zh-CN" b="1" dirty="0">
                <a:solidFill>
                  <a:schemeClr val="bg1"/>
                </a:solidFill>
                <a:latin typeface="宋体" panose="02010600030101010101" pitchFamily="2" charset="-122"/>
                <a:ea typeface="宋体" panose="02010600030101010101" pitchFamily="2" charset="-122"/>
              </a:rPr>
              <a:t>immutable infrastructure</a:t>
            </a:r>
            <a:r>
              <a:rPr lang="zh-CN" altLang="en-US" b="1" dirty="0">
                <a:solidFill>
                  <a:schemeClr val="bg1"/>
                </a:solidFill>
                <a:latin typeface="宋体" panose="02010600030101010101" pitchFamily="2" charset="-122"/>
                <a:ea typeface="宋体" panose="02010600030101010101" pitchFamily="2" charset="-122"/>
              </a:rPr>
              <a:t>）是现代运维的基石</a:t>
            </a: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chemeClr val="bg1"/>
                </a:solidFill>
                <a:latin typeface="宋体" panose="02010600030101010101" pitchFamily="2" charset="-122"/>
                <a:ea typeface="宋体" panose="02010600030101010101" pitchFamily="2" charset="-122"/>
              </a:rPr>
              <a:t>声明式</a:t>
            </a:r>
            <a:r>
              <a:rPr lang="en-US" altLang="zh-CN" b="1" dirty="0">
                <a:solidFill>
                  <a:schemeClr val="bg1"/>
                </a:solidFill>
                <a:latin typeface="宋体" panose="02010600030101010101" pitchFamily="2" charset="-122"/>
                <a:ea typeface="宋体" panose="02010600030101010101" pitchFamily="2" charset="-122"/>
              </a:rPr>
              <a:t>API</a:t>
            </a:r>
            <a:r>
              <a:rPr lang="zh-CN" altLang="en-US" b="1" dirty="0">
                <a:solidFill>
                  <a:schemeClr val="bg1"/>
                </a:solidFill>
                <a:latin typeface="宋体" panose="02010600030101010101" pitchFamily="2" charset="-122"/>
                <a:ea typeface="宋体" panose="02010600030101010101" pitchFamily="2" charset="-122"/>
              </a:rPr>
              <a:t>（</a:t>
            </a:r>
            <a:r>
              <a:rPr lang="en-US" altLang="zh-CN" b="1" dirty="0">
                <a:solidFill>
                  <a:schemeClr val="bg1"/>
                </a:solidFill>
                <a:latin typeface="宋体" panose="02010600030101010101" pitchFamily="2" charset="-122"/>
                <a:ea typeface="宋体" panose="02010600030101010101" pitchFamily="2" charset="-122"/>
              </a:rPr>
              <a:t>declarative APIs</a:t>
            </a:r>
            <a:r>
              <a:rPr lang="zh-CN" altLang="en-US" b="1" dirty="0">
                <a:solidFill>
                  <a:schemeClr val="bg1"/>
                </a:solidFill>
                <a:latin typeface="宋体" panose="02010600030101010101" pitchFamily="2" charset="-122"/>
                <a:ea typeface="宋体" panose="02010600030101010101" pitchFamily="2" charset="-122"/>
              </a:rPr>
              <a:t>）是</a:t>
            </a:r>
            <a:r>
              <a:rPr lang="en-US" altLang="zh-CN" b="1" dirty="0">
                <a:solidFill>
                  <a:schemeClr val="bg1"/>
                </a:solidFill>
                <a:latin typeface="宋体" panose="02010600030101010101" pitchFamily="2" charset="-122"/>
                <a:ea typeface="宋体" panose="02010600030101010101" pitchFamily="2" charset="-122"/>
              </a:rPr>
              <a:t>k8s</a:t>
            </a:r>
            <a:r>
              <a:rPr lang="zh-CN" altLang="en-US" b="1" dirty="0">
                <a:solidFill>
                  <a:schemeClr val="bg1"/>
                </a:solidFill>
                <a:latin typeface="宋体" panose="02010600030101010101" pitchFamily="2" charset="-122"/>
                <a:ea typeface="宋体" panose="02010600030101010101" pitchFamily="2" charset="-122"/>
              </a:rPr>
              <a:t>的编码方式</a:t>
            </a: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chemeClr val="bg1"/>
                </a:solidFill>
                <a:latin typeface="宋体" panose="02010600030101010101" pitchFamily="2" charset="-122"/>
                <a:ea typeface="宋体" panose="02010600030101010101" pitchFamily="2" charset="-122"/>
              </a:rPr>
              <a:t>微服务并非是云原生的必要点，但是与云原生天生良配，相得益彰。而基于所有微服务的关注点，</a:t>
            </a:r>
            <a:r>
              <a:rPr lang="en-US" altLang="zh-CN" b="1" dirty="0">
                <a:solidFill>
                  <a:schemeClr val="bg1"/>
                </a:solidFill>
                <a:latin typeface="宋体" panose="02010600030101010101" pitchFamily="2" charset="-122"/>
                <a:ea typeface="宋体" panose="02010600030101010101" pitchFamily="2" charset="-122"/>
              </a:rPr>
              <a:t>K8S</a:t>
            </a:r>
            <a:r>
              <a:rPr lang="zh-CN" altLang="en-US" b="1" dirty="0">
                <a:solidFill>
                  <a:schemeClr val="bg1"/>
                </a:solidFill>
                <a:latin typeface="宋体" panose="02010600030101010101" pitchFamily="2" charset="-122"/>
                <a:ea typeface="宋体" panose="02010600030101010101" pitchFamily="2" charset="-122"/>
              </a:rPr>
              <a:t>都有对应的解决方案。	</a:t>
            </a:r>
          </a:p>
        </p:txBody>
      </p:sp>
      <p:pic>
        <p:nvPicPr>
          <p:cNvPr id="4" name="图片 3">
            <a:extLst>
              <a:ext uri="{FF2B5EF4-FFF2-40B4-BE49-F238E27FC236}">
                <a16:creationId xmlns:a16="http://schemas.microsoft.com/office/drawing/2014/main" id="{6C9A70E9-D7CF-5C37-217E-2B73BBFD7191}"/>
              </a:ext>
            </a:extLst>
          </p:cNvPr>
          <p:cNvPicPr>
            <a:picLocks noChangeAspect="1"/>
          </p:cNvPicPr>
          <p:nvPr/>
        </p:nvPicPr>
        <p:blipFill>
          <a:blip r:embed="rId4"/>
          <a:stretch>
            <a:fillRect/>
          </a:stretch>
        </p:blipFill>
        <p:spPr>
          <a:xfrm>
            <a:off x="0" y="2083116"/>
            <a:ext cx="2633724" cy="2028805"/>
          </a:xfrm>
          <a:prstGeom prst="rect">
            <a:avLst/>
          </a:prstGeom>
        </p:spPr>
      </p:pic>
    </p:spTree>
    <p:extLst>
      <p:ext uri="{BB962C8B-B14F-4D97-AF65-F5344CB8AC3E}">
        <p14:creationId xmlns:p14="http://schemas.microsoft.com/office/powerpoint/2010/main" val="2765754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不可变基础设施</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文本框 8">
            <a:extLst>
              <a:ext uri="{FF2B5EF4-FFF2-40B4-BE49-F238E27FC236}">
                <a16:creationId xmlns:a16="http://schemas.microsoft.com/office/drawing/2014/main" id="{087CB871-0395-DFFD-17CB-C1E0E616AC62}"/>
              </a:ext>
            </a:extLst>
          </p:cNvPr>
          <p:cNvSpPr txBox="1"/>
          <p:nvPr/>
        </p:nvSpPr>
        <p:spPr>
          <a:xfrm>
            <a:off x="1792696" y="1978812"/>
            <a:ext cx="6755581" cy="2308324"/>
          </a:xfrm>
          <a:prstGeom prst="rect">
            <a:avLst/>
          </a:prstGeom>
          <a:noFill/>
        </p:spPr>
        <p:txBody>
          <a:bodyPr wrap="square" rtlCol="0">
            <a:spAutoFit/>
          </a:bodyPr>
          <a:lstStyle/>
          <a:p>
            <a:r>
              <a:rPr lang="en-US" altLang="zh-CN" b="0" i="0" dirty="0">
                <a:solidFill>
                  <a:srgbClr val="000000"/>
                </a:solidFill>
                <a:effectLst/>
                <a:latin typeface="Verdana" panose="020B0604030504040204" pitchFamily="34" charset="0"/>
              </a:rPr>
              <a:t>	</a:t>
            </a:r>
            <a:r>
              <a:rPr lang="zh-CN" altLang="en-US" b="0" i="0" dirty="0">
                <a:solidFill>
                  <a:srgbClr val="000000"/>
                </a:solidFill>
                <a:effectLst/>
                <a:latin typeface="Verdana" panose="020B0604030504040204" pitchFamily="34" charset="0"/>
              </a:rPr>
              <a:t>任何基础设施的实例一旦创建之后变成为只读状态，如需要修改和升级，则使用新的实例进行替换。</a:t>
            </a:r>
            <a:endParaRPr lang="en-US" altLang="zh-CN" b="0" i="0" dirty="0">
              <a:solidFill>
                <a:srgbClr val="000000"/>
              </a:solidFill>
              <a:effectLst/>
              <a:latin typeface="Verdana" panose="020B0604030504040204" pitchFamily="34" charset="0"/>
            </a:endParaRPr>
          </a:p>
          <a:p>
            <a:endParaRPr lang="en-US" altLang="zh-CN" dirty="0">
              <a:solidFill>
                <a:srgbClr val="000000"/>
              </a:solidFill>
              <a:latin typeface="Verdana" panose="020B0604030504040204" pitchFamily="34" charset="0"/>
            </a:endParaRPr>
          </a:p>
          <a:p>
            <a:endParaRPr lang="en-US" altLang="zh-CN" b="0" i="0" dirty="0">
              <a:solidFill>
                <a:srgbClr val="000000"/>
              </a:solidFill>
              <a:effectLst/>
              <a:latin typeface="Verdana" panose="020B0604030504040204" pitchFamily="34" charset="0"/>
            </a:endParaRPr>
          </a:p>
          <a:p>
            <a:r>
              <a:rPr lang="zh-CN" altLang="en-US" b="0" i="0" dirty="0">
                <a:solidFill>
                  <a:srgbClr val="000000"/>
                </a:solidFill>
                <a:effectLst/>
                <a:latin typeface="Verdana" panose="020B0604030504040204" pitchFamily="34" charset="0"/>
              </a:rPr>
              <a:t>实现了运行实例的一致：</a:t>
            </a:r>
            <a:endParaRPr lang="en-US" altLang="zh-CN" dirty="0">
              <a:solidFill>
                <a:srgbClr val="000000"/>
              </a:solidFill>
              <a:latin typeface="Verdana" panose="020B0604030504040204" pitchFamily="34" charset="0"/>
            </a:endParaRPr>
          </a:p>
          <a:p>
            <a:r>
              <a:rPr lang="zh-CN" altLang="en-US" b="1" i="0" dirty="0">
                <a:solidFill>
                  <a:srgbClr val="000000"/>
                </a:solidFill>
                <a:effectLst/>
                <a:latin typeface="Verdana" panose="020B0604030504040204" pitchFamily="34" charset="0"/>
              </a:rPr>
              <a:t>发布效率</a:t>
            </a:r>
            <a:endParaRPr lang="en-US" altLang="zh-CN" b="1" i="0" dirty="0">
              <a:solidFill>
                <a:srgbClr val="000000"/>
              </a:solidFill>
              <a:effectLst/>
              <a:latin typeface="Verdana" panose="020B0604030504040204" pitchFamily="34" charset="0"/>
            </a:endParaRPr>
          </a:p>
          <a:p>
            <a:r>
              <a:rPr lang="zh-CN" altLang="en-US" b="1" i="0" dirty="0">
                <a:solidFill>
                  <a:srgbClr val="000000"/>
                </a:solidFill>
                <a:effectLst/>
                <a:latin typeface="Verdana" panose="020B0604030504040204" pitchFamily="34" charset="0"/>
              </a:rPr>
              <a:t>弹性伸缩</a:t>
            </a:r>
            <a:endParaRPr lang="en-US" altLang="zh-CN" b="1" i="0" dirty="0">
              <a:solidFill>
                <a:srgbClr val="000000"/>
              </a:solidFill>
              <a:effectLst/>
              <a:latin typeface="Verdana" panose="020B0604030504040204" pitchFamily="34" charset="0"/>
            </a:endParaRPr>
          </a:p>
          <a:p>
            <a:r>
              <a:rPr lang="zh-CN" altLang="en-US" b="1" i="0" dirty="0">
                <a:solidFill>
                  <a:srgbClr val="000000"/>
                </a:solidFill>
                <a:effectLst/>
                <a:latin typeface="Verdana" panose="020B0604030504040204" pitchFamily="34" charset="0"/>
              </a:rPr>
              <a:t>升级回滚</a:t>
            </a:r>
            <a:endParaRPr lang="en-US" altLang="zh-CN" dirty="0"/>
          </a:p>
        </p:txBody>
      </p:sp>
    </p:spTree>
    <p:extLst>
      <p:ext uri="{BB962C8B-B14F-4D97-AF65-F5344CB8AC3E}">
        <p14:creationId xmlns:p14="http://schemas.microsoft.com/office/powerpoint/2010/main" val="3720904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1.4.2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微服务</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5" name="图片 4">
            <a:extLst>
              <a:ext uri="{FF2B5EF4-FFF2-40B4-BE49-F238E27FC236}">
                <a16:creationId xmlns:a16="http://schemas.microsoft.com/office/drawing/2014/main" id="{2DB9CD49-52DE-8382-037E-C8D069B8C55E}"/>
              </a:ext>
            </a:extLst>
          </p:cNvPr>
          <p:cNvPicPr>
            <a:picLocks noChangeAspect="1"/>
          </p:cNvPicPr>
          <p:nvPr/>
        </p:nvPicPr>
        <p:blipFill>
          <a:blip r:embed="rId4"/>
          <a:stretch>
            <a:fillRect/>
          </a:stretch>
        </p:blipFill>
        <p:spPr>
          <a:xfrm>
            <a:off x="257267" y="1051400"/>
            <a:ext cx="7029450" cy="5143500"/>
          </a:xfrm>
          <a:prstGeom prst="rect">
            <a:avLst/>
          </a:prstGeom>
        </p:spPr>
      </p:pic>
      <p:sp>
        <p:nvSpPr>
          <p:cNvPr id="9" name="文本框 8">
            <a:extLst>
              <a:ext uri="{FF2B5EF4-FFF2-40B4-BE49-F238E27FC236}">
                <a16:creationId xmlns:a16="http://schemas.microsoft.com/office/drawing/2014/main" id="{9F75372E-87EE-4743-661F-EFDF3F95F33C}"/>
              </a:ext>
            </a:extLst>
          </p:cNvPr>
          <p:cNvSpPr txBox="1"/>
          <p:nvPr/>
        </p:nvSpPr>
        <p:spPr>
          <a:xfrm>
            <a:off x="7469802" y="2405286"/>
            <a:ext cx="4116184" cy="3139321"/>
          </a:xfrm>
          <a:prstGeom prst="rect">
            <a:avLst/>
          </a:prstGeom>
          <a:noFill/>
        </p:spPr>
        <p:txBody>
          <a:bodyPr wrap="square" rtlCol="0">
            <a:spAutoFit/>
          </a:bodyPr>
          <a:lstStyle/>
          <a:p>
            <a:r>
              <a:rPr lang="zh-CN" altLang="en-US" b="1" dirty="0"/>
              <a:t>单体架构可能面临的问题：</a:t>
            </a:r>
            <a:endParaRPr lang="en-US" altLang="zh-CN" b="1" dirty="0"/>
          </a:p>
          <a:p>
            <a:pPr marL="285750" indent="-285750">
              <a:buFont typeface="Arial" panose="020B0604020202020204" pitchFamily="34" charset="0"/>
              <a:buChar char="•"/>
            </a:pPr>
            <a:r>
              <a:rPr lang="zh-CN" altLang="en-US" dirty="0"/>
              <a:t>业务逻辑代码重复</a:t>
            </a:r>
            <a:endParaRPr lang="en-US" altLang="zh-CN" dirty="0"/>
          </a:p>
          <a:p>
            <a:pPr marL="285750" indent="-285750">
              <a:buFont typeface="Arial" panose="020B0604020202020204" pitchFamily="34" charset="0"/>
              <a:buChar char="•"/>
            </a:pPr>
            <a:r>
              <a:rPr lang="zh-CN" altLang="en-US" dirty="0"/>
              <a:t>接口调用杂乱</a:t>
            </a:r>
            <a:endParaRPr lang="en-US" altLang="zh-CN" dirty="0"/>
          </a:p>
          <a:p>
            <a:pPr marL="285750" indent="-285750">
              <a:buFont typeface="Arial" panose="020B0604020202020204" pitchFamily="34" charset="0"/>
              <a:buChar char="•"/>
            </a:pPr>
            <a:r>
              <a:rPr lang="zh-CN" altLang="en-US" dirty="0"/>
              <a:t>数据表结构固化，无法重构和优话</a:t>
            </a:r>
            <a:endParaRPr lang="en-US" altLang="zh-CN" dirty="0"/>
          </a:p>
          <a:p>
            <a:pPr marL="285750" indent="-285750">
              <a:buFont typeface="Arial" panose="020B0604020202020204" pitchFamily="34" charset="0"/>
              <a:buChar char="•"/>
            </a:pPr>
            <a:r>
              <a:rPr lang="zh-CN" altLang="en-US" dirty="0"/>
              <a:t>改动一个功能，所有应用需要重新发布</a:t>
            </a:r>
            <a:endParaRPr lang="en-US" altLang="zh-CN" dirty="0"/>
          </a:p>
          <a:p>
            <a:pPr marL="285750" indent="-285750">
              <a:buFont typeface="Arial" panose="020B0604020202020204" pitchFamily="34" charset="0"/>
              <a:buChar char="•"/>
            </a:pPr>
            <a:r>
              <a:rPr lang="zh-CN" altLang="en-US" dirty="0"/>
              <a:t>责任划分不清晰</a:t>
            </a:r>
            <a:endParaRPr lang="en-US" altLang="zh-CN" dirty="0"/>
          </a:p>
          <a:p>
            <a:pPr marL="285750" indent="-285750">
              <a:buFont typeface="Arial" panose="020B0604020202020204" pitchFamily="34" charset="0"/>
              <a:buChar char="•"/>
            </a:pPr>
            <a:r>
              <a:rPr lang="en-US" altLang="zh-CN" dirty="0"/>
              <a:t>.. .. ..</a:t>
            </a:r>
          </a:p>
          <a:p>
            <a:pPr marL="285750" indent="-285750">
              <a:buFont typeface="Arial" panose="020B0604020202020204" pitchFamily="34" charset="0"/>
              <a:buChar char="•"/>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8165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1.4.2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微服务</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9" name="文本框 8">
            <a:extLst>
              <a:ext uri="{FF2B5EF4-FFF2-40B4-BE49-F238E27FC236}">
                <a16:creationId xmlns:a16="http://schemas.microsoft.com/office/drawing/2014/main" id="{9F75372E-87EE-4743-661F-EFDF3F95F33C}"/>
              </a:ext>
            </a:extLst>
          </p:cNvPr>
          <p:cNvSpPr txBox="1"/>
          <p:nvPr/>
        </p:nvSpPr>
        <p:spPr>
          <a:xfrm>
            <a:off x="6889038" y="1628506"/>
            <a:ext cx="4116184" cy="3416320"/>
          </a:xfrm>
          <a:prstGeom prst="rect">
            <a:avLst/>
          </a:prstGeom>
          <a:noFill/>
        </p:spPr>
        <p:txBody>
          <a:bodyPr wrap="square" rtlCol="0">
            <a:spAutoFit/>
          </a:bodyPr>
          <a:lstStyle/>
          <a:p>
            <a:r>
              <a:rPr lang="zh-CN" altLang="en-US" b="1" dirty="0"/>
              <a:t>微服务：</a:t>
            </a:r>
            <a:endParaRPr lang="en-US" altLang="zh-CN" b="1" dirty="0"/>
          </a:p>
          <a:p>
            <a:r>
              <a:rPr lang="zh-CN" altLang="en-US" sz="1800" b="0" kern="100" dirty="0">
                <a:effectLst/>
                <a:latin typeface="宋体" panose="02010600030101010101" pitchFamily="2" charset="-122"/>
                <a:ea typeface="宋体" panose="02010600030101010101" pitchFamily="2" charset="-122"/>
                <a:cs typeface="Times New Roman" panose="02020603050405020304" pitchFamily="18" charset="0"/>
              </a:rPr>
              <a:t>将一个大型应用拆分成多个独立的服务，每个服务运行在自己的</a:t>
            </a:r>
            <a:r>
              <a:rPr lang="zh-CN" altLang="en-US" sz="1800" b="1" kern="100" dirty="0">
                <a:effectLst/>
                <a:latin typeface="宋体" panose="02010600030101010101" pitchFamily="2" charset="-122"/>
                <a:ea typeface="宋体" panose="02010600030101010101" pitchFamily="2" charset="-122"/>
                <a:cs typeface="Times New Roman" panose="02020603050405020304" pitchFamily="18" charset="0"/>
              </a:rPr>
              <a:t>进程</a:t>
            </a:r>
            <a:r>
              <a:rPr lang="zh-CN" altLang="en-US" sz="1800" b="0" kern="100" dirty="0">
                <a:effectLst/>
                <a:latin typeface="宋体" panose="02010600030101010101" pitchFamily="2" charset="-122"/>
                <a:ea typeface="宋体" panose="02010600030101010101" pitchFamily="2" charset="-122"/>
                <a:cs typeface="Times New Roman" panose="02020603050405020304" pitchFamily="18" charset="0"/>
              </a:rPr>
              <a:t>中，并通过轻量级的通信机制进行交互。</a:t>
            </a:r>
            <a:endParaRPr lang="en-US" alt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a:p>
            <a:r>
              <a:rPr lang="zh-CN" altLang="en-US" b="1" kern="100" dirty="0">
                <a:latin typeface="宋体" panose="02010600030101010101" pitchFamily="2" charset="-122"/>
                <a:ea typeface="宋体" panose="02010600030101010101" pitchFamily="2" charset="-122"/>
                <a:cs typeface="Times New Roman" panose="02020603050405020304" pitchFamily="18" charset="0"/>
              </a:rPr>
              <a:t>优点：</a:t>
            </a:r>
            <a:endParaRPr lang="en-US" altLang="zh-CN" b="1" kern="100" dirty="0">
              <a:latin typeface="宋体" panose="02010600030101010101" pitchFamily="2" charset="-122"/>
              <a:ea typeface="宋体" panose="02010600030101010101" pitchFamily="2" charset="-122"/>
              <a:cs typeface="Times New Roman" panose="02020603050405020304" pitchFamily="18" charset="0"/>
            </a:endParaRPr>
          </a:p>
          <a:p>
            <a:r>
              <a:rPr lang="zh-CN" altLang="en-US" kern="100" dirty="0">
                <a:latin typeface="宋体" panose="02010600030101010101" pitchFamily="2" charset="-122"/>
                <a:ea typeface="宋体" panose="02010600030101010101" pitchFamily="2" charset="-122"/>
                <a:cs typeface="Times New Roman" panose="02020603050405020304" pitchFamily="18" charset="0"/>
              </a:rPr>
              <a:t>减少代码量</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r>
              <a:rPr lang="zh-CN" altLang="en-US" kern="100" dirty="0">
                <a:latin typeface="宋体" panose="02010600030101010101" pitchFamily="2" charset="-122"/>
                <a:ea typeface="宋体" panose="02010600030101010101" pitchFamily="2" charset="-122"/>
                <a:cs typeface="Times New Roman" panose="02020603050405020304" pitchFamily="18" charset="0"/>
              </a:rPr>
              <a:t>独立性</a:t>
            </a:r>
            <a:r>
              <a:rPr lang="en-US" altLang="zh-CN" kern="100" dirty="0">
                <a:latin typeface="宋体" panose="02010600030101010101" pitchFamily="2" charset="-122"/>
                <a:ea typeface="宋体" panose="02010600030101010101" pitchFamily="2" charset="-122"/>
                <a:cs typeface="Times New Roman" panose="02020603050405020304" pitchFamily="18" charset="0"/>
              </a:rPr>
              <a:t>(</a:t>
            </a:r>
            <a:r>
              <a:rPr lang="zh-CN" altLang="en-US" kern="100" dirty="0">
                <a:latin typeface="宋体" panose="02010600030101010101" pitchFamily="2" charset="-122"/>
                <a:ea typeface="宋体" panose="02010600030101010101" pitchFamily="2" charset="-122"/>
                <a:cs typeface="Times New Roman" panose="02020603050405020304" pitchFamily="18" charset="0"/>
              </a:rPr>
              <a:t>高可用</a:t>
            </a:r>
            <a:r>
              <a:rPr lang="en-US" altLang="zh-CN" kern="100" dirty="0">
                <a:latin typeface="宋体" panose="02010600030101010101" pitchFamily="2" charset="-122"/>
                <a:ea typeface="宋体" panose="02010600030101010101" pitchFamily="2" charset="-122"/>
                <a:cs typeface="Times New Roman" panose="02020603050405020304" pitchFamily="18" charset="0"/>
              </a:rPr>
              <a:t>)</a:t>
            </a:r>
          </a:p>
          <a:p>
            <a:r>
              <a:rPr lang="zh-CN" altLang="en-US" kern="100" dirty="0">
                <a:latin typeface="宋体" panose="02010600030101010101" pitchFamily="2" charset="-122"/>
                <a:ea typeface="宋体" panose="02010600030101010101" pitchFamily="2" charset="-122"/>
                <a:cs typeface="Times New Roman" panose="02020603050405020304" pitchFamily="18" charset="0"/>
              </a:rPr>
              <a:t>进程隔离</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r>
              <a:rPr lang="zh-CN" altLang="en-US" b="1" kern="100" dirty="0">
                <a:latin typeface="宋体" panose="02010600030101010101" pitchFamily="2" charset="-122"/>
                <a:ea typeface="宋体" panose="02010600030101010101" pitchFamily="2" charset="-122"/>
                <a:cs typeface="Times New Roman" panose="02020603050405020304" pitchFamily="18" charset="0"/>
              </a:rPr>
              <a:t>问题：</a:t>
            </a:r>
            <a:endParaRPr lang="en-US" altLang="zh-CN" b="1" kern="100" dirty="0">
              <a:latin typeface="宋体" panose="02010600030101010101" pitchFamily="2" charset="-122"/>
              <a:ea typeface="宋体" panose="02010600030101010101" pitchFamily="2" charset="-122"/>
              <a:cs typeface="Times New Roman" panose="02020603050405020304" pitchFamily="18" charset="0"/>
            </a:endParaRPr>
          </a:p>
          <a:p>
            <a:r>
              <a:rPr lang="zh-CN" altLang="en-US" kern="100" dirty="0">
                <a:latin typeface="宋体" panose="02010600030101010101" pitchFamily="2" charset="-122"/>
                <a:ea typeface="宋体" panose="02010600030101010101" pitchFamily="2" charset="-122"/>
                <a:cs typeface="Times New Roman" panose="02020603050405020304" pitchFamily="18" charset="0"/>
              </a:rPr>
              <a:t>服务治理难度增加</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b="1"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sz="1800" b="0" kern="100" dirty="0">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6A4284F9-49AB-05EB-B080-B39AD9B8AC4F}"/>
              </a:ext>
            </a:extLst>
          </p:cNvPr>
          <p:cNvPicPr>
            <a:picLocks noChangeAspect="1"/>
          </p:cNvPicPr>
          <p:nvPr/>
        </p:nvPicPr>
        <p:blipFill>
          <a:blip r:embed="rId4"/>
          <a:stretch>
            <a:fillRect/>
          </a:stretch>
        </p:blipFill>
        <p:spPr>
          <a:xfrm>
            <a:off x="441960" y="1438313"/>
            <a:ext cx="5791200" cy="4876800"/>
          </a:xfrm>
          <a:prstGeom prst="rect">
            <a:avLst/>
          </a:prstGeom>
        </p:spPr>
      </p:pic>
    </p:spTree>
    <p:extLst>
      <p:ext uri="{BB962C8B-B14F-4D97-AF65-F5344CB8AC3E}">
        <p14:creationId xmlns:p14="http://schemas.microsoft.com/office/powerpoint/2010/main" val="2343716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1.4.2 Kubernetes</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与微服务</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graphicFrame>
        <p:nvGraphicFramePr>
          <p:cNvPr id="10" name="表格 10">
            <a:extLst>
              <a:ext uri="{FF2B5EF4-FFF2-40B4-BE49-F238E27FC236}">
                <a16:creationId xmlns:a16="http://schemas.microsoft.com/office/drawing/2014/main" id="{E3C68AEC-BD16-5F1C-BA22-872DA5182A57}"/>
              </a:ext>
            </a:extLst>
          </p:cNvPr>
          <p:cNvGraphicFramePr>
            <a:graphicFrameLocks noGrp="1"/>
          </p:cNvGraphicFramePr>
          <p:nvPr/>
        </p:nvGraphicFramePr>
        <p:xfrm>
          <a:off x="1709960" y="1251045"/>
          <a:ext cx="8577040" cy="5378352"/>
        </p:xfrm>
        <a:graphic>
          <a:graphicData uri="http://schemas.openxmlformats.org/drawingml/2006/table">
            <a:tbl>
              <a:tblPr firstRow="1" bandRow="1">
                <a:tableStyleId>{5C22544A-7EE6-4342-B048-85BDC9FD1C3A}</a:tableStyleId>
              </a:tblPr>
              <a:tblGrid>
                <a:gridCol w="4288520">
                  <a:extLst>
                    <a:ext uri="{9D8B030D-6E8A-4147-A177-3AD203B41FA5}">
                      <a16:colId xmlns:a16="http://schemas.microsoft.com/office/drawing/2014/main" val="1100842275"/>
                    </a:ext>
                  </a:extLst>
                </a:gridCol>
                <a:gridCol w="4288520">
                  <a:extLst>
                    <a:ext uri="{9D8B030D-6E8A-4147-A177-3AD203B41FA5}">
                      <a16:colId xmlns:a16="http://schemas.microsoft.com/office/drawing/2014/main" val="2049949535"/>
                    </a:ext>
                  </a:extLst>
                </a:gridCol>
              </a:tblGrid>
              <a:tr h="384168">
                <a:tc>
                  <a:txBody>
                    <a:bodyPr/>
                    <a:lstStyle/>
                    <a:p>
                      <a:pPr algn="ctr"/>
                      <a:r>
                        <a:rPr lang="zh-CN" altLang="en-US" dirty="0"/>
                        <a:t>微服务关注点</a:t>
                      </a:r>
                    </a:p>
                  </a:txBody>
                  <a:tcPr/>
                </a:tc>
                <a:tc>
                  <a:txBody>
                    <a:bodyPr/>
                    <a:lstStyle/>
                    <a:p>
                      <a:pPr algn="ctr"/>
                      <a:r>
                        <a:rPr lang="en-US" altLang="zh-CN" dirty="0"/>
                        <a:t>Kubernetes</a:t>
                      </a:r>
                      <a:endParaRPr lang="zh-CN" altLang="en-US" dirty="0"/>
                    </a:p>
                  </a:txBody>
                  <a:tcPr/>
                </a:tc>
                <a:extLst>
                  <a:ext uri="{0D108BD9-81ED-4DB2-BD59-A6C34878D82A}">
                    <a16:rowId xmlns:a16="http://schemas.microsoft.com/office/drawing/2014/main" val="2422092339"/>
                  </a:ext>
                </a:extLst>
              </a:tr>
              <a:tr h="384168">
                <a:tc>
                  <a:txBody>
                    <a:bodyPr/>
                    <a:lstStyle/>
                    <a:p>
                      <a:r>
                        <a:rPr lang="zh-CN" altLang="en-US" dirty="0"/>
                        <a:t>配置中心</a:t>
                      </a:r>
                    </a:p>
                  </a:txBody>
                  <a:tcPr/>
                </a:tc>
                <a:tc>
                  <a:txBody>
                    <a:bodyPr/>
                    <a:lstStyle/>
                    <a:p>
                      <a:r>
                        <a:rPr lang="en-US" altLang="zh-CN" dirty="0" err="1"/>
                        <a:t>ConfigMap</a:t>
                      </a:r>
                      <a:r>
                        <a:rPr lang="en-US" altLang="zh-CN" dirty="0"/>
                        <a:t> &amp; Secrets</a:t>
                      </a:r>
                      <a:endParaRPr lang="zh-CN" altLang="en-US" dirty="0"/>
                    </a:p>
                  </a:txBody>
                  <a:tcPr/>
                </a:tc>
                <a:extLst>
                  <a:ext uri="{0D108BD9-81ED-4DB2-BD59-A6C34878D82A}">
                    <a16:rowId xmlns:a16="http://schemas.microsoft.com/office/drawing/2014/main" val="1299380318"/>
                  </a:ext>
                </a:extLst>
              </a:tr>
              <a:tr h="384168">
                <a:tc>
                  <a:txBody>
                    <a:bodyPr/>
                    <a:lstStyle/>
                    <a:p>
                      <a:r>
                        <a:rPr lang="zh-CN" altLang="en-US" dirty="0"/>
                        <a:t>服务发现</a:t>
                      </a:r>
                    </a:p>
                  </a:txBody>
                  <a:tcPr/>
                </a:tc>
                <a:tc>
                  <a:txBody>
                    <a:bodyPr/>
                    <a:lstStyle/>
                    <a:p>
                      <a:r>
                        <a:rPr lang="en-US" altLang="zh-CN" dirty="0"/>
                        <a:t>Service &amp;ingress</a:t>
                      </a:r>
                      <a:endParaRPr lang="zh-CN" altLang="en-US" dirty="0"/>
                    </a:p>
                  </a:txBody>
                  <a:tcPr/>
                </a:tc>
                <a:extLst>
                  <a:ext uri="{0D108BD9-81ED-4DB2-BD59-A6C34878D82A}">
                    <a16:rowId xmlns:a16="http://schemas.microsoft.com/office/drawing/2014/main" val="1057334056"/>
                  </a:ext>
                </a:extLst>
              </a:tr>
              <a:tr h="384168">
                <a:tc>
                  <a:txBody>
                    <a:bodyPr/>
                    <a:lstStyle/>
                    <a:p>
                      <a:r>
                        <a:rPr lang="zh-CN" altLang="en-US" dirty="0"/>
                        <a:t>负载均衡</a:t>
                      </a:r>
                    </a:p>
                  </a:txBody>
                  <a:tcPr/>
                </a:tc>
                <a:tc>
                  <a:txBody>
                    <a:bodyPr/>
                    <a:lstStyle/>
                    <a:p>
                      <a:r>
                        <a:rPr lang="en-US" altLang="zh-CN" dirty="0"/>
                        <a:t>Service</a:t>
                      </a:r>
                      <a:endParaRPr lang="zh-CN" altLang="en-US" dirty="0"/>
                    </a:p>
                  </a:txBody>
                  <a:tcPr/>
                </a:tc>
                <a:extLst>
                  <a:ext uri="{0D108BD9-81ED-4DB2-BD59-A6C34878D82A}">
                    <a16:rowId xmlns:a16="http://schemas.microsoft.com/office/drawing/2014/main" val="514481394"/>
                  </a:ext>
                </a:extLst>
              </a:tr>
              <a:tr h="384168">
                <a:tc>
                  <a:txBody>
                    <a:bodyPr/>
                    <a:lstStyle/>
                    <a:p>
                      <a:r>
                        <a:rPr lang="en-US" altLang="zh-CN" dirty="0"/>
                        <a:t>API</a:t>
                      </a:r>
                      <a:r>
                        <a:rPr lang="zh-CN" altLang="en-US" dirty="0"/>
                        <a:t>网关</a:t>
                      </a:r>
                    </a:p>
                  </a:txBody>
                  <a:tcPr/>
                </a:tc>
                <a:tc>
                  <a:txBody>
                    <a:bodyPr/>
                    <a:lstStyle/>
                    <a:p>
                      <a:r>
                        <a:rPr lang="en-US" altLang="zh-CN" dirty="0"/>
                        <a:t>Service &amp;</a:t>
                      </a:r>
                      <a:r>
                        <a:rPr lang="en-US" altLang="zh-CN" dirty="0" err="1"/>
                        <a:t>lngress</a:t>
                      </a:r>
                      <a:endParaRPr lang="zh-CN" altLang="en-US" dirty="0"/>
                    </a:p>
                  </a:txBody>
                  <a:tcPr/>
                </a:tc>
                <a:extLst>
                  <a:ext uri="{0D108BD9-81ED-4DB2-BD59-A6C34878D82A}">
                    <a16:rowId xmlns:a16="http://schemas.microsoft.com/office/drawing/2014/main" val="3678583784"/>
                  </a:ext>
                </a:extLst>
              </a:tr>
              <a:tr h="384168">
                <a:tc>
                  <a:txBody>
                    <a:bodyPr/>
                    <a:lstStyle/>
                    <a:p>
                      <a:r>
                        <a:rPr lang="zh-CN" altLang="en-US" dirty="0"/>
                        <a:t>服务治理</a:t>
                      </a:r>
                      <a:r>
                        <a:rPr lang="en-US" altLang="zh-CN" dirty="0"/>
                        <a:t>(</a:t>
                      </a:r>
                      <a:r>
                        <a:rPr lang="zh-CN" altLang="en-US" dirty="0"/>
                        <a:t>熔断，限流，降级，路由</a:t>
                      </a:r>
                      <a:r>
                        <a:rPr lang="en-US" altLang="zh-CN" dirty="0"/>
                        <a:t>)</a:t>
                      </a:r>
                      <a:endParaRPr lang="zh-CN" altLang="en-US" dirty="0"/>
                    </a:p>
                  </a:txBody>
                  <a:tcPr/>
                </a:tc>
                <a:tc>
                  <a:txBody>
                    <a:bodyPr/>
                    <a:lstStyle/>
                    <a:p>
                      <a:r>
                        <a:rPr lang="en-US" altLang="zh-CN" dirty="0"/>
                        <a:t>Service Mash</a:t>
                      </a:r>
                      <a:endParaRPr lang="zh-CN" altLang="en-US" dirty="0"/>
                    </a:p>
                  </a:txBody>
                  <a:tcPr/>
                </a:tc>
                <a:extLst>
                  <a:ext uri="{0D108BD9-81ED-4DB2-BD59-A6C34878D82A}">
                    <a16:rowId xmlns:a16="http://schemas.microsoft.com/office/drawing/2014/main" val="3760386370"/>
                  </a:ext>
                </a:extLst>
              </a:tr>
              <a:tr h="384168">
                <a:tc>
                  <a:txBody>
                    <a:bodyPr/>
                    <a:lstStyle/>
                    <a:p>
                      <a:r>
                        <a:rPr lang="zh-CN" altLang="en-US" dirty="0"/>
                        <a:t>服务安全</a:t>
                      </a:r>
                    </a:p>
                  </a:txBody>
                  <a:tcPr/>
                </a:tc>
                <a:tc>
                  <a:txBody>
                    <a:bodyPr/>
                    <a:lstStyle/>
                    <a:p>
                      <a:r>
                        <a:rPr lang="en-US" altLang="zh-CN" dirty="0" err="1"/>
                        <a:t>NetworkPolicy</a:t>
                      </a:r>
                      <a:endParaRPr lang="zh-CN" altLang="en-US" dirty="0"/>
                    </a:p>
                  </a:txBody>
                  <a:tcPr/>
                </a:tc>
                <a:extLst>
                  <a:ext uri="{0D108BD9-81ED-4DB2-BD59-A6C34878D82A}">
                    <a16:rowId xmlns:a16="http://schemas.microsoft.com/office/drawing/2014/main" val="4286931632"/>
                  </a:ext>
                </a:extLst>
              </a:tr>
              <a:tr h="384168">
                <a:tc>
                  <a:txBody>
                    <a:bodyPr/>
                    <a:lstStyle/>
                    <a:p>
                      <a:r>
                        <a:rPr lang="zh-CN" altLang="en-US" dirty="0"/>
                        <a:t>日志中心</a:t>
                      </a:r>
                      <a:r>
                        <a:rPr lang="en-US" altLang="zh-CN" dirty="0"/>
                        <a:t>Logging</a:t>
                      </a:r>
                      <a:endParaRPr lang="zh-CN" altLang="en-US" dirty="0"/>
                    </a:p>
                  </a:txBody>
                  <a:tcPr/>
                </a:tc>
                <a:tc>
                  <a:txBody>
                    <a:bodyPr/>
                    <a:lstStyle/>
                    <a:p>
                      <a:r>
                        <a:rPr lang="zh-CN" altLang="en-US" dirty="0"/>
                        <a:t>集成</a:t>
                      </a:r>
                      <a:r>
                        <a:rPr lang="en-US" altLang="zh-CN" dirty="0"/>
                        <a:t>ELK</a:t>
                      </a:r>
                      <a:endParaRPr lang="zh-CN" altLang="en-US" dirty="0"/>
                    </a:p>
                  </a:txBody>
                  <a:tcPr/>
                </a:tc>
                <a:extLst>
                  <a:ext uri="{0D108BD9-81ED-4DB2-BD59-A6C34878D82A}">
                    <a16:rowId xmlns:a16="http://schemas.microsoft.com/office/drawing/2014/main" val="2778984225"/>
                  </a:ext>
                </a:extLst>
              </a:tr>
              <a:tr h="384168">
                <a:tc>
                  <a:txBody>
                    <a:bodyPr/>
                    <a:lstStyle/>
                    <a:p>
                      <a:r>
                        <a:rPr lang="zh-CN" altLang="en-US" dirty="0"/>
                        <a:t>监控中心</a:t>
                      </a:r>
                      <a:r>
                        <a:rPr lang="en-US" altLang="zh-CN" dirty="0"/>
                        <a:t>Metrics</a:t>
                      </a:r>
                      <a:endParaRPr lang="zh-CN" altLang="en-US" dirty="0"/>
                    </a:p>
                  </a:txBody>
                  <a:tcPr/>
                </a:tc>
                <a:tc>
                  <a:txBody>
                    <a:bodyPr/>
                    <a:lstStyle/>
                    <a:p>
                      <a:r>
                        <a:rPr lang="zh-CN" altLang="en-US" dirty="0"/>
                        <a:t>集成</a:t>
                      </a:r>
                      <a:r>
                        <a:rPr lang="en-US" altLang="zh-CN" dirty="0" err="1"/>
                        <a:t>Prometheus,Grafana</a:t>
                      </a:r>
                      <a:endParaRPr lang="zh-CN" altLang="en-US" dirty="0"/>
                    </a:p>
                  </a:txBody>
                  <a:tcPr/>
                </a:tc>
                <a:extLst>
                  <a:ext uri="{0D108BD9-81ED-4DB2-BD59-A6C34878D82A}">
                    <a16:rowId xmlns:a16="http://schemas.microsoft.com/office/drawing/2014/main" val="1787300091"/>
                  </a:ext>
                </a:extLst>
              </a:tr>
              <a:tr h="384168">
                <a:tc>
                  <a:txBody>
                    <a:bodyPr/>
                    <a:lstStyle/>
                    <a:p>
                      <a:r>
                        <a:rPr lang="zh-CN" altLang="en-US" dirty="0"/>
                        <a:t>分布式链路追踪</a:t>
                      </a:r>
                      <a:r>
                        <a:rPr lang="en-US" altLang="zh-CN" dirty="0"/>
                        <a:t>Tracing</a:t>
                      </a:r>
                      <a:endParaRPr lang="zh-CN" altLang="en-US" dirty="0"/>
                    </a:p>
                  </a:txBody>
                  <a:tcPr/>
                </a:tc>
                <a:tc>
                  <a:txBody>
                    <a:bodyPr/>
                    <a:lstStyle/>
                    <a:p>
                      <a:r>
                        <a:rPr lang="zh-CN" altLang="en-US" dirty="0"/>
                        <a:t>集成</a:t>
                      </a:r>
                      <a:r>
                        <a:rPr lang="en-US" altLang="zh-CN" dirty="0" err="1"/>
                        <a:t>OpenTracing</a:t>
                      </a:r>
                      <a:r>
                        <a:rPr lang="zh-CN" altLang="en-US" dirty="0"/>
                        <a:t>框架</a:t>
                      </a:r>
                    </a:p>
                  </a:txBody>
                  <a:tcPr/>
                </a:tc>
                <a:extLst>
                  <a:ext uri="{0D108BD9-81ED-4DB2-BD59-A6C34878D82A}">
                    <a16:rowId xmlns:a16="http://schemas.microsoft.com/office/drawing/2014/main" val="2232156740"/>
                  </a:ext>
                </a:extLst>
              </a:tr>
              <a:tr h="384168">
                <a:tc>
                  <a:txBody>
                    <a:bodyPr/>
                    <a:lstStyle/>
                    <a:p>
                      <a:r>
                        <a:rPr lang="zh-CN" altLang="en-US" dirty="0"/>
                        <a:t>健康检查</a:t>
                      </a:r>
                    </a:p>
                  </a:txBody>
                  <a:tcPr/>
                </a:tc>
                <a:tc>
                  <a:txBody>
                    <a:bodyPr/>
                    <a:lstStyle/>
                    <a:p>
                      <a:r>
                        <a:rPr lang="en-US" altLang="zh-CN" dirty="0"/>
                        <a:t>Readiness, Liveness</a:t>
                      </a:r>
                      <a:endParaRPr lang="zh-CN" altLang="en-US" dirty="0"/>
                    </a:p>
                  </a:txBody>
                  <a:tcPr/>
                </a:tc>
                <a:extLst>
                  <a:ext uri="{0D108BD9-81ED-4DB2-BD59-A6C34878D82A}">
                    <a16:rowId xmlns:a16="http://schemas.microsoft.com/office/drawing/2014/main" val="3417254899"/>
                  </a:ext>
                </a:extLst>
              </a:tr>
              <a:tr h="384168">
                <a:tc>
                  <a:txBody>
                    <a:bodyPr/>
                    <a:lstStyle/>
                    <a:p>
                      <a:r>
                        <a:rPr lang="zh-CN" altLang="en-US" dirty="0"/>
                        <a:t>故障自愈，弹性伸缩</a:t>
                      </a:r>
                    </a:p>
                  </a:txBody>
                  <a:tcPr/>
                </a:tc>
                <a:tc>
                  <a:txBody>
                    <a:bodyPr/>
                    <a:lstStyle/>
                    <a:p>
                      <a:r>
                        <a:rPr lang="en-US" altLang="zh-CN" dirty="0"/>
                        <a:t>HPA VPA</a:t>
                      </a:r>
                      <a:endParaRPr lang="zh-CN" altLang="en-US" dirty="0"/>
                    </a:p>
                  </a:txBody>
                  <a:tcPr/>
                </a:tc>
                <a:extLst>
                  <a:ext uri="{0D108BD9-81ED-4DB2-BD59-A6C34878D82A}">
                    <a16:rowId xmlns:a16="http://schemas.microsoft.com/office/drawing/2014/main" val="4284612320"/>
                  </a:ext>
                </a:extLst>
              </a:tr>
              <a:tr h="384168">
                <a:tc>
                  <a:txBody>
                    <a:bodyPr/>
                    <a:lstStyle/>
                    <a:p>
                      <a:r>
                        <a:rPr lang="zh-CN" altLang="en-US" dirty="0"/>
                        <a:t>部署，运行，调度</a:t>
                      </a:r>
                    </a:p>
                  </a:txBody>
                  <a:tcPr/>
                </a:tc>
                <a:tc>
                  <a:txBody>
                    <a:bodyPr/>
                    <a:lstStyle/>
                    <a:p>
                      <a:r>
                        <a:rPr lang="en-US" altLang="zh-CN" dirty="0"/>
                        <a:t>Scheduler, Deployment, Pods, Docker</a:t>
                      </a:r>
                      <a:endParaRPr lang="zh-CN" altLang="en-US" dirty="0"/>
                    </a:p>
                  </a:txBody>
                  <a:tcPr/>
                </a:tc>
                <a:extLst>
                  <a:ext uri="{0D108BD9-81ED-4DB2-BD59-A6C34878D82A}">
                    <a16:rowId xmlns:a16="http://schemas.microsoft.com/office/drawing/2014/main" val="3020977819"/>
                  </a:ext>
                </a:extLst>
              </a:tr>
              <a:tr h="384168">
                <a:tc>
                  <a:txBody>
                    <a:bodyPr/>
                    <a:lstStyle/>
                    <a:p>
                      <a:r>
                        <a:rPr lang="zh-CN" altLang="en-US" dirty="0"/>
                        <a:t>任务</a:t>
                      </a:r>
                      <a:r>
                        <a:rPr lang="en-US" altLang="zh-CN" dirty="0"/>
                        <a:t>Job</a:t>
                      </a:r>
                      <a:endParaRPr lang="zh-CN" altLang="en-US" dirty="0"/>
                    </a:p>
                  </a:txBody>
                  <a:tcPr/>
                </a:tc>
                <a:tc>
                  <a:txBody>
                    <a:bodyPr/>
                    <a:lstStyle/>
                    <a:p>
                      <a:r>
                        <a:rPr lang="en-US" altLang="zh-CN" dirty="0"/>
                        <a:t>Jobs</a:t>
                      </a:r>
                      <a:endParaRPr lang="zh-CN" altLang="en-US" dirty="0"/>
                    </a:p>
                  </a:txBody>
                  <a:tcPr/>
                </a:tc>
                <a:extLst>
                  <a:ext uri="{0D108BD9-81ED-4DB2-BD59-A6C34878D82A}">
                    <a16:rowId xmlns:a16="http://schemas.microsoft.com/office/drawing/2014/main" val="2705658280"/>
                  </a:ext>
                </a:extLst>
              </a:tr>
            </a:tbl>
          </a:graphicData>
        </a:graphic>
      </p:graphicFrame>
    </p:spTree>
    <p:extLst>
      <p:ext uri="{BB962C8B-B14F-4D97-AF65-F5344CB8AC3E}">
        <p14:creationId xmlns:p14="http://schemas.microsoft.com/office/powerpoint/2010/main" val="2790369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Docker</a:t>
            </a: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2" name="文本框 1">
            <a:extLst>
              <a:ext uri="{FF2B5EF4-FFF2-40B4-BE49-F238E27FC236}">
                <a16:creationId xmlns:a16="http://schemas.microsoft.com/office/drawing/2014/main" id="{189769F6-3CC3-24EF-C979-65A17B7B0452}"/>
              </a:ext>
            </a:extLst>
          </p:cNvPr>
          <p:cNvSpPr txBox="1"/>
          <p:nvPr/>
        </p:nvSpPr>
        <p:spPr>
          <a:xfrm>
            <a:off x="947991" y="1517015"/>
            <a:ext cx="9569196" cy="3046988"/>
          </a:xfrm>
          <a:prstGeom prst="rect">
            <a:avLst/>
          </a:prstGeom>
          <a:noFill/>
        </p:spPr>
        <p:txBody>
          <a:bodyPr wrap="square" rtlCol="0">
            <a:spAutoFit/>
          </a:bodyPr>
          <a:lstStyle/>
          <a:p>
            <a:r>
              <a:rPr lang="en-US" altLang="zh-CN" b="0" i="0" dirty="0">
                <a:solidFill>
                  <a:srgbClr val="121212"/>
                </a:solidFill>
                <a:effectLst/>
                <a:latin typeface="-apple-system"/>
              </a:rPr>
              <a:t>	</a:t>
            </a:r>
            <a:r>
              <a:rPr lang="en-US" altLang="zh-CN" sz="2400" b="0" i="0" dirty="0">
                <a:solidFill>
                  <a:srgbClr val="121212"/>
                </a:solidFill>
                <a:effectLst/>
                <a:latin typeface="宋体" panose="02010600030101010101" pitchFamily="2" charset="-122"/>
                <a:ea typeface="宋体" panose="02010600030101010101" pitchFamily="2" charset="-122"/>
              </a:rPr>
              <a:t>Docker</a:t>
            </a:r>
            <a:r>
              <a:rPr lang="zh-CN" altLang="en-US" sz="2400" b="0" i="0" dirty="0">
                <a:solidFill>
                  <a:srgbClr val="121212"/>
                </a:solidFill>
                <a:effectLst/>
                <a:latin typeface="宋体" panose="02010600030101010101" pitchFamily="2" charset="-122"/>
                <a:ea typeface="宋体" panose="02010600030101010101" pitchFamily="2" charset="-122"/>
              </a:rPr>
              <a:t>是一个虚拟环境容器，可以将你的开发环境、代码、配置文件等一并打包到这个容器中，并发布和应用到任意平台中。它有三个概念：</a:t>
            </a:r>
            <a:endParaRPr lang="en-US" altLang="zh-CN" sz="2400" b="0" i="0" dirty="0">
              <a:solidFill>
                <a:srgbClr val="121212"/>
              </a:solidFill>
              <a:effectLst/>
              <a:latin typeface="宋体" panose="02010600030101010101" pitchFamily="2" charset="-122"/>
              <a:ea typeface="宋体" panose="02010600030101010101" pitchFamily="2" charset="-122"/>
            </a:endParaRPr>
          </a:p>
          <a:p>
            <a:endParaRPr lang="en-US" altLang="zh-CN" sz="2400" dirty="0">
              <a:solidFill>
                <a:srgbClr val="121212"/>
              </a:solidFill>
              <a:latin typeface="宋体" panose="02010600030101010101" pitchFamily="2" charset="-122"/>
              <a:ea typeface="宋体" panose="02010600030101010101" pitchFamily="2" charset="-122"/>
            </a:endParaRPr>
          </a:p>
          <a:p>
            <a:endParaRPr lang="en-US" altLang="zh-CN" sz="2400" dirty="0">
              <a:solidFill>
                <a:srgbClr val="121212"/>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镜像</a:t>
            </a:r>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容器</a:t>
            </a:r>
            <a:endParaRPr lang="en-US" altLang="zh-CN" sz="24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仓库</a:t>
            </a:r>
          </a:p>
        </p:txBody>
      </p:sp>
      <p:pic>
        <p:nvPicPr>
          <p:cNvPr id="3" name="图片 2">
            <a:extLst>
              <a:ext uri="{FF2B5EF4-FFF2-40B4-BE49-F238E27FC236}">
                <a16:creationId xmlns:a16="http://schemas.microsoft.com/office/drawing/2014/main" id="{EDC9250A-D320-FB12-10BC-A3E03AC61BD5}"/>
              </a:ext>
            </a:extLst>
          </p:cNvPr>
          <p:cNvPicPr>
            <a:picLocks noChangeAspect="1"/>
          </p:cNvPicPr>
          <p:nvPr/>
        </p:nvPicPr>
        <p:blipFill>
          <a:blip r:embed="rId4"/>
          <a:stretch>
            <a:fillRect/>
          </a:stretch>
        </p:blipFill>
        <p:spPr>
          <a:xfrm>
            <a:off x="8764978" y="2481583"/>
            <a:ext cx="2677722" cy="2182823"/>
          </a:xfrm>
          <a:prstGeom prst="rect">
            <a:avLst/>
          </a:prstGeom>
        </p:spPr>
      </p:pic>
    </p:spTree>
    <p:extLst>
      <p:ext uri="{BB962C8B-B14F-4D97-AF65-F5344CB8AC3E}">
        <p14:creationId xmlns:p14="http://schemas.microsoft.com/office/powerpoint/2010/main" val="1723677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71533" y="2921635"/>
            <a:ext cx="7950835" cy="1015365"/>
            <a:chOff x="4607" y="4165"/>
            <a:chExt cx="12521" cy="1599"/>
          </a:xfrm>
        </p:grpSpPr>
        <p:sp>
          <p:nvSpPr>
            <p:cNvPr id="16" name="矩形 15"/>
            <p:cNvSpPr/>
            <p:nvPr/>
          </p:nvSpPr>
          <p:spPr>
            <a:xfrm>
              <a:off x="6826" y="4408"/>
              <a:ext cx="10302" cy="1113"/>
            </a:xfrm>
            <a:prstGeom prst="rect">
              <a:avLst/>
            </a:prstGeom>
          </p:spPr>
          <p:txBody>
            <a:bodyPr wrap="square">
              <a:spAutoFit/>
            </a:bodyPr>
            <a:lstStyle/>
            <a:p>
              <a:r>
                <a:rPr lang="zh-CN" altLang="en-US" sz="40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rPr>
                <a:t>总结</a:t>
              </a:r>
            </a:p>
          </p:txBody>
        </p:sp>
        <p:cxnSp>
          <p:nvCxnSpPr>
            <p:cNvPr id="17" name="直线连接符 16"/>
            <p:cNvCxnSpPr/>
            <p:nvPr/>
          </p:nvCxnSpPr>
          <p:spPr>
            <a:xfrm flipV="1">
              <a:off x="6188" y="4454"/>
              <a:ext cx="0" cy="1020"/>
            </a:xfrm>
            <a:prstGeom prst="line">
              <a:avLst/>
            </a:prstGeom>
            <a:ln w="6350">
              <a:solidFill>
                <a:srgbClr val="DC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607" y="4165"/>
              <a:ext cx="965" cy="1599"/>
            </a:xfrm>
            <a:prstGeom prst="rect">
              <a:avLst/>
            </a:prstGeom>
          </p:spPr>
          <p:txBody>
            <a:bodyPr wrap="none">
              <a:spAutoFit/>
            </a:bodyPr>
            <a:lstStyle/>
            <a:p>
              <a:r>
                <a:rPr lang="en-US" altLang="zh-CN" sz="6000" b="1" dirty="0">
                  <a:solidFill>
                    <a:srgbClr val="DC0000"/>
                  </a:solidFill>
                  <a:latin typeface="Arial" panose="020B0604020202020204" pitchFamily="34" charset="0"/>
                  <a:cs typeface="Arial" panose="020B0604020202020204" pitchFamily="34" charset="0"/>
                </a:rPr>
                <a:t>4</a:t>
              </a:r>
            </a:p>
          </p:txBody>
        </p:sp>
      </p:grpSp>
      <p:cxnSp>
        <p:nvCxnSpPr>
          <p:cNvPr id="11" name="直接连接符 10"/>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片 13" descr="logo_86-03"/>
          <p:cNvPicPr>
            <a:picLocks noChangeAspect="1"/>
          </p:cNvPicPr>
          <p:nvPr/>
        </p:nvPicPr>
        <p:blipFill>
          <a:blip r:embed="rId3"/>
          <a:stretch>
            <a:fillRect/>
          </a:stretch>
        </p:blipFill>
        <p:spPr>
          <a:xfrm>
            <a:off x="9837960" y="389341"/>
            <a:ext cx="1944000" cy="244939"/>
          </a:xfrm>
          <a:prstGeom prst="rect">
            <a:avLst/>
          </a:prstGeom>
        </p:spPr>
      </p:pic>
    </p:spTree>
    <p:extLst>
      <p:ext uri="{BB962C8B-B14F-4D97-AF65-F5344CB8AC3E}">
        <p14:creationId xmlns:p14="http://schemas.microsoft.com/office/powerpoint/2010/main" val="4071074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1.4.2 K8s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微服务 云原生关系</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2" name="矩形 1">
            <a:extLst>
              <a:ext uri="{FF2B5EF4-FFF2-40B4-BE49-F238E27FC236}">
                <a16:creationId xmlns:a16="http://schemas.microsoft.com/office/drawing/2014/main" id="{44C401EE-DEAC-F038-1220-C751202E1531}"/>
              </a:ext>
            </a:extLst>
          </p:cNvPr>
          <p:cNvSpPr/>
          <p:nvPr/>
        </p:nvSpPr>
        <p:spPr>
          <a:xfrm>
            <a:off x="804924" y="1438313"/>
            <a:ext cx="9820019" cy="484639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bg1"/>
                </a:solidFill>
                <a:latin typeface="宋体" panose="02010600030101010101" pitchFamily="2" charset="-122"/>
                <a:ea typeface="宋体" panose="02010600030101010101" pitchFamily="2" charset="-122"/>
              </a:rPr>
              <a:t>K8S: </a:t>
            </a:r>
            <a:r>
              <a:rPr lang="zh-CN" altLang="en-US" b="1" dirty="0">
                <a:solidFill>
                  <a:schemeClr val="bg1"/>
                </a:solidFill>
                <a:latin typeface="宋体" panose="02010600030101010101" pitchFamily="2" charset="-122"/>
                <a:ea typeface="宋体" panose="02010600030101010101" pitchFamily="2" charset="-122"/>
              </a:rPr>
              <a:t>应用平台</a:t>
            </a:r>
            <a:endParaRPr lang="en-US" altLang="zh-CN" b="1" dirty="0">
              <a:solidFill>
                <a:schemeClr val="bg1"/>
              </a:solidFill>
              <a:latin typeface="宋体" panose="02010600030101010101" pitchFamily="2" charset="-122"/>
              <a:ea typeface="宋体" panose="02010600030101010101" pitchFamily="2" charset="-122"/>
            </a:endParaRPr>
          </a:p>
          <a:p>
            <a:r>
              <a:rPr lang="en-US" altLang="zh-CN" b="1" dirty="0">
                <a:solidFill>
                  <a:schemeClr val="bg1"/>
                </a:solidFill>
                <a:latin typeface="宋体" panose="02010600030101010101" pitchFamily="2" charset="-122"/>
                <a:ea typeface="宋体" panose="02010600030101010101" pitchFamily="2" charset="-122"/>
              </a:rPr>
              <a:t>	</a:t>
            </a:r>
            <a:r>
              <a:rPr lang="zh-CN" altLang="en-US" b="1" dirty="0">
                <a:solidFill>
                  <a:schemeClr val="bg1"/>
                </a:solidFill>
                <a:latin typeface="宋体" panose="02010600030101010101" pitchFamily="2" charset="-122"/>
                <a:ea typeface="宋体" panose="02010600030101010101" pitchFamily="2" charset="-122"/>
              </a:rPr>
              <a:t>是一种分布式应用平台</a:t>
            </a:r>
            <a:endParaRPr lang="en-US" altLang="zh-CN" b="1" dirty="0">
              <a:solidFill>
                <a:schemeClr val="bg1"/>
              </a:solidFill>
              <a:latin typeface="宋体" panose="02010600030101010101" pitchFamily="2" charset="-122"/>
              <a:ea typeface="宋体" panose="02010600030101010101" pitchFamily="2" charset="-122"/>
            </a:endParaRPr>
          </a:p>
          <a:p>
            <a:r>
              <a:rPr lang="zh-CN" altLang="en-US" b="1" dirty="0">
                <a:solidFill>
                  <a:schemeClr val="bg1"/>
                </a:solidFill>
                <a:latin typeface="宋体" panose="02010600030101010101" pitchFamily="2" charset="-122"/>
                <a:ea typeface="宋体" panose="02010600030101010101" pitchFamily="2" charset="-122"/>
              </a:rPr>
              <a:t>云原生：方法</a:t>
            </a:r>
            <a:endParaRPr lang="en-US" altLang="zh-CN" b="1" dirty="0">
              <a:solidFill>
                <a:schemeClr val="bg1"/>
              </a:solidFill>
              <a:latin typeface="宋体" panose="02010600030101010101" pitchFamily="2" charset="-122"/>
              <a:ea typeface="宋体" panose="02010600030101010101" pitchFamily="2" charset="-122"/>
            </a:endParaRPr>
          </a:p>
          <a:p>
            <a:r>
              <a:rPr lang="en-US" altLang="zh-CN" b="1" dirty="0">
                <a:solidFill>
                  <a:schemeClr val="bg1"/>
                </a:solidFill>
                <a:latin typeface="宋体" panose="02010600030101010101" pitchFamily="2" charset="-122"/>
                <a:ea typeface="宋体" panose="02010600030101010101" pitchFamily="2" charset="-122"/>
              </a:rPr>
              <a:t>	</a:t>
            </a:r>
            <a:r>
              <a:rPr lang="zh-CN" altLang="en-US" b="1" dirty="0">
                <a:solidFill>
                  <a:schemeClr val="bg1"/>
                </a:solidFill>
                <a:latin typeface="宋体" panose="02010600030101010101" pitchFamily="2" charset="-122"/>
                <a:ea typeface="宋体" panose="02010600030101010101" pitchFamily="2" charset="-122"/>
              </a:rPr>
              <a:t>是一种构建和运行程序的方法，是一种技术体系，他侧重的是应用程序的运行环境，一种以</a:t>
            </a:r>
            <a:r>
              <a:rPr lang="en-US" altLang="zh-CN" b="1" dirty="0">
                <a:solidFill>
                  <a:schemeClr val="bg1"/>
                </a:solidFill>
                <a:latin typeface="宋体" panose="02010600030101010101" pitchFamily="2" charset="-122"/>
                <a:ea typeface="宋体" panose="02010600030101010101" pitchFamily="2" charset="-122"/>
              </a:rPr>
              <a:t>K8S</a:t>
            </a:r>
            <a:r>
              <a:rPr lang="zh-CN" altLang="en-US" b="1" dirty="0">
                <a:solidFill>
                  <a:schemeClr val="bg1"/>
                </a:solidFill>
                <a:latin typeface="宋体" panose="02010600030101010101" pitchFamily="2" charset="-122"/>
                <a:ea typeface="宋体" panose="02010600030101010101" pitchFamily="2" charset="-122"/>
              </a:rPr>
              <a:t>和容器为基础的环境</a:t>
            </a:r>
            <a:endParaRPr lang="en-US" altLang="zh-CN" b="1" dirty="0">
              <a:solidFill>
                <a:schemeClr val="bg1"/>
              </a:solidFill>
              <a:latin typeface="宋体" panose="02010600030101010101" pitchFamily="2" charset="-122"/>
              <a:ea typeface="宋体" panose="02010600030101010101" pitchFamily="2" charset="-122"/>
            </a:endParaRPr>
          </a:p>
          <a:p>
            <a:r>
              <a:rPr lang="zh-CN" altLang="en-US" b="1" dirty="0">
                <a:solidFill>
                  <a:schemeClr val="bg1"/>
                </a:solidFill>
                <a:latin typeface="宋体" panose="02010600030101010101" pitchFamily="2" charset="-122"/>
                <a:ea typeface="宋体" panose="02010600030101010101" pitchFamily="2" charset="-122"/>
              </a:rPr>
              <a:t>微服务：思想</a:t>
            </a:r>
            <a:endParaRPr lang="en-US" altLang="zh-CN" b="1" dirty="0">
              <a:solidFill>
                <a:schemeClr val="bg1"/>
              </a:solidFill>
              <a:latin typeface="宋体" panose="02010600030101010101" pitchFamily="2" charset="-122"/>
              <a:ea typeface="宋体" panose="02010600030101010101" pitchFamily="2" charset="-122"/>
            </a:endParaRPr>
          </a:p>
          <a:p>
            <a:r>
              <a:rPr lang="en-US" altLang="zh-CN" b="1" dirty="0">
                <a:solidFill>
                  <a:schemeClr val="bg1"/>
                </a:solidFill>
                <a:latin typeface="宋体" panose="02010600030101010101" pitchFamily="2" charset="-122"/>
                <a:ea typeface="宋体" panose="02010600030101010101" pitchFamily="2" charset="-122"/>
              </a:rPr>
              <a:t>	</a:t>
            </a:r>
            <a:r>
              <a:rPr lang="zh-CN" altLang="en-US" b="1" dirty="0">
                <a:solidFill>
                  <a:schemeClr val="bg1"/>
                </a:solidFill>
                <a:latin typeface="宋体" panose="02010600030101010101" pitchFamily="2" charset="-122"/>
                <a:ea typeface="宋体" panose="02010600030101010101" pitchFamily="2" charset="-122"/>
              </a:rPr>
              <a:t>属于应用程序的软件架构思想，它可以是分布式也可以是单体式，但是单体式就体现不出来微服务的优势。</a:t>
            </a:r>
            <a:endParaRPr lang="en-US" altLang="zh-CN" b="1" dirty="0">
              <a:solidFill>
                <a:schemeClr val="bg1"/>
              </a:solidFill>
              <a:latin typeface="宋体" panose="02010600030101010101" pitchFamily="2" charset="-122"/>
              <a:ea typeface="宋体" panose="02010600030101010101" pitchFamily="2" charset="-122"/>
            </a:endParaRPr>
          </a:p>
          <a:p>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b="1" dirty="0">
                <a:solidFill>
                  <a:schemeClr val="bg1"/>
                </a:solidFill>
                <a:latin typeface="宋体" panose="02010600030101010101" pitchFamily="2" charset="-122"/>
                <a:ea typeface="宋体" panose="02010600030101010101" pitchFamily="2" charset="-122"/>
              </a:rPr>
              <a:t>K8s</a:t>
            </a:r>
            <a:r>
              <a:rPr lang="zh-CN" altLang="en-US" b="1" dirty="0">
                <a:solidFill>
                  <a:schemeClr val="bg1"/>
                </a:solidFill>
                <a:latin typeface="宋体" panose="02010600030101010101" pitchFamily="2" charset="-122"/>
                <a:ea typeface="宋体" panose="02010600030101010101" pitchFamily="2" charset="-122"/>
              </a:rPr>
              <a:t>是云原生的基石，云原生的许多概念是根据</a:t>
            </a:r>
            <a:r>
              <a:rPr lang="en-US" altLang="zh-CN" b="1" dirty="0">
                <a:solidFill>
                  <a:schemeClr val="bg1"/>
                </a:solidFill>
                <a:latin typeface="宋体" panose="02010600030101010101" pitchFamily="2" charset="-122"/>
                <a:ea typeface="宋体" panose="02010600030101010101" pitchFamily="2" charset="-122"/>
              </a:rPr>
              <a:t>K8S</a:t>
            </a:r>
            <a:r>
              <a:rPr lang="zh-CN" altLang="en-US" b="1" dirty="0">
                <a:solidFill>
                  <a:schemeClr val="bg1"/>
                </a:solidFill>
                <a:latin typeface="宋体" panose="02010600030101010101" pitchFamily="2" charset="-122"/>
                <a:ea typeface="宋体" panose="02010600030101010101" pitchFamily="2" charset="-122"/>
              </a:rPr>
              <a:t>来构建的。他是支持云原生部署的一个平台</a:t>
            </a: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chemeClr val="bg1"/>
                </a:solidFill>
                <a:latin typeface="宋体" panose="02010600030101010101" pitchFamily="2" charset="-122"/>
                <a:ea typeface="宋体" panose="02010600030101010101" pitchFamily="2" charset="-122"/>
              </a:rPr>
              <a:t>微服务可以不是云原生的，即可以用虚拟机部署，使用其他的应用系统管理</a:t>
            </a:r>
            <a:endParaRPr lang="en-US" altLang="zh-CN" b="1" dirty="0">
              <a:solidFill>
                <a:schemeClr val="bg1"/>
              </a:solidFill>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b="1" dirty="0">
                <a:solidFill>
                  <a:schemeClr val="bg1"/>
                </a:solidFill>
                <a:latin typeface="宋体" panose="02010600030101010101" pitchFamily="2" charset="-122"/>
                <a:ea typeface="宋体" panose="02010600030101010101" pitchFamily="2" charset="-122"/>
              </a:rPr>
              <a:t>云原生不一定使用微服务的架构开发思想，它也可以是分布式或单体式的，只不过没有微服务好。</a:t>
            </a:r>
          </a:p>
        </p:txBody>
      </p:sp>
    </p:spTree>
    <p:extLst>
      <p:ext uri="{BB962C8B-B14F-4D97-AF65-F5344CB8AC3E}">
        <p14:creationId xmlns:p14="http://schemas.microsoft.com/office/powerpoint/2010/main" val="1354396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1.4.2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结语</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grpSp>
        <p:nvGrpSpPr>
          <p:cNvPr id="13" name="组合 12">
            <a:extLst>
              <a:ext uri="{FF2B5EF4-FFF2-40B4-BE49-F238E27FC236}">
                <a16:creationId xmlns:a16="http://schemas.microsoft.com/office/drawing/2014/main" id="{675B7E79-4E6C-01F4-1A4D-39DC6C9BF0AF}"/>
              </a:ext>
            </a:extLst>
          </p:cNvPr>
          <p:cNvGrpSpPr/>
          <p:nvPr/>
        </p:nvGrpSpPr>
        <p:grpSpPr>
          <a:xfrm>
            <a:off x="694488" y="1523568"/>
            <a:ext cx="5267880" cy="2522520"/>
            <a:chOff x="694488" y="1523568"/>
            <a:chExt cx="5267880" cy="2522520"/>
          </a:xfrm>
        </p:grpSpPr>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D801B01D-6FBD-1906-B96C-879FA1FC7A40}"/>
                    </a:ext>
                  </a:extLst>
                </p14:cNvPr>
                <p14:cNvContentPartPr/>
                <p14:nvPr/>
              </p14:nvContentPartPr>
              <p14:xfrm>
                <a:off x="694488" y="1998408"/>
                <a:ext cx="1259640" cy="14040"/>
              </p14:xfrm>
            </p:contentPart>
          </mc:Choice>
          <mc:Fallback xmlns="">
            <p:pic>
              <p:nvPicPr>
                <p:cNvPr id="3" name="墨迹 2">
                  <a:extLst>
                    <a:ext uri="{FF2B5EF4-FFF2-40B4-BE49-F238E27FC236}">
                      <a16:creationId xmlns:a16="http://schemas.microsoft.com/office/drawing/2014/main" id="{D801B01D-6FBD-1906-B96C-879FA1FC7A40}"/>
                    </a:ext>
                  </a:extLst>
                </p:cNvPr>
                <p:cNvPicPr/>
                <p:nvPr/>
              </p:nvPicPr>
              <p:blipFill>
                <a:blip r:embed="rId5"/>
                <a:stretch>
                  <a:fillRect/>
                </a:stretch>
              </p:blipFill>
              <p:spPr>
                <a:xfrm>
                  <a:off x="685488" y="1989768"/>
                  <a:ext cx="12772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墨迹 3">
                  <a:extLst>
                    <a:ext uri="{FF2B5EF4-FFF2-40B4-BE49-F238E27FC236}">
                      <a16:creationId xmlns:a16="http://schemas.microsoft.com/office/drawing/2014/main" id="{7B3ECCCF-C5BE-D349-8935-1EE8C167870C}"/>
                    </a:ext>
                  </a:extLst>
                </p14:cNvPr>
                <p14:cNvContentPartPr/>
                <p14:nvPr/>
              </p14:nvContentPartPr>
              <p14:xfrm>
                <a:off x="1157448" y="2133408"/>
                <a:ext cx="73800" cy="1912680"/>
              </p14:xfrm>
            </p:contentPart>
          </mc:Choice>
          <mc:Fallback xmlns="">
            <p:pic>
              <p:nvPicPr>
                <p:cNvPr id="4" name="墨迹 3">
                  <a:extLst>
                    <a:ext uri="{FF2B5EF4-FFF2-40B4-BE49-F238E27FC236}">
                      <a16:creationId xmlns:a16="http://schemas.microsoft.com/office/drawing/2014/main" id="{7B3ECCCF-C5BE-D349-8935-1EE8C167870C}"/>
                    </a:ext>
                  </a:extLst>
                </p:cNvPr>
                <p:cNvPicPr/>
                <p:nvPr/>
              </p:nvPicPr>
              <p:blipFill>
                <a:blip r:embed="rId7"/>
                <a:stretch>
                  <a:fillRect/>
                </a:stretch>
              </p:blipFill>
              <p:spPr>
                <a:xfrm>
                  <a:off x="1148808" y="2124408"/>
                  <a:ext cx="91440" cy="1930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墨迹 4">
                  <a:extLst>
                    <a:ext uri="{FF2B5EF4-FFF2-40B4-BE49-F238E27FC236}">
                      <a16:creationId xmlns:a16="http://schemas.microsoft.com/office/drawing/2014/main" id="{7A2E2B3C-1347-683E-708A-515ADA79CF83}"/>
                    </a:ext>
                  </a:extLst>
                </p14:cNvPr>
                <p14:cNvContentPartPr/>
                <p14:nvPr/>
              </p14:nvContentPartPr>
              <p14:xfrm>
                <a:off x="1998768" y="1523568"/>
                <a:ext cx="715320" cy="1972440"/>
              </p14:xfrm>
            </p:contentPart>
          </mc:Choice>
          <mc:Fallback xmlns="">
            <p:pic>
              <p:nvPicPr>
                <p:cNvPr id="5" name="墨迹 4">
                  <a:extLst>
                    <a:ext uri="{FF2B5EF4-FFF2-40B4-BE49-F238E27FC236}">
                      <a16:creationId xmlns:a16="http://schemas.microsoft.com/office/drawing/2014/main" id="{7A2E2B3C-1347-683E-708A-515ADA79CF83}"/>
                    </a:ext>
                  </a:extLst>
                </p:cNvPr>
                <p:cNvPicPr/>
                <p:nvPr/>
              </p:nvPicPr>
              <p:blipFill>
                <a:blip r:embed="rId9"/>
                <a:stretch>
                  <a:fillRect/>
                </a:stretch>
              </p:blipFill>
              <p:spPr>
                <a:xfrm>
                  <a:off x="1990128" y="1514928"/>
                  <a:ext cx="732960" cy="1990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910F7DFA-A3A8-F1E4-2D79-588107739B5C}"/>
                    </a:ext>
                  </a:extLst>
                </p14:cNvPr>
                <p14:cNvContentPartPr/>
                <p14:nvPr/>
              </p14:nvContentPartPr>
              <p14:xfrm>
                <a:off x="2778528" y="2450208"/>
                <a:ext cx="772560" cy="924840"/>
              </p14:xfrm>
            </p:contentPart>
          </mc:Choice>
          <mc:Fallback xmlns="">
            <p:pic>
              <p:nvPicPr>
                <p:cNvPr id="9" name="墨迹 8">
                  <a:extLst>
                    <a:ext uri="{FF2B5EF4-FFF2-40B4-BE49-F238E27FC236}">
                      <a16:creationId xmlns:a16="http://schemas.microsoft.com/office/drawing/2014/main" id="{910F7DFA-A3A8-F1E4-2D79-588107739B5C}"/>
                    </a:ext>
                  </a:extLst>
                </p:cNvPr>
                <p:cNvPicPr/>
                <p:nvPr/>
              </p:nvPicPr>
              <p:blipFill>
                <a:blip r:embed="rId11"/>
                <a:stretch>
                  <a:fillRect/>
                </a:stretch>
              </p:blipFill>
              <p:spPr>
                <a:xfrm>
                  <a:off x="2769528" y="2441568"/>
                  <a:ext cx="790200" cy="94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9E986604-A19A-FF52-2086-FBC5D0CFD3FB}"/>
                    </a:ext>
                  </a:extLst>
                </p14:cNvPr>
                <p14:cNvContentPartPr/>
                <p14:nvPr/>
              </p14:nvContentPartPr>
              <p14:xfrm>
                <a:off x="3692208" y="2277408"/>
                <a:ext cx="594360" cy="1188000"/>
              </p14:xfrm>
            </p:contentPart>
          </mc:Choice>
          <mc:Fallback xmlns="">
            <p:pic>
              <p:nvPicPr>
                <p:cNvPr id="10" name="墨迹 9">
                  <a:extLst>
                    <a:ext uri="{FF2B5EF4-FFF2-40B4-BE49-F238E27FC236}">
                      <a16:creationId xmlns:a16="http://schemas.microsoft.com/office/drawing/2014/main" id="{9E986604-A19A-FF52-2086-FBC5D0CFD3FB}"/>
                    </a:ext>
                  </a:extLst>
                </p:cNvPr>
                <p:cNvPicPr/>
                <p:nvPr/>
              </p:nvPicPr>
              <p:blipFill>
                <a:blip r:embed="rId13"/>
                <a:stretch>
                  <a:fillRect/>
                </a:stretch>
              </p:blipFill>
              <p:spPr>
                <a:xfrm>
                  <a:off x="3683568" y="2268408"/>
                  <a:ext cx="612000" cy="1205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墨迹 11">
                  <a:extLst>
                    <a:ext uri="{FF2B5EF4-FFF2-40B4-BE49-F238E27FC236}">
                      <a16:creationId xmlns:a16="http://schemas.microsoft.com/office/drawing/2014/main" id="{6FCBEC6A-E997-BB21-C8F6-90663E97CFB1}"/>
                    </a:ext>
                  </a:extLst>
                </p14:cNvPr>
                <p14:cNvContentPartPr/>
                <p14:nvPr/>
              </p14:nvContentPartPr>
              <p14:xfrm>
                <a:off x="4596168" y="1633368"/>
                <a:ext cx="1366200" cy="2153520"/>
              </p14:xfrm>
            </p:contentPart>
          </mc:Choice>
          <mc:Fallback xmlns="">
            <p:pic>
              <p:nvPicPr>
                <p:cNvPr id="12" name="墨迹 11">
                  <a:extLst>
                    <a:ext uri="{FF2B5EF4-FFF2-40B4-BE49-F238E27FC236}">
                      <a16:creationId xmlns:a16="http://schemas.microsoft.com/office/drawing/2014/main" id="{6FCBEC6A-E997-BB21-C8F6-90663E97CFB1}"/>
                    </a:ext>
                  </a:extLst>
                </p:cNvPr>
                <p:cNvPicPr/>
                <p:nvPr/>
              </p:nvPicPr>
              <p:blipFill>
                <a:blip r:embed="rId15"/>
                <a:stretch>
                  <a:fillRect/>
                </a:stretch>
              </p:blipFill>
              <p:spPr>
                <a:xfrm>
                  <a:off x="4587168" y="1624368"/>
                  <a:ext cx="1383840" cy="2171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4" name="墨迹 13">
                <a:extLst>
                  <a:ext uri="{FF2B5EF4-FFF2-40B4-BE49-F238E27FC236}">
                    <a16:creationId xmlns:a16="http://schemas.microsoft.com/office/drawing/2014/main" id="{7BF89679-B305-04E8-4B68-6D48B813EA3C}"/>
                  </a:ext>
                </a:extLst>
              </p14:cNvPr>
              <p14:cNvContentPartPr/>
              <p14:nvPr/>
            </p14:nvContentPartPr>
            <p14:xfrm>
              <a:off x="8180688" y="1840728"/>
              <a:ext cx="1098720" cy="1413360"/>
            </p14:xfrm>
          </p:contentPart>
        </mc:Choice>
        <mc:Fallback xmlns="">
          <p:pic>
            <p:nvPicPr>
              <p:cNvPr id="14" name="墨迹 13">
                <a:extLst>
                  <a:ext uri="{FF2B5EF4-FFF2-40B4-BE49-F238E27FC236}">
                    <a16:creationId xmlns:a16="http://schemas.microsoft.com/office/drawing/2014/main" id="{7BF89679-B305-04E8-4B68-6D48B813EA3C}"/>
                  </a:ext>
                </a:extLst>
              </p:cNvPr>
              <p:cNvPicPr/>
              <p:nvPr/>
            </p:nvPicPr>
            <p:blipFill>
              <a:blip r:embed="rId17"/>
              <a:stretch>
                <a:fillRect/>
              </a:stretch>
            </p:blipFill>
            <p:spPr>
              <a:xfrm>
                <a:off x="8171688" y="1831728"/>
                <a:ext cx="1116360" cy="1431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墨迹 14">
                <a:extLst>
                  <a:ext uri="{FF2B5EF4-FFF2-40B4-BE49-F238E27FC236}">
                    <a16:creationId xmlns:a16="http://schemas.microsoft.com/office/drawing/2014/main" id="{551616B6-2D6D-5B1B-3132-78FAB768A77D}"/>
                  </a:ext>
                </a:extLst>
              </p14:cNvPr>
              <p14:cNvContentPartPr/>
              <p14:nvPr/>
            </p14:nvContentPartPr>
            <p14:xfrm>
              <a:off x="10824528" y="1559928"/>
              <a:ext cx="144360" cy="1563840"/>
            </p14:xfrm>
          </p:contentPart>
        </mc:Choice>
        <mc:Fallback xmlns="">
          <p:pic>
            <p:nvPicPr>
              <p:cNvPr id="15" name="墨迹 14">
                <a:extLst>
                  <a:ext uri="{FF2B5EF4-FFF2-40B4-BE49-F238E27FC236}">
                    <a16:creationId xmlns:a16="http://schemas.microsoft.com/office/drawing/2014/main" id="{551616B6-2D6D-5B1B-3132-78FAB768A77D}"/>
                  </a:ext>
                </a:extLst>
              </p:cNvPr>
              <p:cNvPicPr/>
              <p:nvPr/>
            </p:nvPicPr>
            <p:blipFill>
              <a:blip r:embed="rId19"/>
              <a:stretch>
                <a:fillRect/>
              </a:stretch>
            </p:blipFill>
            <p:spPr>
              <a:xfrm>
                <a:off x="10815888" y="1551288"/>
                <a:ext cx="162000" cy="1581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墨迹 15">
                <a:extLst>
                  <a:ext uri="{FF2B5EF4-FFF2-40B4-BE49-F238E27FC236}">
                    <a16:creationId xmlns:a16="http://schemas.microsoft.com/office/drawing/2014/main" id="{767547D2-46A2-F500-F590-C206F3DEA130}"/>
                  </a:ext>
                </a:extLst>
              </p14:cNvPr>
              <p14:cNvContentPartPr/>
              <p14:nvPr/>
            </p14:nvContentPartPr>
            <p14:xfrm>
              <a:off x="11179488" y="3974088"/>
              <a:ext cx="360" cy="218520"/>
            </p14:xfrm>
          </p:contentPart>
        </mc:Choice>
        <mc:Fallback xmlns="">
          <p:pic>
            <p:nvPicPr>
              <p:cNvPr id="16" name="墨迹 15">
                <a:extLst>
                  <a:ext uri="{FF2B5EF4-FFF2-40B4-BE49-F238E27FC236}">
                    <a16:creationId xmlns:a16="http://schemas.microsoft.com/office/drawing/2014/main" id="{767547D2-46A2-F500-F590-C206F3DEA130}"/>
                  </a:ext>
                </a:extLst>
              </p:cNvPr>
              <p:cNvPicPr/>
              <p:nvPr/>
            </p:nvPicPr>
            <p:blipFill>
              <a:blip r:embed="rId21"/>
              <a:stretch>
                <a:fillRect/>
              </a:stretch>
            </p:blipFill>
            <p:spPr>
              <a:xfrm>
                <a:off x="11170488" y="3965448"/>
                <a:ext cx="18000" cy="236160"/>
              </a:xfrm>
              <a:prstGeom prst="rect">
                <a:avLst/>
              </a:prstGeom>
            </p:spPr>
          </p:pic>
        </mc:Fallback>
      </mc:AlternateContent>
    </p:spTree>
    <p:extLst>
      <p:ext uri="{BB962C8B-B14F-4D97-AF65-F5344CB8AC3E}">
        <p14:creationId xmlns:p14="http://schemas.microsoft.com/office/powerpoint/2010/main" val="3259057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线连接符 10"/>
          <p:cNvCxnSpPr/>
          <p:nvPr/>
        </p:nvCxnSpPr>
        <p:spPr>
          <a:xfrm flipV="1">
            <a:off x="5685155" y="1739265"/>
            <a:ext cx="0" cy="207518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604918" y="2925936"/>
            <a:ext cx="4030980" cy="297180"/>
          </a:xfrm>
          <a:prstGeom prst="rect">
            <a:avLst/>
          </a:prstGeom>
        </p:spPr>
        <p:txBody>
          <a:bodyPr wrap="none" lIns="0" rIns="0">
            <a:spAutoFit/>
          </a:bodyPr>
          <a:lstStyle/>
          <a:p>
            <a:r>
              <a:rPr lang="en-US" altLang="zh-CN" sz="1340">
                <a:solidFill>
                  <a:srgbClr val="DC0000"/>
                </a:solidFill>
                <a:latin typeface="Arial" panose="020B0604020202020204" pitchFamily="34" charset="0"/>
                <a:cs typeface="Arial" panose="020B0604020202020204" pitchFamily="34" charset="0"/>
              </a:rPr>
              <a:t>THREAT  DETECTION  AND  RESPONSE  EXPERT</a:t>
            </a:r>
          </a:p>
        </p:txBody>
      </p:sp>
      <p:pic>
        <p:nvPicPr>
          <p:cNvPr id="4" name="图形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0159" y="2463091"/>
            <a:ext cx="4000497" cy="313764"/>
          </a:xfrm>
          <a:prstGeom prst="rect">
            <a:avLst/>
          </a:prstGeom>
        </p:spPr>
      </p:pic>
      <p:grpSp>
        <p:nvGrpSpPr>
          <p:cNvPr id="15" name="组合 14"/>
          <p:cNvGrpSpPr/>
          <p:nvPr/>
        </p:nvGrpSpPr>
        <p:grpSpPr>
          <a:xfrm>
            <a:off x="4384296" y="5539105"/>
            <a:ext cx="3631062" cy="625475"/>
            <a:chOff x="7464" y="8970"/>
            <a:chExt cx="5718" cy="985"/>
          </a:xfrm>
        </p:grpSpPr>
        <p:pic>
          <p:nvPicPr>
            <p:cNvPr id="5" name="图片 4" descr="logo_86-02"/>
            <p:cNvPicPr>
              <a:picLocks noChangeAspect="1"/>
            </p:cNvPicPr>
            <p:nvPr/>
          </p:nvPicPr>
          <p:blipFill>
            <a:blip r:embed="rId5"/>
            <a:stretch>
              <a:fillRect/>
            </a:stretch>
          </p:blipFill>
          <p:spPr>
            <a:xfrm>
              <a:off x="7464" y="8970"/>
              <a:ext cx="1910" cy="907"/>
            </a:xfrm>
            <a:prstGeom prst="rect">
              <a:avLst/>
            </a:prstGeom>
          </p:spPr>
        </p:pic>
        <p:sp>
          <p:nvSpPr>
            <p:cNvPr id="12" name="文本框 11"/>
            <p:cNvSpPr txBox="1"/>
            <p:nvPr/>
          </p:nvSpPr>
          <p:spPr>
            <a:xfrm>
              <a:off x="9619" y="9000"/>
              <a:ext cx="3452" cy="434"/>
            </a:xfrm>
            <a:prstGeom prst="rect">
              <a:avLst/>
            </a:prstGeom>
            <a:noFill/>
          </p:spPr>
          <p:txBody>
            <a:bodyPr wrap="square" rtlCol="0">
              <a:spAutoFit/>
            </a:bodyPr>
            <a:lstStyle/>
            <a:p>
              <a:pPr algn="l"/>
              <a:r>
                <a:rPr lang="zh-CN" altLang="en-US" sz="1200">
                  <a:latin typeface="微软雅黑" panose="020B0503020204020204" charset="-122"/>
                  <a:ea typeface="微软雅黑" panose="020B0503020204020204" charset="-122"/>
                  <a:cs typeface="微软雅黑" panose="020B0503020204020204" charset="-122"/>
                </a:rPr>
                <a:t>电话：400-030-1051</a:t>
              </a:r>
            </a:p>
          </p:txBody>
        </p:sp>
        <p:sp>
          <p:nvSpPr>
            <p:cNvPr id="13" name="文本框 12"/>
            <p:cNvSpPr txBox="1"/>
            <p:nvPr/>
          </p:nvSpPr>
          <p:spPr>
            <a:xfrm>
              <a:off x="9619" y="9521"/>
              <a:ext cx="3563" cy="434"/>
            </a:xfrm>
            <a:prstGeom prst="rect">
              <a:avLst/>
            </a:prstGeom>
            <a:noFill/>
          </p:spPr>
          <p:txBody>
            <a:bodyPr wrap="square" rtlCol="0">
              <a:spAutoFit/>
            </a:bodyPr>
            <a:lstStyle/>
            <a:p>
              <a:pPr algn="l"/>
              <a:r>
                <a:rPr lang="zh-CN" altLang="en-US" sz="1200">
                  <a:latin typeface="微软雅黑" panose="020B0503020204020204" charset="-122"/>
                  <a:ea typeface="微软雅黑" panose="020B0503020204020204" charset="-122"/>
                  <a:cs typeface="微软雅黑" panose="020B0503020204020204" charset="-122"/>
                </a:rPr>
                <a:t>网址：</a:t>
              </a:r>
              <a:r>
                <a:rPr lang="en-US" altLang="zh-CN" sz="1200">
                  <a:latin typeface="微软雅黑" panose="020B0503020204020204" charset="-122"/>
                  <a:ea typeface="微软雅黑" panose="020B0503020204020204" charset="-122"/>
                  <a:cs typeface="微软雅黑" panose="020B0503020204020204" charset="-122"/>
                </a:rPr>
                <a:t>www.threatbook.cn</a:t>
              </a:r>
            </a:p>
          </p:txBody>
        </p:sp>
      </p:grpSp>
      <p:pic>
        <p:nvPicPr>
          <p:cNvPr id="10" name="图片 9" descr="QR 代码&#10;&#10;描述已自动生成"/>
          <p:cNvPicPr>
            <a:picLocks noChangeAspect="1"/>
          </p:cNvPicPr>
          <p:nvPr/>
        </p:nvPicPr>
        <p:blipFill>
          <a:blip r:embed="rId6"/>
          <a:stretch>
            <a:fillRect/>
          </a:stretch>
        </p:blipFill>
        <p:spPr>
          <a:xfrm>
            <a:off x="1185930" y="1310005"/>
            <a:ext cx="3198366" cy="31983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1.4.3 Docker</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运行流程</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5" name="图片 4">
            <a:extLst>
              <a:ext uri="{FF2B5EF4-FFF2-40B4-BE49-F238E27FC236}">
                <a16:creationId xmlns:a16="http://schemas.microsoft.com/office/drawing/2014/main" id="{3051BC41-6098-D204-D340-10DB7D454536}"/>
              </a:ext>
            </a:extLst>
          </p:cNvPr>
          <p:cNvPicPr>
            <a:picLocks noChangeAspect="1"/>
          </p:cNvPicPr>
          <p:nvPr/>
        </p:nvPicPr>
        <p:blipFill>
          <a:blip r:embed="rId4"/>
          <a:stretch>
            <a:fillRect/>
          </a:stretch>
        </p:blipFill>
        <p:spPr>
          <a:xfrm>
            <a:off x="1904999" y="1749687"/>
            <a:ext cx="6972385" cy="4679725"/>
          </a:xfrm>
          <a:prstGeom prst="rect">
            <a:avLst/>
          </a:prstGeom>
        </p:spPr>
      </p:pic>
    </p:spTree>
    <p:extLst>
      <p:ext uri="{BB962C8B-B14F-4D97-AF65-F5344CB8AC3E}">
        <p14:creationId xmlns:p14="http://schemas.microsoft.com/office/powerpoint/2010/main" val="299427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2.1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容器</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3" name="图片 2">
            <a:extLst>
              <a:ext uri="{FF2B5EF4-FFF2-40B4-BE49-F238E27FC236}">
                <a16:creationId xmlns:a16="http://schemas.microsoft.com/office/drawing/2014/main" id="{04CD2833-38FE-1806-61BF-0AECBB0D8BC5}"/>
              </a:ext>
            </a:extLst>
          </p:cNvPr>
          <p:cNvPicPr>
            <a:picLocks noChangeAspect="1"/>
          </p:cNvPicPr>
          <p:nvPr/>
        </p:nvPicPr>
        <p:blipFill>
          <a:blip r:embed="rId4"/>
          <a:stretch>
            <a:fillRect/>
          </a:stretch>
        </p:blipFill>
        <p:spPr>
          <a:xfrm>
            <a:off x="1108051" y="2811466"/>
            <a:ext cx="9569498" cy="3316284"/>
          </a:xfrm>
          <a:prstGeom prst="rect">
            <a:avLst/>
          </a:prstGeom>
        </p:spPr>
      </p:pic>
      <p:sp>
        <p:nvSpPr>
          <p:cNvPr id="4" name="矩形 3">
            <a:extLst>
              <a:ext uri="{FF2B5EF4-FFF2-40B4-BE49-F238E27FC236}">
                <a16:creationId xmlns:a16="http://schemas.microsoft.com/office/drawing/2014/main" id="{775FADF0-E527-0CEB-3599-E9E5D60368BB}"/>
              </a:ext>
            </a:extLst>
          </p:cNvPr>
          <p:cNvSpPr/>
          <p:nvPr/>
        </p:nvSpPr>
        <p:spPr>
          <a:xfrm>
            <a:off x="1384300" y="1651000"/>
            <a:ext cx="543560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隔离性：</a:t>
            </a:r>
            <a:r>
              <a:rPr lang="en-US" altLang="zh-CN" dirty="0" err="1"/>
              <a:t>NameSpce</a:t>
            </a:r>
            <a:r>
              <a:rPr lang="zh-CN" altLang="en-US" dirty="0"/>
              <a:t>命名空间实现，</a:t>
            </a:r>
          </a:p>
        </p:txBody>
      </p:sp>
    </p:spTree>
    <p:extLst>
      <p:ext uri="{BB962C8B-B14F-4D97-AF65-F5344CB8AC3E}">
        <p14:creationId xmlns:p14="http://schemas.microsoft.com/office/powerpoint/2010/main" val="364724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2.2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容器化部署</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pic>
        <p:nvPicPr>
          <p:cNvPr id="3" name="图片 2">
            <a:extLst>
              <a:ext uri="{FF2B5EF4-FFF2-40B4-BE49-F238E27FC236}">
                <a16:creationId xmlns:a16="http://schemas.microsoft.com/office/drawing/2014/main" id="{3CBCEE96-9651-D7E3-B7C8-3BBE5A64630F}"/>
              </a:ext>
            </a:extLst>
          </p:cNvPr>
          <p:cNvPicPr>
            <a:picLocks noChangeAspect="1"/>
          </p:cNvPicPr>
          <p:nvPr/>
        </p:nvPicPr>
        <p:blipFill>
          <a:blip r:embed="rId4"/>
          <a:stretch>
            <a:fillRect/>
          </a:stretch>
        </p:blipFill>
        <p:spPr>
          <a:xfrm>
            <a:off x="1619922" y="2252662"/>
            <a:ext cx="8610600" cy="4333875"/>
          </a:xfrm>
          <a:prstGeom prst="rect">
            <a:avLst/>
          </a:prstGeom>
        </p:spPr>
      </p:pic>
      <p:sp>
        <p:nvSpPr>
          <p:cNvPr id="4" name="矩形 3">
            <a:extLst>
              <a:ext uri="{FF2B5EF4-FFF2-40B4-BE49-F238E27FC236}">
                <a16:creationId xmlns:a16="http://schemas.microsoft.com/office/drawing/2014/main" id="{95B6B563-D639-A840-3251-34B501AD6D09}"/>
              </a:ext>
            </a:extLst>
          </p:cNvPr>
          <p:cNvSpPr/>
          <p:nvPr/>
        </p:nvSpPr>
        <p:spPr>
          <a:xfrm>
            <a:off x="1861222" y="1585912"/>
            <a:ext cx="4234778" cy="5835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当需要进行大规模的集群部署</a:t>
            </a:r>
          </a:p>
        </p:txBody>
      </p:sp>
    </p:spTree>
    <p:extLst>
      <p:ext uri="{BB962C8B-B14F-4D97-AF65-F5344CB8AC3E}">
        <p14:creationId xmlns:p14="http://schemas.microsoft.com/office/powerpoint/2010/main" val="3103219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41960" y="428588"/>
            <a:ext cx="9457055" cy="583565"/>
          </a:xfrm>
          <a:prstGeom prst="rect">
            <a:avLst/>
          </a:prstGeom>
        </p:spPr>
        <p:txBody>
          <a:bodyPr wrap="square" lIns="0" rIns="0">
            <a:spAutoFit/>
          </a:bodyPr>
          <a:lstStyle/>
          <a:p>
            <a:r>
              <a:rPr lang="en-US" altLang="zh-CN" sz="3200" b="1" dirty="0">
                <a:latin typeface="方正黑体_GBK" panose="02000000000000000000" pitchFamily="2" charset="-122"/>
                <a:ea typeface="方正黑体_GBK" panose="02000000000000000000" pitchFamily="2" charset="-122"/>
                <a:cs typeface="Arial" panose="020B0604020202020204" pitchFamily="34" charset="0"/>
              </a:rPr>
              <a:t>1.4.1 </a:t>
            </a:r>
            <a:r>
              <a:rPr lang="zh-CN" altLang="en-US" sz="3200" b="1" dirty="0">
                <a:latin typeface="方正黑体_GBK" panose="02000000000000000000" pitchFamily="2" charset="-122"/>
                <a:ea typeface="方正黑体_GBK" panose="02000000000000000000" pitchFamily="2" charset="-122"/>
                <a:cs typeface="Arial" panose="020B0604020202020204" pitchFamily="34" charset="0"/>
              </a:rPr>
              <a:t>容器化技术</a:t>
            </a:r>
            <a:endParaRPr lang="en-US" altLang="zh-CN" sz="3200" b="1" dirty="0">
              <a:latin typeface="方正黑体_GBK" panose="02000000000000000000" pitchFamily="2" charset="-122"/>
              <a:ea typeface="方正黑体_GBK" panose="02000000000000000000" pitchFamily="2" charset="-122"/>
              <a:cs typeface="Arial" panose="020B0604020202020204" pitchFamily="34" charset="0"/>
            </a:endParaRPr>
          </a:p>
        </p:txBody>
      </p:sp>
      <p:cxnSp>
        <p:nvCxnSpPr>
          <p:cNvPr id="7" name="直接连接符 6"/>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图片 7" descr="logo_86-03"/>
          <p:cNvPicPr>
            <a:picLocks noChangeAspect="1"/>
          </p:cNvPicPr>
          <p:nvPr/>
        </p:nvPicPr>
        <p:blipFill>
          <a:blip r:embed="rId3"/>
          <a:stretch>
            <a:fillRect/>
          </a:stretch>
        </p:blipFill>
        <p:spPr>
          <a:xfrm>
            <a:off x="9837960" y="389341"/>
            <a:ext cx="1944000" cy="244939"/>
          </a:xfrm>
          <a:prstGeom prst="rect">
            <a:avLst/>
          </a:prstGeom>
        </p:spPr>
      </p:pic>
      <p:sp>
        <p:nvSpPr>
          <p:cNvPr id="11" name="矩形 10">
            <a:extLst>
              <a:ext uri="{FF2B5EF4-FFF2-40B4-BE49-F238E27FC236}">
                <a16:creationId xmlns:a16="http://schemas.microsoft.com/office/drawing/2014/main" id="{8886CA44-54A5-1EC6-DCFF-31B923AAB269}"/>
              </a:ext>
            </a:extLst>
          </p:cNvPr>
          <p:cNvSpPr/>
          <p:nvPr/>
        </p:nvSpPr>
        <p:spPr>
          <a:xfrm>
            <a:off x="6349612" y="4158728"/>
            <a:ext cx="2284060" cy="705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Docker</a:t>
            </a:r>
            <a:r>
              <a:rPr lang="zh-CN" altLang="en-US" dirty="0"/>
              <a:t>容器编排工具</a:t>
            </a:r>
          </a:p>
        </p:txBody>
      </p:sp>
      <p:sp>
        <p:nvSpPr>
          <p:cNvPr id="12" name="矩形 11">
            <a:extLst>
              <a:ext uri="{FF2B5EF4-FFF2-40B4-BE49-F238E27FC236}">
                <a16:creationId xmlns:a16="http://schemas.microsoft.com/office/drawing/2014/main" id="{831466D4-9A4E-73F0-23EB-CCA5A3A8E961}"/>
              </a:ext>
            </a:extLst>
          </p:cNvPr>
          <p:cNvSpPr/>
          <p:nvPr/>
        </p:nvSpPr>
        <p:spPr>
          <a:xfrm>
            <a:off x="2582710" y="4180390"/>
            <a:ext cx="1963890"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容器运行时技术</a:t>
            </a:r>
          </a:p>
        </p:txBody>
      </p:sp>
      <p:pic>
        <p:nvPicPr>
          <p:cNvPr id="36" name="图片 35">
            <a:extLst>
              <a:ext uri="{FF2B5EF4-FFF2-40B4-BE49-F238E27FC236}">
                <a16:creationId xmlns:a16="http://schemas.microsoft.com/office/drawing/2014/main" id="{127D21C3-8BDC-185C-B537-080013FAEBC5}"/>
              </a:ext>
            </a:extLst>
          </p:cNvPr>
          <p:cNvPicPr>
            <a:picLocks noChangeAspect="1"/>
          </p:cNvPicPr>
          <p:nvPr/>
        </p:nvPicPr>
        <p:blipFill>
          <a:blip r:embed="rId4"/>
          <a:stretch>
            <a:fillRect/>
          </a:stretch>
        </p:blipFill>
        <p:spPr>
          <a:xfrm>
            <a:off x="8633672" y="2715348"/>
            <a:ext cx="1534539" cy="1182083"/>
          </a:xfrm>
          <a:prstGeom prst="rect">
            <a:avLst/>
          </a:prstGeom>
        </p:spPr>
      </p:pic>
      <p:pic>
        <p:nvPicPr>
          <p:cNvPr id="41" name="图片 40">
            <a:extLst>
              <a:ext uri="{FF2B5EF4-FFF2-40B4-BE49-F238E27FC236}">
                <a16:creationId xmlns:a16="http://schemas.microsoft.com/office/drawing/2014/main" id="{4A232D18-4DB5-7055-A20A-4E6BBE612B6A}"/>
              </a:ext>
            </a:extLst>
          </p:cNvPr>
          <p:cNvPicPr>
            <a:picLocks noChangeAspect="1"/>
          </p:cNvPicPr>
          <p:nvPr/>
        </p:nvPicPr>
        <p:blipFill>
          <a:blip r:embed="rId5"/>
          <a:stretch>
            <a:fillRect/>
          </a:stretch>
        </p:blipFill>
        <p:spPr>
          <a:xfrm>
            <a:off x="4827978" y="2715348"/>
            <a:ext cx="1450090" cy="1182083"/>
          </a:xfrm>
          <a:prstGeom prst="rect">
            <a:avLst/>
          </a:prstGeom>
        </p:spPr>
      </p:pic>
      <p:pic>
        <p:nvPicPr>
          <p:cNvPr id="29" name="图片 28">
            <a:extLst>
              <a:ext uri="{FF2B5EF4-FFF2-40B4-BE49-F238E27FC236}">
                <a16:creationId xmlns:a16="http://schemas.microsoft.com/office/drawing/2014/main" id="{2FB6AE40-FE88-6ED8-E1C8-1952EE241812}"/>
              </a:ext>
            </a:extLst>
          </p:cNvPr>
          <p:cNvPicPr>
            <a:picLocks noChangeAspect="1"/>
          </p:cNvPicPr>
          <p:nvPr/>
        </p:nvPicPr>
        <p:blipFill>
          <a:blip r:embed="rId6"/>
          <a:stretch>
            <a:fillRect/>
          </a:stretch>
        </p:blipFill>
        <p:spPr>
          <a:xfrm>
            <a:off x="1124291" y="2885122"/>
            <a:ext cx="1387238" cy="1012309"/>
          </a:xfrm>
          <a:prstGeom prst="rect">
            <a:avLst/>
          </a:prstGeom>
        </p:spPr>
      </p:pic>
      <p:sp>
        <p:nvSpPr>
          <p:cNvPr id="30" name="箭头: 右 29">
            <a:extLst>
              <a:ext uri="{FF2B5EF4-FFF2-40B4-BE49-F238E27FC236}">
                <a16:creationId xmlns:a16="http://schemas.microsoft.com/office/drawing/2014/main" id="{2A7E8C92-770C-9C59-DCFC-075D35AB77AD}"/>
              </a:ext>
            </a:extLst>
          </p:cNvPr>
          <p:cNvSpPr/>
          <p:nvPr/>
        </p:nvSpPr>
        <p:spPr>
          <a:xfrm>
            <a:off x="2674300" y="3009898"/>
            <a:ext cx="1990905" cy="583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9F9FC8DE-9DBD-CBB1-212E-EF1229BA8A3B}"/>
              </a:ext>
            </a:extLst>
          </p:cNvPr>
          <p:cNvSpPr/>
          <p:nvPr/>
        </p:nvSpPr>
        <p:spPr>
          <a:xfrm>
            <a:off x="6440840" y="3009899"/>
            <a:ext cx="2030060" cy="583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916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71533" y="2921635"/>
            <a:ext cx="7950835" cy="1015365"/>
            <a:chOff x="4607" y="4165"/>
            <a:chExt cx="12521" cy="1599"/>
          </a:xfrm>
        </p:grpSpPr>
        <p:sp>
          <p:nvSpPr>
            <p:cNvPr id="16" name="矩形 15"/>
            <p:cNvSpPr/>
            <p:nvPr/>
          </p:nvSpPr>
          <p:spPr>
            <a:xfrm>
              <a:off x="6826" y="4408"/>
              <a:ext cx="10302" cy="1113"/>
            </a:xfrm>
            <a:prstGeom prst="rect">
              <a:avLst/>
            </a:prstGeom>
          </p:spPr>
          <p:txBody>
            <a:bodyPr wrap="square">
              <a:spAutoFit/>
            </a:bodyPr>
            <a:lstStyle/>
            <a:p>
              <a:r>
                <a:rPr lang="en-US" altLang="zh-CN" sz="4000" dirty="0">
                  <a:solidFill>
                    <a:schemeClr val="tx1">
                      <a:lumMod val="85000"/>
                      <a:lumOff val="15000"/>
                    </a:schemeClr>
                  </a:solidFill>
                  <a:latin typeface="方正黑体简体" panose="02000000000000000000" pitchFamily="65" charset="-122"/>
                  <a:ea typeface="方正黑体简体" panose="02000000000000000000" pitchFamily="65" charset="-122"/>
                  <a:cs typeface="Arial" panose="020B0604020202020204" pitchFamily="34" charset="0"/>
                </a:rPr>
                <a:t>Kubernetes</a:t>
              </a:r>
            </a:p>
          </p:txBody>
        </p:sp>
        <p:cxnSp>
          <p:nvCxnSpPr>
            <p:cNvPr id="17" name="直线连接符 16"/>
            <p:cNvCxnSpPr/>
            <p:nvPr/>
          </p:nvCxnSpPr>
          <p:spPr>
            <a:xfrm flipV="1">
              <a:off x="6188" y="4454"/>
              <a:ext cx="0" cy="1020"/>
            </a:xfrm>
            <a:prstGeom prst="line">
              <a:avLst/>
            </a:prstGeom>
            <a:ln w="6350">
              <a:solidFill>
                <a:srgbClr val="DC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607" y="4165"/>
              <a:ext cx="965" cy="1599"/>
            </a:xfrm>
            <a:prstGeom prst="rect">
              <a:avLst/>
            </a:prstGeom>
          </p:spPr>
          <p:txBody>
            <a:bodyPr wrap="none">
              <a:spAutoFit/>
            </a:bodyPr>
            <a:lstStyle/>
            <a:p>
              <a:r>
                <a:rPr lang="en-US" altLang="zh-CN" sz="6000" b="1">
                  <a:solidFill>
                    <a:srgbClr val="DC0000"/>
                  </a:solidFill>
                  <a:latin typeface="Arial" panose="020B0604020202020204" pitchFamily="34" charset="0"/>
                  <a:cs typeface="Arial" panose="020B0604020202020204" pitchFamily="34" charset="0"/>
                </a:rPr>
                <a:t>2</a:t>
              </a:r>
            </a:p>
          </p:txBody>
        </p:sp>
      </p:grpSp>
      <p:cxnSp>
        <p:nvCxnSpPr>
          <p:cNvPr id="11" name="直接连接符 10"/>
          <p:cNvCxnSpPr/>
          <p:nvPr/>
        </p:nvCxnSpPr>
        <p:spPr>
          <a:xfrm>
            <a:off x="441960" y="933450"/>
            <a:ext cx="11340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图片 13" descr="logo_86-03"/>
          <p:cNvPicPr>
            <a:picLocks noChangeAspect="1"/>
          </p:cNvPicPr>
          <p:nvPr/>
        </p:nvPicPr>
        <p:blipFill>
          <a:blip r:embed="rId3"/>
          <a:stretch>
            <a:fillRect/>
          </a:stretch>
        </p:blipFill>
        <p:spPr>
          <a:xfrm>
            <a:off x="9837960" y="389341"/>
            <a:ext cx="1944000" cy="24493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4924ddf9-5cc1-466e-99b2-4ad041c766cc"/>
  <p:tag name="COMMONDATA" val="eyJoZGlkIjoiMzRhZGQ1YjAwYTQ0Y2QzOGVjNjVmZjhkYTQ3NzcxZ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1862</TotalTime>
  <Words>5041</Words>
  <Application>Microsoft Office PowerPoint</Application>
  <PresentationFormat>宽屏</PresentationFormat>
  <Paragraphs>438</Paragraphs>
  <Slides>43</Slides>
  <Notes>43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-apple-system</vt:lpstr>
      <vt:lpstr>Helvetica Neue</vt:lpstr>
      <vt:lpstr>等线</vt:lpstr>
      <vt:lpstr>等线 Light</vt:lpstr>
      <vt:lpstr>方正黑体_GBK</vt:lpstr>
      <vt:lpstr>方正黑体简体</vt:lpstr>
      <vt:lpstr>宋体</vt:lpstr>
      <vt:lpstr>微软雅黑</vt:lpstr>
      <vt:lpstr>Arial</vt:lpstr>
      <vt:lpstr>Calibri</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葛盛杰</dc:creator>
  <cp:lastModifiedBy>Administrator</cp:lastModifiedBy>
  <cp:revision>156</cp:revision>
  <dcterms:created xsi:type="dcterms:W3CDTF">2021-10-20T11:44:00Z</dcterms:created>
  <dcterms:modified xsi:type="dcterms:W3CDTF">2022-12-19T02:12:21Z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13CA6736A3A849DF9FEA52F914C37C37</vt:lpwstr>
  </property>
</Properties>
</file>