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1" r:id="rId5"/>
    <p:sldId id="272" r:id="rId6"/>
    <p:sldId id="273" r:id="rId7"/>
    <p:sldId id="274" r:id="rId8"/>
    <p:sldId id="259" r:id="rId9"/>
    <p:sldId id="277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69" r:id="rId24"/>
    <p:sldId id="270" r:id="rId25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ree-electrons.com/train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-labworks.com/treinamentos/linux-embarcado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sergioprado.org/" TargetMode="External"/><Relationship Id="rId3" Type="http://schemas.openxmlformats.org/officeDocument/2006/relationships/hyperlink" Target="http://linuxfoundation.org/" TargetMode="External"/><Relationship Id="rId7" Type="http://schemas.openxmlformats.org/officeDocument/2006/relationships/hyperlink" Target="http://embarcados.com.br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br-linux.org/" TargetMode="External"/><Relationship Id="rId5" Type="http://schemas.openxmlformats.org/officeDocument/2006/relationships/hyperlink" Target="http://www.linuxjournal.com/" TargetMode="External"/><Relationship Id="rId4" Type="http://schemas.openxmlformats.org/officeDocument/2006/relationships/hyperlink" Target="http://free-electrons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744000" y="4176000"/>
            <a:ext cx="5255640" cy="12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r>
              <a:rPr lang="pt-BR" sz="3600" b="1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Operacionais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3600" b="1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Embarcados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160000" y="2254680"/>
            <a:ext cx="4823640" cy="87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AULA </a:t>
            </a:r>
            <a:r>
              <a:rPr lang="pt-BR" sz="3600" b="1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3" cstate="print"/>
          <a:stretch/>
        </p:blipFill>
        <p:spPr>
          <a:xfrm>
            <a:off x="785786" y="4429132"/>
            <a:ext cx="2571768" cy="714380"/>
          </a:xfrm>
          <a:prstGeom prst="rect">
            <a:avLst/>
          </a:prstGeom>
          <a:ln>
            <a:noFill/>
          </a:ln>
        </p:spPr>
      </p:pic>
      <p:sp>
        <p:nvSpPr>
          <p:cNvPr id="75" name="CustomShape 3"/>
          <p:cNvSpPr/>
          <p:nvPr/>
        </p:nvSpPr>
        <p:spPr>
          <a:xfrm>
            <a:off x="144000" y="167040"/>
            <a:ext cx="8855640" cy="20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spcAft>
                <a:spcPts val="1200"/>
              </a:spcAft>
            </a:pPr>
            <a:r>
              <a:rPr lang="pt-BR" sz="40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EMBARCADOS</a:t>
            </a:r>
            <a:endParaRPr lang="pt-BR" sz="40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pt-BR" sz="3200" b="1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OPERACIONAIS EMBARCADOS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4"/>
          <p:cNvSpPr txBox="1"/>
          <p:nvPr/>
        </p:nvSpPr>
        <p:spPr>
          <a:xfrm>
            <a:off x="5000628" y="5845680"/>
            <a:ext cx="3143272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1" strike="noStrike" spc="-1" dirty="0" err="1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Msc</a:t>
            </a:r>
            <a:r>
              <a:rPr lang="pt-BR" sz="1800" b="1" strike="noStrike" spc="-1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Celso B. Varella Neto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Embarcado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1830" y="1669952"/>
            <a:ext cx="8783640" cy="6874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buClr>
                <a:srgbClr val="000000"/>
              </a:buClr>
            </a:pPr>
            <a:r>
              <a:rPr lang="pt-BR" sz="32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EMBARCADO???</a:t>
            </a:r>
            <a:endParaRPr lang="pt-BR" sz="32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216000" y="2968560"/>
            <a:ext cx="8783640" cy="20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214282" y="2500306"/>
            <a:ext cx="8783640" cy="183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50000"/>
              </a:lnSpc>
              <a:buClr>
                <a:srgbClr val="000000"/>
              </a:buClr>
            </a:pPr>
            <a:r>
              <a:rPr lang="pt-BR" sz="2600" b="1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 O USO DO KERNEL </a:t>
            </a:r>
            <a:r>
              <a:rPr lang="pt-BR" sz="2800" b="1" i="1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</a:t>
            </a:r>
            <a:r>
              <a:rPr lang="pt-BR" sz="2600" b="1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EM CONJUNTO COM OUTROS COMPONENTES OPEN-SOURCES EM UM SISTEMA EMBARCADO!!!</a:t>
            </a:r>
            <a:endParaRPr lang="pt-BR" sz="2600" b="1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" name="Imagem 9" descr="tux-r2d2-starwars-16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74" y="4071942"/>
            <a:ext cx="2428892" cy="242889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349403" y="6326051"/>
            <a:ext cx="3794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http://swccpt.blogspot.com.br/2009/03/icones-tux-star-wars.html</a:t>
            </a:r>
            <a:endParaRPr lang="pt-B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Embarcado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17516" y="1357298"/>
            <a:ext cx="8783640" cy="5000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buClr>
                <a:srgbClr val="000000"/>
              </a:buClr>
            </a:pPr>
            <a:r>
              <a:rPr lang="pt-BR" sz="24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ARQUITETURA BÁSICA</a:t>
            </a:r>
            <a:endParaRPr lang="pt-BR" sz="24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216000" y="2968560"/>
            <a:ext cx="8783640" cy="20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Fluxograma: Processo 7"/>
          <p:cNvSpPr/>
          <p:nvPr/>
        </p:nvSpPr>
        <p:spPr>
          <a:xfrm>
            <a:off x="214282" y="2714620"/>
            <a:ext cx="2714644" cy="228601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32794" y="2844225"/>
            <a:ext cx="2624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COMPUTADOR</a:t>
            </a:r>
          </a:p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 DE DESENVOLVIMENTO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71472" y="3786190"/>
            <a:ext cx="2008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 smtClean="0">
                <a:solidFill>
                  <a:schemeClr val="bg1"/>
                </a:solidFill>
              </a:rPr>
              <a:t>TOOLCHAIN</a:t>
            </a:r>
            <a:endParaRPr lang="pt-BR" sz="2400" b="1" i="1" dirty="0">
              <a:solidFill>
                <a:schemeClr val="bg1"/>
              </a:solidFill>
            </a:endParaRPr>
          </a:p>
        </p:txBody>
      </p:sp>
      <p:sp>
        <p:nvSpPr>
          <p:cNvPr id="14" name="Fluxograma: Processo 13"/>
          <p:cNvSpPr/>
          <p:nvPr/>
        </p:nvSpPr>
        <p:spPr>
          <a:xfrm>
            <a:off x="3428992" y="5786454"/>
            <a:ext cx="4214842" cy="57150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i="1" dirty="0" smtClean="0"/>
              <a:t>HARDWARE</a:t>
            </a:r>
            <a:endParaRPr lang="pt-BR" sz="2000" b="1" i="1" dirty="0"/>
          </a:p>
        </p:txBody>
      </p:sp>
      <p:sp>
        <p:nvSpPr>
          <p:cNvPr id="17" name="Fluxograma: Processo 16"/>
          <p:cNvSpPr/>
          <p:nvPr/>
        </p:nvSpPr>
        <p:spPr>
          <a:xfrm>
            <a:off x="3428992" y="5072074"/>
            <a:ext cx="4214842" cy="571504"/>
          </a:xfrm>
          <a:prstGeom prst="flowChart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 smtClean="0">
                <a:solidFill>
                  <a:schemeClr val="tx1"/>
                </a:solidFill>
              </a:rPr>
              <a:t>BOOTLOADER</a:t>
            </a:r>
            <a:endParaRPr lang="pt-BR" sz="2000" b="1" i="1" dirty="0">
              <a:solidFill>
                <a:schemeClr val="tx1"/>
              </a:solidFill>
            </a:endParaRPr>
          </a:p>
        </p:txBody>
      </p:sp>
      <p:sp>
        <p:nvSpPr>
          <p:cNvPr id="18" name="Fluxograma: Processo 17"/>
          <p:cNvSpPr/>
          <p:nvPr/>
        </p:nvSpPr>
        <p:spPr>
          <a:xfrm>
            <a:off x="3428992" y="4357694"/>
            <a:ext cx="4214842" cy="571504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 smtClean="0"/>
              <a:t>LINUX KERNEL</a:t>
            </a:r>
            <a:endParaRPr lang="pt-BR" sz="2000" b="1" i="1" dirty="0"/>
          </a:p>
        </p:txBody>
      </p:sp>
      <p:sp>
        <p:nvSpPr>
          <p:cNvPr id="19" name="Fluxograma: Processo 18"/>
          <p:cNvSpPr/>
          <p:nvPr/>
        </p:nvSpPr>
        <p:spPr>
          <a:xfrm>
            <a:off x="3428992" y="3643314"/>
            <a:ext cx="4214842" cy="571504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 smtClean="0"/>
              <a:t>BIBLIOTECA C</a:t>
            </a:r>
            <a:endParaRPr lang="pt-BR" sz="2000" b="1" i="1" dirty="0"/>
          </a:p>
        </p:txBody>
      </p:sp>
      <p:sp>
        <p:nvSpPr>
          <p:cNvPr id="20" name="Fluxograma: Processo 19"/>
          <p:cNvSpPr/>
          <p:nvPr/>
        </p:nvSpPr>
        <p:spPr>
          <a:xfrm>
            <a:off x="3428992" y="3143248"/>
            <a:ext cx="1571636" cy="35719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i="1" dirty="0" smtClean="0"/>
              <a:t>BIBLIOTECA</a:t>
            </a:r>
            <a:endParaRPr lang="pt-BR" sz="1600" b="1" i="1" dirty="0"/>
          </a:p>
        </p:txBody>
      </p:sp>
      <p:sp>
        <p:nvSpPr>
          <p:cNvPr id="23" name="Fluxograma: Processo 22"/>
          <p:cNvSpPr/>
          <p:nvPr/>
        </p:nvSpPr>
        <p:spPr>
          <a:xfrm>
            <a:off x="5214942" y="3143248"/>
            <a:ext cx="1571636" cy="35719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i="1" dirty="0" smtClean="0"/>
              <a:t>BIBLIOTECA</a:t>
            </a:r>
            <a:endParaRPr lang="pt-BR" sz="1600" b="1" i="1" dirty="0"/>
          </a:p>
        </p:txBody>
      </p:sp>
      <p:sp>
        <p:nvSpPr>
          <p:cNvPr id="24" name="Fluxograma: Processo 23"/>
          <p:cNvSpPr/>
          <p:nvPr/>
        </p:nvSpPr>
        <p:spPr>
          <a:xfrm>
            <a:off x="3428992" y="2643182"/>
            <a:ext cx="1571636" cy="35719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i="1" dirty="0" smtClean="0"/>
              <a:t>BIBLIOTECA</a:t>
            </a:r>
            <a:endParaRPr lang="pt-BR" sz="1600" b="1" i="1" dirty="0"/>
          </a:p>
        </p:txBody>
      </p:sp>
      <p:sp>
        <p:nvSpPr>
          <p:cNvPr id="25" name="Fluxograma: Processo 24"/>
          <p:cNvSpPr/>
          <p:nvPr/>
        </p:nvSpPr>
        <p:spPr>
          <a:xfrm>
            <a:off x="3428992" y="2143116"/>
            <a:ext cx="1571636" cy="35719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i="1" dirty="0" smtClean="0"/>
              <a:t>APLICAÇÃO</a:t>
            </a:r>
            <a:endParaRPr lang="pt-BR" sz="1600" b="1" i="1" dirty="0"/>
          </a:p>
        </p:txBody>
      </p:sp>
      <p:sp>
        <p:nvSpPr>
          <p:cNvPr id="26" name="Fluxograma: Processo 25"/>
          <p:cNvSpPr/>
          <p:nvPr/>
        </p:nvSpPr>
        <p:spPr>
          <a:xfrm>
            <a:off x="6072198" y="2143116"/>
            <a:ext cx="1571636" cy="35719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i="1" dirty="0" smtClean="0"/>
              <a:t>APLICAÇÃO</a:t>
            </a:r>
            <a:endParaRPr lang="pt-BR" sz="1600" b="1" i="1" dirty="0"/>
          </a:p>
        </p:txBody>
      </p:sp>
      <p:sp>
        <p:nvSpPr>
          <p:cNvPr id="27" name="Fluxograma: Processo 26"/>
          <p:cNvSpPr/>
          <p:nvPr/>
        </p:nvSpPr>
        <p:spPr>
          <a:xfrm>
            <a:off x="3214678" y="2000240"/>
            <a:ext cx="4857784" cy="450059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 descr="haks00-lego-t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9586" y="5000636"/>
            <a:ext cx="1428736" cy="1428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Embarcado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17516" y="1357298"/>
            <a:ext cx="8783640" cy="5000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buClr>
                <a:srgbClr val="000000"/>
              </a:buClr>
            </a:pPr>
            <a:r>
              <a:rPr lang="pt-BR" sz="24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ARQUITETURA BÁSICA</a:t>
            </a:r>
            <a:endParaRPr lang="pt-BR" sz="24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42844" y="2000240"/>
            <a:ext cx="8786874" cy="310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pt-BR" b="1" i="1" dirty="0" smtClean="0"/>
              <a:t>HARDWARE</a:t>
            </a:r>
            <a:r>
              <a:rPr lang="pt-BR" b="1" dirty="0" smtClean="0"/>
              <a:t>:</a:t>
            </a:r>
            <a:r>
              <a:rPr lang="pt-BR" dirty="0" smtClean="0"/>
              <a:t> Seu Produto!</a:t>
            </a:r>
            <a:endParaRPr lang="pt-BR" i="1" dirty="0" smtClean="0"/>
          </a:p>
          <a:p>
            <a:pPr>
              <a:spcAft>
                <a:spcPts val="1800"/>
              </a:spcAft>
            </a:pPr>
            <a:r>
              <a:rPr lang="pt-BR" b="1" i="1" dirty="0" smtClean="0"/>
              <a:t>BOOTLOADER</a:t>
            </a:r>
            <a:r>
              <a:rPr lang="pt-BR" b="1" dirty="0" smtClean="0"/>
              <a:t>:</a:t>
            </a:r>
            <a:r>
              <a:rPr lang="pt-BR" dirty="0" smtClean="0"/>
              <a:t> iniciado pelo hardware, responsável pela inicialização básica, carregamento e execução do </a:t>
            </a:r>
            <a:r>
              <a:rPr lang="pt-BR" dirty="0" err="1" smtClean="0"/>
              <a:t>kernel</a:t>
            </a:r>
            <a:r>
              <a:rPr lang="pt-BR" dirty="0" smtClean="0"/>
              <a:t> Linux.</a:t>
            </a:r>
            <a:r>
              <a:rPr lang="pt-BR" b="1" dirty="0" smtClean="0"/>
              <a:t> </a:t>
            </a:r>
          </a:p>
          <a:p>
            <a:pPr>
              <a:spcAft>
                <a:spcPts val="1800"/>
              </a:spcAft>
            </a:pPr>
            <a:r>
              <a:rPr lang="pt-BR" b="1" i="1" dirty="0" smtClean="0"/>
              <a:t>KERNEL LINUX</a:t>
            </a:r>
            <a:r>
              <a:rPr lang="pt-BR" b="1" dirty="0" smtClean="0"/>
              <a:t>: </a:t>
            </a:r>
            <a:r>
              <a:rPr lang="pt-BR" dirty="0" smtClean="0"/>
              <a:t>Núcleo do sistema operacional. Gerencia CPU, memória e I/O, exportando serviços para as aplicações do usuário.</a:t>
            </a:r>
          </a:p>
          <a:p>
            <a:pPr>
              <a:spcAft>
                <a:spcPts val="800"/>
              </a:spcAft>
            </a:pPr>
            <a:r>
              <a:rPr lang="pt-BR" b="1" i="1" dirty="0" smtClean="0"/>
              <a:t>ROOTFS</a:t>
            </a:r>
            <a:r>
              <a:rPr lang="pt-BR" b="1" dirty="0" smtClean="0"/>
              <a:t>: </a:t>
            </a:r>
            <a:r>
              <a:rPr lang="pt-BR" dirty="0" smtClean="0"/>
              <a:t>sistema de arquivos principal;</a:t>
            </a:r>
          </a:p>
          <a:p>
            <a:pPr lvl="1">
              <a:buFont typeface="Wingdings" pitchFamily="2" charset="2"/>
              <a:buChar char="Ø"/>
            </a:pPr>
            <a:r>
              <a:rPr lang="pt-BR" b="1" dirty="0" smtClean="0"/>
              <a:t>	</a:t>
            </a:r>
            <a:r>
              <a:rPr lang="pt-BR" dirty="0" smtClean="0"/>
              <a:t> Biblioteca C: interface entre o </a:t>
            </a:r>
            <a:r>
              <a:rPr lang="pt-BR" dirty="0" err="1" smtClean="0"/>
              <a:t>kernel</a:t>
            </a:r>
            <a:r>
              <a:rPr lang="pt-BR" dirty="0" smtClean="0"/>
              <a:t> e as aplicações do usuário.</a:t>
            </a:r>
          </a:p>
          <a:p>
            <a:pPr lvl="1">
              <a:spcAft>
                <a:spcPts val="800"/>
              </a:spcAft>
              <a:buFont typeface="Wingdings" pitchFamily="2" charset="2"/>
              <a:buChar char="Ø"/>
            </a:pPr>
            <a:r>
              <a:rPr lang="pt-BR" b="1" dirty="0" smtClean="0"/>
              <a:t>	</a:t>
            </a:r>
            <a:r>
              <a:rPr lang="pt-BR" dirty="0" smtClean="0"/>
              <a:t> Bibliotecas e aplicações do usuário.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714480" y="5286388"/>
            <a:ext cx="7215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b="1" i="1" dirty="0" smtClean="0"/>
              <a:t>TOOLCHAIN</a:t>
            </a:r>
            <a:r>
              <a:rPr lang="pt-BR" b="1" dirty="0" smtClean="0"/>
              <a:t>: </a:t>
            </a:r>
            <a:r>
              <a:rPr lang="pt-BR" dirty="0" smtClean="0"/>
              <a:t>conjunto de ferramentas para gerar os binários do sistema.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Embarcado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17516" y="1357298"/>
            <a:ext cx="8783640" cy="5000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buClr>
                <a:srgbClr val="000000"/>
              </a:buClr>
            </a:pPr>
            <a:r>
              <a:rPr lang="pt-BR" sz="24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24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42844" y="1857364"/>
            <a:ext cx="87868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/>
              <a:t> </a:t>
            </a:r>
            <a:r>
              <a:rPr lang="pt-BR" b="1" i="1" dirty="0" smtClean="0"/>
              <a:t>TOOLCHAIN</a:t>
            </a:r>
            <a:r>
              <a:rPr lang="pt-BR" i="1" dirty="0" smtClean="0"/>
              <a:t> 	Conjunto de ferramentas de programação;</a:t>
            </a:r>
          </a:p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pt-BR" i="1" dirty="0" smtClean="0"/>
              <a:t> </a:t>
            </a:r>
            <a:r>
              <a:rPr lang="pt-BR" b="1" i="1" dirty="0" smtClean="0"/>
              <a:t>HOST</a:t>
            </a:r>
            <a:r>
              <a:rPr lang="pt-BR" i="1" dirty="0" smtClean="0"/>
              <a:t> 		Plataforma de Desenvolvimento;</a:t>
            </a:r>
          </a:p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pt-BR" i="1" dirty="0" smtClean="0"/>
              <a:t> </a:t>
            </a:r>
            <a:r>
              <a:rPr lang="pt-BR" b="1" i="1" dirty="0" smtClean="0"/>
              <a:t>TARGET</a:t>
            </a:r>
            <a:r>
              <a:rPr lang="pt-BR" i="1" dirty="0" smtClean="0"/>
              <a:t> 	Plataforma Alvo;</a:t>
            </a:r>
          </a:p>
        </p:txBody>
      </p:sp>
      <p:sp>
        <p:nvSpPr>
          <p:cNvPr id="30" name="CustomShape 2"/>
          <p:cNvSpPr/>
          <p:nvPr/>
        </p:nvSpPr>
        <p:spPr>
          <a:xfrm>
            <a:off x="214282" y="3357562"/>
            <a:ext cx="8783640" cy="5000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buClr>
                <a:srgbClr val="000000"/>
              </a:buClr>
            </a:pPr>
            <a:r>
              <a:rPr lang="pt-BR" sz="24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COMPONENTES DO TOOLCHAIN</a:t>
            </a:r>
            <a:endParaRPr lang="pt-BR" sz="24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42844" y="3912406"/>
            <a:ext cx="87868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pt-BR" dirty="0" smtClean="0"/>
              <a:t> </a:t>
            </a:r>
            <a:r>
              <a:rPr lang="pt-BR" b="1" i="1" dirty="0" smtClean="0"/>
              <a:t>COMPILADOR</a:t>
            </a:r>
            <a:r>
              <a:rPr lang="pt-BR" i="1" dirty="0" smtClean="0"/>
              <a:t> 			(GCC);</a:t>
            </a:r>
          </a:p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pt-BR" i="1" dirty="0" smtClean="0"/>
              <a:t> </a:t>
            </a:r>
            <a:r>
              <a:rPr lang="pt-BR" b="1" i="1" dirty="0" smtClean="0"/>
              <a:t>ASSEMBLER E LINKER</a:t>
            </a:r>
            <a:r>
              <a:rPr lang="pt-BR" i="1" dirty="0" smtClean="0"/>
              <a:t>		(</a:t>
            </a:r>
            <a:r>
              <a:rPr lang="pt-BR" i="1" dirty="0" err="1" smtClean="0"/>
              <a:t>binutils</a:t>
            </a:r>
            <a:r>
              <a:rPr lang="pt-BR" i="1" dirty="0" smtClean="0"/>
              <a:t>);</a:t>
            </a:r>
          </a:p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pt-BR" i="1" dirty="0" smtClean="0"/>
              <a:t> </a:t>
            </a:r>
            <a:r>
              <a:rPr lang="pt-BR" b="1" i="1" dirty="0" smtClean="0"/>
              <a:t>STANDARD C LIBRARY</a:t>
            </a:r>
            <a:r>
              <a:rPr lang="pt-BR" i="1" dirty="0" smtClean="0"/>
              <a:t> 	(</a:t>
            </a:r>
            <a:r>
              <a:rPr lang="pt-BR" i="1" dirty="0" err="1" smtClean="0"/>
              <a:t>glibc</a:t>
            </a:r>
            <a:r>
              <a:rPr lang="pt-BR" i="1" dirty="0" smtClean="0"/>
              <a:t>, </a:t>
            </a:r>
            <a:r>
              <a:rPr lang="pt-BR" i="1" dirty="0" err="1" smtClean="0"/>
              <a:t>uclibc</a:t>
            </a:r>
            <a:r>
              <a:rPr lang="pt-BR" i="1" dirty="0" smtClean="0"/>
              <a:t>, </a:t>
            </a:r>
            <a:r>
              <a:rPr lang="pt-BR" i="1" dirty="0" err="1" smtClean="0"/>
              <a:t>dietlibc</a:t>
            </a:r>
            <a:r>
              <a:rPr lang="pt-BR" i="1" dirty="0" smtClean="0"/>
              <a:t>, </a:t>
            </a:r>
            <a:r>
              <a:rPr lang="pt-BR" i="1" dirty="0" err="1" smtClean="0"/>
              <a:t>etc</a:t>
            </a:r>
            <a:r>
              <a:rPr lang="pt-BR" i="1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Embarcado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17516" y="1357298"/>
            <a:ext cx="8783640" cy="5000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buClr>
                <a:srgbClr val="000000"/>
              </a:buClr>
            </a:pPr>
            <a:r>
              <a:rPr lang="pt-BR" sz="24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</a:t>
            </a:r>
            <a:endParaRPr lang="pt-BR" sz="24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1428728" y="2071678"/>
            <a:ext cx="6357982" cy="4071966"/>
            <a:chOff x="1928794" y="2285992"/>
            <a:chExt cx="5357850" cy="3071834"/>
          </a:xfrm>
        </p:grpSpPr>
        <p:sp>
          <p:nvSpPr>
            <p:cNvPr id="6" name="Fluxograma: Processo 5"/>
            <p:cNvSpPr/>
            <p:nvPr/>
          </p:nvSpPr>
          <p:spPr>
            <a:xfrm>
              <a:off x="1928794" y="2285992"/>
              <a:ext cx="5286412" cy="2071702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2357422" y="2428868"/>
              <a:ext cx="4429156" cy="50006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CÓDIGO FONTE</a:t>
              </a:r>
              <a:endParaRPr lang="pt-BR" b="1" dirty="0"/>
            </a:p>
          </p:txBody>
        </p:sp>
        <p:sp>
          <p:nvSpPr>
            <p:cNvPr id="8" name="Fluxograma: Processo 7"/>
            <p:cNvSpPr/>
            <p:nvPr/>
          </p:nvSpPr>
          <p:spPr>
            <a:xfrm>
              <a:off x="2357422" y="3295648"/>
              <a:ext cx="1857388" cy="6334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i="1" dirty="0" smtClean="0"/>
                <a:t>TOOLCHAIN</a:t>
              </a:r>
            </a:p>
            <a:p>
              <a:pPr algn="ctr"/>
              <a:r>
                <a:rPr lang="pt-BR" sz="1400" b="1" i="1" dirty="0" smtClean="0"/>
                <a:t>NATIVO</a:t>
              </a:r>
              <a:endParaRPr lang="pt-BR" sz="1400" b="1" i="1" dirty="0"/>
            </a:p>
          </p:txBody>
        </p:sp>
        <p:sp>
          <p:nvSpPr>
            <p:cNvPr id="9" name="Fluxograma: Processo 8"/>
            <p:cNvSpPr/>
            <p:nvPr/>
          </p:nvSpPr>
          <p:spPr>
            <a:xfrm>
              <a:off x="4429124" y="3295648"/>
              <a:ext cx="2357454" cy="6334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i="1" dirty="0" smtClean="0"/>
                <a:t>CROSS-COMPILING</a:t>
              </a:r>
            </a:p>
            <a:p>
              <a:pPr algn="ctr"/>
              <a:r>
                <a:rPr lang="pt-BR" sz="1400" b="1" i="1" dirty="0" smtClean="0"/>
                <a:t>TOOLCHAIN</a:t>
              </a:r>
              <a:endParaRPr lang="pt-BR" sz="1400" b="1" i="1" dirty="0"/>
            </a:p>
          </p:txBody>
        </p:sp>
        <p:cxnSp>
          <p:nvCxnSpPr>
            <p:cNvPr id="12" name="Conector de seta reta 11"/>
            <p:cNvCxnSpPr>
              <a:endCxn id="8" idx="0"/>
            </p:cNvCxnSpPr>
            <p:nvPr/>
          </p:nvCxnSpPr>
          <p:spPr>
            <a:xfrm rot="5400000">
              <a:off x="3102759" y="3112291"/>
              <a:ext cx="36671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rot="5400000">
              <a:off x="5389569" y="3111497"/>
              <a:ext cx="36671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6803820" y="4121355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x86</a:t>
              </a:r>
              <a:endParaRPr lang="pt-BR" sz="1400" b="1" dirty="0"/>
            </a:p>
          </p:txBody>
        </p:sp>
        <p:sp>
          <p:nvSpPr>
            <p:cNvPr id="17" name="Fluxograma: Processo 16"/>
            <p:cNvSpPr/>
            <p:nvPr/>
          </p:nvSpPr>
          <p:spPr>
            <a:xfrm>
              <a:off x="2357422" y="4572008"/>
              <a:ext cx="1857388" cy="71438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Fluxograma: Processo 18"/>
            <p:cNvSpPr/>
            <p:nvPr/>
          </p:nvSpPr>
          <p:spPr>
            <a:xfrm>
              <a:off x="2571736" y="4714884"/>
              <a:ext cx="1500198" cy="42862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i="1" dirty="0" smtClean="0"/>
                <a:t>BINÁRIO x86</a:t>
              </a:r>
              <a:endParaRPr lang="pt-BR" sz="1400" b="1" i="1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889986" y="5111605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smtClean="0"/>
                <a:t>x86</a:t>
              </a:r>
              <a:endParaRPr lang="pt-BR" sz="1000" b="1" dirty="0"/>
            </a:p>
          </p:txBody>
        </p:sp>
        <p:sp>
          <p:nvSpPr>
            <p:cNvPr id="23" name="Fluxograma: Processo 22"/>
            <p:cNvSpPr/>
            <p:nvPr/>
          </p:nvSpPr>
          <p:spPr>
            <a:xfrm>
              <a:off x="4643438" y="4572008"/>
              <a:ext cx="1857388" cy="71438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Fluxograma: Processo 23"/>
            <p:cNvSpPr/>
            <p:nvPr/>
          </p:nvSpPr>
          <p:spPr>
            <a:xfrm>
              <a:off x="4857752" y="4714884"/>
              <a:ext cx="1500198" cy="42862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i="1" dirty="0" smtClean="0"/>
                <a:t>BINÁRIO ARM</a:t>
              </a:r>
              <a:endParaRPr lang="pt-BR" sz="1400" b="1" i="1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094248" y="5111605"/>
              <a:ext cx="4780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smtClean="0"/>
                <a:t>ARM</a:t>
              </a:r>
              <a:endParaRPr lang="pt-BR" sz="1000" b="1" dirty="0"/>
            </a:p>
          </p:txBody>
        </p:sp>
        <p:cxnSp>
          <p:nvCxnSpPr>
            <p:cNvPr id="26" name="Conector de seta reta 25"/>
            <p:cNvCxnSpPr/>
            <p:nvPr/>
          </p:nvCxnSpPr>
          <p:spPr>
            <a:xfrm rot="5400000">
              <a:off x="2960677" y="4254505"/>
              <a:ext cx="652466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>
              <a:endCxn id="23" idx="0"/>
            </p:cNvCxnSpPr>
            <p:nvPr/>
          </p:nvCxnSpPr>
          <p:spPr>
            <a:xfrm rot="5400000">
              <a:off x="5251455" y="4249743"/>
              <a:ext cx="642942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CaixaDeTexto 20"/>
          <p:cNvSpPr txBox="1"/>
          <p:nvPr/>
        </p:nvSpPr>
        <p:spPr>
          <a:xfrm>
            <a:off x="7819422" y="307181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HOST</a:t>
            </a:r>
            <a:endParaRPr lang="pt-BR" sz="24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643834" y="5324789"/>
            <a:ext cx="1426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TARGET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Embarcado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17516" y="1357298"/>
            <a:ext cx="8783640" cy="5000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buClr>
                <a:srgbClr val="000000"/>
              </a:buClr>
            </a:pPr>
            <a:r>
              <a:rPr lang="pt-BR" sz="24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24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42844" y="1857364"/>
            <a:ext cx="87868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Todo hardware possui um mecanismo de inicialização, que é responsável por carregar e executar o </a:t>
            </a:r>
            <a:r>
              <a:rPr lang="pt-BR" sz="2000" dirty="0" err="1" smtClean="0"/>
              <a:t>bootloader</a:t>
            </a:r>
            <a:r>
              <a:rPr lang="pt-BR" sz="2000" dirty="0" smtClean="0"/>
              <a:t>;</a:t>
            </a:r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Inicializar o hardware antes de executar o </a:t>
            </a:r>
            <a:r>
              <a:rPr lang="pt-BR" sz="2000" dirty="0" err="1" smtClean="0"/>
              <a:t>kernel</a:t>
            </a:r>
            <a:r>
              <a:rPr lang="pt-BR" sz="2000" dirty="0" smtClean="0"/>
              <a:t>;</a:t>
            </a:r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Passar parâmetros para o </a:t>
            </a:r>
            <a:r>
              <a:rPr lang="pt-BR" sz="2000" dirty="0" err="1" smtClean="0"/>
              <a:t>kernel</a:t>
            </a:r>
            <a:r>
              <a:rPr lang="pt-BR" sz="2000" dirty="0" smtClean="0"/>
              <a:t>;</a:t>
            </a:r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Prover mecanismos para carregar e gravar o </a:t>
            </a:r>
            <a:r>
              <a:rPr lang="pt-BR" sz="2000" dirty="0" err="1" smtClean="0"/>
              <a:t>kernel</a:t>
            </a:r>
            <a:r>
              <a:rPr lang="pt-BR" sz="2000" dirty="0" smtClean="0"/>
              <a:t> e o sistema de arquivos na memória flash</a:t>
            </a:r>
            <a:endParaRPr lang="pt-BR" sz="2000" i="1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Inicializar via rede ou pelo cartão SD;</a:t>
            </a:r>
          </a:p>
        </p:txBody>
      </p:sp>
      <p:sp>
        <p:nvSpPr>
          <p:cNvPr id="7" name="Retângulo 6"/>
          <p:cNvSpPr/>
          <p:nvPr/>
        </p:nvSpPr>
        <p:spPr>
          <a:xfrm>
            <a:off x="1643042" y="5143512"/>
            <a:ext cx="4620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Rotinas de diagnóstico de hardware;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Embarcado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17516" y="1357298"/>
            <a:ext cx="8783640" cy="5000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buClr>
                <a:srgbClr val="000000"/>
              </a:buClr>
            </a:pPr>
            <a:r>
              <a:rPr lang="pt-BR" sz="24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PRINCIPAIS BOOTLOADERS</a:t>
            </a:r>
            <a:endParaRPr lang="pt-BR" sz="24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42844" y="1857364"/>
            <a:ext cx="87868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000" dirty="0" smtClean="0"/>
              <a:t> x86 / x86_64</a:t>
            </a:r>
          </a:p>
          <a:p>
            <a:pPr lvl="1">
              <a:spcAft>
                <a:spcPts val="300"/>
              </a:spcAft>
              <a:buFont typeface="Wingdings" pitchFamily="2" charset="2"/>
              <a:buChar char="§"/>
            </a:pPr>
            <a:r>
              <a:rPr lang="pt-BR" sz="2000" dirty="0" smtClean="0"/>
              <a:t> LILO</a:t>
            </a:r>
          </a:p>
          <a:p>
            <a:pPr lvl="1">
              <a:spcAft>
                <a:spcPts val="1800"/>
              </a:spcAft>
              <a:buFont typeface="Wingdings" pitchFamily="2" charset="2"/>
              <a:buChar char="§"/>
            </a:pPr>
            <a:r>
              <a:rPr lang="pt-BR" sz="2000" dirty="0" smtClean="0"/>
              <a:t> GRUB</a:t>
            </a:r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</a:t>
            </a:r>
            <a:r>
              <a:rPr lang="pt-BR" sz="2000" i="1" dirty="0" smtClean="0"/>
              <a:t>ARM, MIPS, POWERPC</a:t>
            </a:r>
            <a:r>
              <a:rPr lang="pt-BR" sz="2000" dirty="0" smtClean="0"/>
              <a:t>, entre outros</a:t>
            </a:r>
          </a:p>
          <a:p>
            <a:pPr lvl="1">
              <a:spcAft>
                <a:spcPts val="300"/>
              </a:spcAft>
              <a:buFont typeface="Wingdings" pitchFamily="2" charset="2"/>
              <a:buChar char="§"/>
            </a:pPr>
            <a:r>
              <a:rPr lang="pt-BR" sz="2000" dirty="0" smtClean="0"/>
              <a:t> U-Boot</a:t>
            </a:r>
          </a:p>
          <a:p>
            <a:pPr lvl="1">
              <a:spcAft>
                <a:spcPts val="300"/>
              </a:spcAft>
              <a:buFont typeface="Wingdings" pitchFamily="2" charset="2"/>
              <a:buChar char="§"/>
            </a:pPr>
            <a:r>
              <a:rPr lang="pt-BR" sz="2000" dirty="0" smtClean="0"/>
              <a:t> </a:t>
            </a:r>
            <a:r>
              <a:rPr lang="pt-BR" sz="2000" dirty="0" err="1" smtClean="0"/>
              <a:t>Barebox</a:t>
            </a:r>
            <a:endParaRPr lang="pt-BR" sz="2000" dirty="0" smtClean="0"/>
          </a:p>
          <a:p>
            <a:pPr lvl="1">
              <a:spcAft>
                <a:spcPts val="300"/>
              </a:spcAft>
              <a:buFont typeface="Wingdings" pitchFamily="2" charset="2"/>
              <a:buChar char="§"/>
            </a:pPr>
            <a:r>
              <a:rPr lang="pt-BR" sz="2000" dirty="0" smtClean="0"/>
              <a:t> </a:t>
            </a:r>
            <a:r>
              <a:rPr lang="pt-BR" sz="2000" dirty="0" err="1" smtClean="0"/>
              <a:t>Redboot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Embarcado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17516" y="1357298"/>
            <a:ext cx="8783640" cy="5000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buClr>
                <a:srgbClr val="000000"/>
              </a:buClr>
            </a:pPr>
            <a:r>
              <a:rPr lang="pt-BR" sz="24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endParaRPr lang="pt-BR" sz="24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42844" y="1857365"/>
            <a:ext cx="87868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pt-BR" sz="2000" b="1" dirty="0" smtClean="0"/>
              <a:t>INICIALIZAÇÃO BÁSICA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000" dirty="0" smtClean="0"/>
              <a:t>Inicializa CPU, memória e barramentos;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000" dirty="0" smtClean="0"/>
              <a:t> Configura a memória virtual;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000" dirty="0" smtClean="0"/>
              <a:t> Inicializa os </a:t>
            </a:r>
            <a:r>
              <a:rPr lang="pt-BR" sz="2000" i="1" dirty="0" err="1" smtClean="0"/>
              <a:t>device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drivers</a:t>
            </a:r>
            <a:r>
              <a:rPr lang="pt-BR" sz="2000" dirty="0" smtClean="0"/>
              <a:t>;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000" dirty="0" smtClean="0"/>
              <a:t> Inicia o “</a:t>
            </a:r>
            <a:r>
              <a:rPr lang="pt-BR" sz="2000" i="1" dirty="0" err="1" smtClean="0"/>
              <a:t>Task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Scheduler</a:t>
            </a:r>
            <a:r>
              <a:rPr lang="pt-BR" sz="2000" dirty="0" smtClean="0"/>
              <a:t>”;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000" dirty="0" smtClean="0"/>
              <a:t> Inicia </a:t>
            </a:r>
            <a:r>
              <a:rPr lang="pt-BR" sz="2000" i="1" dirty="0" smtClean="0"/>
              <a:t>threads</a:t>
            </a:r>
            <a:r>
              <a:rPr lang="pt-BR" sz="2000" dirty="0" smtClean="0"/>
              <a:t> do </a:t>
            </a:r>
            <a:r>
              <a:rPr lang="pt-BR" sz="2000" dirty="0" err="1" smtClean="0"/>
              <a:t>kernel</a:t>
            </a:r>
            <a:r>
              <a:rPr lang="pt-BR" sz="2000" dirty="0" smtClean="0"/>
              <a:t>;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000" dirty="0" smtClean="0"/>
              <a:t> Monta o </a:t>
            </a:r>
            <a:r>
              <a:rPr lang="pt-BR" sz="2000" b="1" i="1" dirty="0" err="1" smtClean="0"/>
              <a:t>RootFS</a:t>
            </a:r>
            <a:r>
              <a:rPr lang="pt-BR" sz="2000" dirty="0" smtClean="0"/>
              <a:t> e inicia o processo principal “</a:t>
            </a:r>
            <a:r>
              <a:rPr lang="pt-BR" sz="2000" b="1" i="1" dirty="0" err="1" smtClean="0"/>
              <a:t>init</a:t>
            </a:r>
            <a:r>
              <a:rPr lang="pt-BR" sz="2000" dirty="0" smtClean="0"/>
              <a:t>”;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Embarcado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17516" y="1357298"/>
            <a:ext cx="8783640" cy="5000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buClr>
                <a:srgbClr val="000000"/>
              </a:buClr>
            </a:pPr>
            <a:r>
              <a:rPr lang="pt-BR" sz="2400" b="1" i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</a:t>
            </a:r>
            <a:endParaRPr lang="pt-BR" sz="2400" b="1" i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42844" y="2061512"/>
            <a:ext cx="8786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pt-BR" sz="2000" b="1" dirty="0" smtClean="0"/>
              <a:t>CARACTERÍSTICAS</a:t>
            </a:r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Biblioteca do sistema (</a:t>
            </a:r>
            <a:r>
              <a:rPr lang="pt-BR" sz="2000" dirty="0" err="1" smtClean="0"/>
              <a:t>uClibc</a:t>
            </a:r>
            <a:r>
              <a:rPr lang="pt-BR" sz="2000" dirty="0" smtClean="0"/>
              <a:t>, </a:t>
            </a:r>
            <a:r>
              <a:rPr lang="pt-BR" sz="2000" dirty="0" err="1" smtClean="0"/>
              <a:t>glibc</a:t>
            </a:r>
            <a:r>
              <a:rPr lang="pt-BR" sz="2000" dirty="0" smtClean="0"/>
              <a:t>, </a:t>
            </a:r>
            <a:r>
              <a:rPr lang="pt-BR" sz="2000" dirty="0" err="1" smtClean="0"/>
              <a:t>eglibc</a:t>
            </a:r>
            <a:r>
              <a:rPr lang="pt-BR" sz="2000" dirty="0" smtClean="0"/>
              <a:t>, </a:t>
            </a:r>
            <a:r>
              <a:rPr lang="pt-BR" sz="2000" dirty="0" err="1" smtClean="0"/>
              <a:t>dietlibc</a:t>
            </a:r>
            <a:r>
              <a:rPr lang="pt-BR" sz="2000" dirty="0" smtClean="0"/>
              <a:t>, </a:t>
            </a:r>
            <a:r>
              <a:rPr lang="pt-BR" sz="2000" dirty="0" err="1" smtClean="0"/>
              <a:t>musl</a:t>
            </a:r>
            <a:r>
              <a:rPr lang="pt-BR" sz="2000" dirty="0" smtClean="0"/>
              <a:t>, </a:t>
            </a:r>
            <a:r>
              <a:rPr lang="pt-BR" sz="2000" dirty="0" err="1" smtClean="0"/>
              <a:t>etc</a:t>
            </a:r>
            <a:r>
              <a:rPr lang="pt-BR" sz="2000" dirty="0" smtClean="0"/>
              <a:t>);</a:t>
            </a:r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Mecanismo de inicialização;</a:t>
            </a:r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Bibliotecas e aplicações;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43042" y="4276090"/>
            <a:ext cx="7286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pt-BR" sz="2000" b="1" i="1" dirty="0" smtClean="0"/>
              <a:t>BUSYBOX</a:t>
            </a:r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Ferramentas UNIX em um único binário, otimizado;</a:t>
            </a:r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Limitadas em termos de funcionalidade;</a:t>
            </a:r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Canivete suíço em sistemas embarcados com Linux;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Embarcado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17516" y="1357298"/>
            <a:ext cx="8783640" cy="5000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buClr>
                <a:srgbClr val="000000"/>
              </a:buClr>
            </a:pPr>
            <a:r>
              <a:rPr lang="pt-BR" sz="24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BUSYBOX</a:t>
            </a:r>
            <a:endParaRPr lang="pt-BR" sz="2400" b="1" i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42844" y="1857364"/>
            <a:ext cx="8786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sz="1100" dirty="0" smtClean="0"/>
              <a:t>addgroup, </a:t>
            </a:r>
            <a:r>
              <a:rPr lang="pt-BR" sz="1100" dirty="0" err="1" smtClean="0"/>
              <a:t>adduser</a:t>
            </a:r>
            <a:r>
              <a:rPr lang="pt-BR" sz="1100" dirty="0" smtClean="0"/>
              <a:t>, </a:t>
            </a:r>
            <a:r>
              <a:rPr lang="pt-BR" sz="1100" dirty="0" err="1" smtClean="0"/>
              <a:t>adjtimex</a:t>
            </a:r>
            <a:r>
              <a:rPr lang="pt-BR" sz="1100" dirty="0" smtClean="0"/>
              <a:t>, ar, </a:t>
            </a:r>
            <a:r>
              <a:rPr lang="pt-BR" sz="1100" dirty="0" err="1" smtClean="0"/>
              <a:t>arp</a:t>
            </a:r>
            <a:r>
              <a:rPr lang="pt-BR" sz="1100" dirty="0" smtClean="0"/>
              <a:t>, </a:t>
            </a:r>
            <a:r>
              <a:rPr lang="pt-BR" sz="1100" dirty="0" err="1" smtClean="0"/>
              <a:t>arping</a:t>
            </a:r>
            <a:r>
              <a:rPr lang="pt-BR" sz="1100" dirty="0" smtClean="0"/>
              <a:t>, </a:t>
            </a:r>
            <a:r>
              <a:rPr lang="pt-BR" sz="1100" dirty="0" err="1" smtClean="0"/>
              <a:t>ash</a:t>
            </a:r>
            <a:r>
              <a:rPr lang="pt-BR" sz="1100" dirty="0" smtClean="0"/>
              <a:t>, </a:t>
            </a:r>
            <a:r>
              <a:rPr lang="pt-BR" sz="1100" dirty="0" err="1" smtClean="0"/>
              <a:t>awk</a:t>
            </a:r>
            <a:r>
              <a:rPr lang="pt-BR" sz="1100" dirty="0" smtClean="0"/>
              <a:t>, </a:t>
            </a:r>
            <a:r>
              <a:rPr lang="pt-BR" sz="1100" dirty="0" err="1" smtClean="0"/>
              <a:t>basename</a:t>
            </a:r>
            <a:r>
              <a:rPr lang="pt-BR" sz="1100" dirty="0" smtClean="0"/>
              <a:t>, </a:t>
            </a:r>
            <a:r>
              <a:rPr lang="pt-BR" sz="1100" dirty="0" err="1" smtClean="0"/>
              <a:t>bbconfig</a:t>
            </a:r>
            <a:r>
              <a:rPr lang="pt-BR" sz="1100" dirty="0" smtClean="0"/>
              <a:t>, </a:t>
            </a:r>
            <a:r>
              <a:rPr lang="pt-BR" sz="1100" dirty="0" err="1" smtClean="0"/>
              <a:t>bbsh</a:t>
            </a:r>
            <a:r>
              <a:rPr lang="pt-BR" sz="1100" dirty="0" smtClean="0"/>
              <a:t>, </a:t>
            </a:r>
            <a:r>
              <a:rPr lang="pt-BR" sz="1100" dirty="0" err="1" smtClean="0"/>
              <a:t>brctl</a:t>
            </a:r>
            <a:r>
              <a:rPr lang="pt-BR" sz="1100" dirty="0" smtClean="0"/>
              <a:t>, bunzip2, </a:t>
            </a:r>
            <a:r>
              <a:rPr lang="pt-BR" sz="1100" dirty="0" err="1" smtClean="0"/>
              <a:t>busybox</a:t>
            </a:r>
            <a:r>
              <a:rPr lang="pt-BR" sz="1100" dirty="0" smtClean="0"/>
              <a:t>, </a:t>
            </a:r>
            <a:r>
              <a:rPr lang="pt-BR" sz="1100" dirty="0" err="1" smtClean="0"/>
              <a:t>bzcat</a:t>
            </a:r>
            <a:r>
              <a:rPr lang="pt-BR" sz="1100" dirty="0" smtClean="0"/>
              <a:t>, bzip2, cal, </a:t>
            </a:r>
            <a:r>
              <a:rPr lang="pt-BR" sz="1100" dirty="0" err="1" smtClean="0"/>
              <a:t>cat</a:t>
            </a:r>
            <a:r>
              <a:rPr lang="pt-BR" sz="1100" dirty="0" smtClean="0"/>
              <a:t>, </a:t>
            </a:r>
            <a:r>
              <a:rPr lang="pt-BR" sz="1100" dirty="0" err="1" smtClean="0"/>
              <a:t>catv</a:t>
            </a:r>
            <a:r>
              <a:rPr lang="pt-BR" sz="1100" dirty="0" smtClean="0"/>
              <a:t>, chat, </a:t>
            </a:r>
            <a:r>
              <a:rPr lang="pt-BR" sz="1100" dirty="0" err="1" smtClean="0"/>
              <a:t>chattr</a:t>
            </a:r>
            <a:r>
              <a:rPr lang="pt-BR" sz="1100" dirty="0" smtClean="0"/>
              <a:t>, </a:t>
            </a:r>
            <a:r>
              <a:rPr lang="pt-BR" sz="1100" dirty="0" err="1" smtClean="0"/>
              <a:t>chcon</a:t>
            </a:r>
            <a:r>
              <a:rPr lang="pt-BR" sz="1100" dirty="0" smtClean="0"/>
              <a:t>, </a:t>
            </a:r>
            <a:r>
              <a:rPr lang="pt-BR" sz="1100" dirty="0" err="1" smtClean="0"/>
              <a:t>chgrp</a:t>
            </a:r>
            <a:r>
              <a:rPr lang="pt-BR" sz="1100" dirty="0" smtClean="0"/>
              <a:t>, </a:t>
            </a:r>
            <a:r>
              <a:rPr lang="pt-BR" sz="1100" dirty="0" err="1" smtClean="0"/>
              <a:t>chmod</a:t>
            </a:r>
            <a:r>
              <a:rPr lang="pt-BR" sz="1100" dirty="0" smtClean="0"/>
              <a:t>, </a:t>
            </a:r>
            <a:r>
              <a:rPr lang="pt-BR" sz="1100" dirty="0" err="1" smtClean="0"/>
              <a:t>chown</a:t>
            </a:r>
            <a:r>
              <a:rPr lang="pt-BR" sz="1100" dirty="0" smtClean="0"/>
              <a:t>, </a:t>
            </a:r>
            <a:r>
              <a:rPr lang="pt-BR" sz="1100" dirty="0" err="1" smtClean="0"/>
              <a:t>chpasswd</a:t>
            </a:r>
            <a:r>
              <a:rPr lang="pt-BR" sz="1100" dirty="0" smtClean="0"/>
              <a:t>, </a:t>
            </a:r>
            <a:r>
              <a:rPr lang="pt-BR" sz="1100" dirty="0" err="1" smtClean="0"/>
              <a:t>chpst</a:t>
            </a:r>
            <a:r>
              <a:rPr lang="pt-BR" sz="1100" dirty="0" smtClean="0"/>
              <a:t>, </a:t>
            </a:r>
            <a:r>
              <a:rPr lang="pt-BR" sz="1100" dirty="0" err="1" smtClean="0"/>
              <a:t>chroot</a:t>
            </a:r>
            <a:r>
              <a:rPr lang="pt-BR" sz="1100" dirty="0" smtClean="0"/>
              <a:t>, </a:t>
            </a:r>
            <a:r>
              <a:rPr lang="pt-BR" sz="1100" dirty="0" err="1" smtClean="0"/>
              <a:t>chrt</a:t>
            </a:r>
            <a:r>
              <a:rPr lang="pt-BR" sz="1100" dirty="0" smtClean="0"/>
              <a:t>, </a:t>
            </a:r>
            <a:r>
              <a:rPr lang="pt-BR" sz="1100" dirty="0" err="1" smtClean="0"/>
              <a:t>chvt</a:t>
            </a:r>
            <a:r>
              <a:rPr lang="pt-BR" sz="1100" dirty="0" smtClean="0"/>
              <a:t>, </a:t>
            </a:r>
            <a:r>
              <a:rPr lang="pt-BR" sz="1100" dirty="0" err="1" smtClean="0"/>
              <a:t>cksum</a:t>
            </a:r>
            <a:r>
              <a:rPr lang="pt-BR" sz="1100" dirty="0" smtClean="0"/>
              <a:t>, </a:t>
            </a:r>
            <a:r>
              <a:rPr lang="pt-BR" sz="1100" dirty="0" err="1" smtClean="0"/>
              <a:t>clear</a:t>
            </a:r>
            <a:r>
              <a:rPr lang="pt-BR" sz="1100" dirty="0" smtClean="0"/>
              <a:t>, </a:t>
            </a:r>
            <a:r>
              <a:rPr lang="pt-BR" sz="1100" dirty="0" err="1" smtClean="0"/>
              <a:t>cmp</a:t>
            </a:r>
            <a:r>
              <a:rPr lang="pt-BR" sz="1100" dirty="0" smtClean="0"/>
              <a:t>, </a:t>
            </a:r>
            <a:r>
              <a:rPr lang="pt-BR" sz="1100" dirty="0" err="1" smtClean="0"/>
              <a:t>comm</a:t>
            </a:r>
            <a:r>
              <a:rPr lang="pt-BR" sz="1100" dirty="0" smtClean="0"/>
              <a:t>, </a:t>
            </a:r>
            <a:r>
              <a:rPr lang="pt-BR" sz="1100" dirty="0" err="1" smtClean="0"/>
              <a:t>cp</a:t>
            </a:r>
            <a:r>
              <a:rPr lang="pt-BR" sz="1100" dirty="0" smtClean="0"/>
              <a:t>, </a:t>
            </a:r>
            <a:r>
              <a:rPr lang="pt-BR" sz="1100" dirty="0" err="1" smtClean="0"/>
              <a:t>cpio</a:t>
            </a:r>
            <a:r>
              <a:rPr lang="pt-BR" sz="1100" dirty="0" smtClean="0"/>
              <a:t>, </a:t>
            </a:r>
            <a:r>
              <a:rPr lang="pt-BR" sz="1100" dirty="0" err="1" smtClean="0"/>
              <a:t>crond</a:t>
            </a:r>
            <a:r>
              <a:rPr lang="pt-BR" sz="1100" dirty="0" smtClean="0"/>
              <a:t>, </a:t>
            </a:r>
            <a:r>
              <a:rPr lang="pt-BR" sz="1100" dirty="0" err="1" smtClean="0"/>
              <a:t>crontab</a:t>
            </a:r>
            <a:r>
              <a:rPr lang="pt-BR" sz="1100" dirty="0" smtClean="0"/>
              <a:t>, </a:t>
            </a:r>
            <a:r>
              <a:rPr lang="pt-BR" sz="1100" dirty="0" err="1" smtClean="0"/>
              <a:t>cryptpw</a:t>
            </a:r>
            <a:r>
              <a:rPr lang="pt-BR" sz="1100" dirty="0" smtClean="0"/>
              <a:t>, </a:t>
            </a:r>
            <a:r>
              <a:rPr lang="pt-BR" sz="1100" dirty="0" err="1" smtClean="0"/>
              <a:t>cttyhack</a:t>
            </a:r>
            <a:r>
              <a:rPr lang="pt-BR" sz="1100" dirty="0" smtClean="0"/>
              <a:t>, </a:t>
            </a:r>
            <a:r>
              <a:rPr lang="pt-BR" sz="1100" dirty="0" err="1" smtClean="0"/>
              <a:t>cut</a:t>
            </a:r>
            <a:r>
              <a:rPr lang="pt-BR" sz="1100" dirty="0" smtClean="0"/>
              <a:t>, date, dc, </a:t>
            </a:r>
            <a:r>
              <a:rPr lang="pt-BR" sz="1100" dirty="0" err="1" smtClean="0"/>
              <a:t>dd</a:t>
            </a:r>
            <a:r>
              <a:rPr lang="pt-BR" sz="1100" dirty="0" smtClean="0"/>
              <a:t>, </a:t>
            </a:r>
            <a:r>
              <a:rPr lang="pt-BR" sz="1100" dirty="0" err="1" smtClean="0"/>
              <a:t>deallocvt</a:t>
            </a:r>
            <a:r>
              <a:rPr lang="pt-BR" sz="1100" dirty="0" smtClean="0"/>
              <a:t>, </a:t>
            </a:r>
            <a:r>
              <a:rPr lang="pt-BR" sz="1100" dirty="0" err="1" smtClean="0"/>
              <a:t>delgroup</a:t>
            </a:r>
            <a:r>
              <a:rPr lang="pt-BR" sz="1100" dirty="0" smtClean="0"/>
              <a:t>, </a:t>
            </a:r>
            <a:r>
              <a:rPr lang="pt-BR" sz="1100" dirty="0" err="1" smtClean="0"/>
              <a:t>deluser</a:t>
            </a:r>
            <a:r>
              <a:rPr lang="pt-BR" sz="1100" dirty="0" smtClean="0"/>
              <a:t>, </a:t>
            </a:r>
            <a:r>
              <a:rPr lang="pt-BR" sz="1100" dirty="0" err="1" smtClean="0"/>
              <a:t>depmod</a:t>
            </a:r>
            <a:r>
              <a:rPr lang="pt-BR" sz="1100" dirty="0" smtClean="0"/>
              <a:t>, </a:t>
            </a:r>
            <a:r>
              <a:rPr lang="pt-BR" sz="1100" dirty="0" err="1" smtClean="0"/>
              <a:t>devfsd</a:t>
            </a:r>
            <a:r>
              <a:rPr lang="pt-BR" sz="1100" dirty="0" smtClean="0"/>
              <a:t>, </a:t>
            </a:r>
            <a:r>
              <a:rPr lang="pt-BR" sz="1100" dirty="0" err="1" smtClean="0"/>
              <a:t>df</a:t>
            </a:r>
            <a:r>
              <a:rPr lang="pt-BR" sz="1100" dirty="0" smtClean="0"/>
              <a:t>, </a:t>
            </a:r>
            <a:r>
              <a:rPr lang="pt-BR" sz="1100" dirty="0" err="1" smtClean="0"/>
              <a:t>dhcprelay</a:t>
            </a:r>
            <a:r>
              <a:rPr lang="pt-BR" sz="1100" dirty="0" smtClean="0"/>
              <a:t>, </a:t>
            </a:r>
            <a:r>
              <a:rPr lang="pt-BR" sz="1100" dirty="0" err="1" smtClean="0"/>
              <a:t>diff</a:t>
            </a:r>
            <a:r>
              <a:rPr lang="pt-BR" sz="1100" dirty="0" smtClean="0"/>
              <a:t>, </a:t>
            </a:r>
            <a:r>
              <a:rPr lang="pt-BR" sz="1100" dirty="0" err="1" smtClean="0"/>
              <a:t>dirname</a:t>
            </a:r>
            <a:r>
              <a:rPr lang="pt-BR" sz="1100" dirty="0" smtClean="0"/>
              <a:t>, </a:t>
            </a:r>
            <a:r>
              <a:rPr lang="pt-BR" sz="1100" dirty="0" err="1" smtClean="0"/>
              <a:t>dmesg</a:t>
            </a:r>
            <a:r>
              <a:rPr lang="pt-BR" sz="1100" dirty="0" smtClean="0"/>
              <a:t>, </a:t>
            </a:r>
            <a:r>
              <a:rPr lang="pt-BR" sz="1100" dirty="0" err="1" smtClean="0"/>
              <a:t>dnsd</a:t>
            </a:r>
            <a:r>
              <a:rPr lang="pt-BR" sz="1100" dirty="0" smtClean="0"/>
              <a:t>, dos2unix, </a:t>
            </a:r>
            <a:r>
              <a:rPr lang="pt-BR" sz="1100" dirty="0" err="1" smtClean="0"/>
              <a:t>dpkg</a:t>
            </a:r>
            <a:r>
              <a:rPr lang="pt-BR" sz="1100" dirty="0" smtClean="0"/>
              <a:t>, </a:t>
            </a:r>
            <a:r>
              <a:rPr lang="pt-BR" sz="1100" dirty="0" err="1" smtClean="0"/>
              <a:t>dpkg_deb</a:t>
            </a:r>
            <a:r>
              <a:rPr lang="pt-BR" sz="1100" dirty="0" smtClean="0"/>
              <a:t>, </a:t>
            </a:r>
            <a:r>
              <a:rPr lang="pt-BR" sz="1100" dirty="0" err="1" smtClean="0"/>
              <a:t>du</a:t>
            </a:r>
            <a:r>
              <a:rPr lang="pt-BR" sz="1100" dirty="0" smtClean="0"/>
              <a:t>, </a:t>
            </a:r>
            <a:r>
              <a:rPr lang="pt-BR" sz="1100" dirty="0" err="1" smtClean="0"/>
              <a:t>dumpkmap</a:t>
            </a:r>
            <a:r>
              <a:rPr lang="pt-BR" sz="1100" dirty="0" smtClean="0"/>
              <a:t>, </a:t>
            </a:r>
            <a:r>
              <a:rPr lang="pt-BR" sz="1100" dirty="0" err="1" smtClean="0"/>
              <a:t>dumpleases</a:t>
            </a:r>
            <a:r>
              <a:rPr lang="pt-BR" sz="1100" dirty="0" smtClean="0"/>
              <a:t>, e2fsck, </a:t>
            </a:r>
            <a:r>
              <a:rPr lang="pt-BR" sz="1100" dirty="0" err="1" smtClean="0"/>
              <a:t>echo</a:t>
            </a:r>
            <a:r>
              <a:rPr lang="pt-BR" sz="1100" dirty="0" smtClean="0"/>
              <a:t>, </a:t>
            </a:r>
            <a:r>
              <a:rPr lang="pt-BR" sz="1100" dirty="0" err="1" smtClean="0"/>
              <a:t>ed</a:t>
            </a:r>
            <a:r>
              <a:rPr lang="pt-BR" sz="1100" dirty="0" smtClean="0"/>
              <a:t>, </a:t>
            </a:r>
            <a:r>
              <a:rPr lang="pt-BR" sz="1100" dirty="0" err="1" smtClean="0"/>
              <a:t>egrep</a:t>
            </a:r>
            <a:r>
              <a:rPr lang="pt-BR" sz="1100" dirty="0" smtClean="0"/>
              <a:t>, </a:t>
            </a:r>
            <a:r>
              <a:rPr lang="pt-BR" sz="1100" dirty="0" err="1" smtClean="0"/>
              <a:t>eject</a:t>
            </a:r>
            <a:r>
              <a:rPr lang="pt-BR" sz="1100" dirty="0" smtClean="0"/>
              <a:t>, </a:t>
            </a:r>
            <a:r>
              <a:rPr lang="pt-BR" sz="1100" dirty="0" err="1" smtClean="0"/>
              <a:t>env</a:t>
            </a:r>
            <a:r>
              <a:rPr lang="pt-BR" sz="1100" dirty="0" smtClean="0"/>
              <a:t>, </a:t>
            </a:r>
            <a:r>
              <a:rPr lang="pt-BR" sz="1100" dirty="0" err="1" smtClean="0"/>
              <a:t>envdir</a:t>
            </a:r>
            <a:r>
              <a:rPr lang="pt-BR" sz="1100" dirty="0" smtClean="0"/>
              <a:t>, </a:t>
            </a:r>
            <a:r>
              <a:rPr lang="pt-BR" sz="1100" dirty="0" err="1" smtClean="0"/>
              <a:t>envuidgid</a:t>
            </a:r>
            <a:r>
              <a:rPr lang="pt-BR" sz="1100" dirty="0" smtClean="0"/>
              <a:t>, </a:t>
            </a:r>
            <a:r>
              <a:rPr lang="pt-BR" sz="1100" dirty="0" err="1" smtClean="0"/>
              <a:t>ether_wake</a:t>
            </a:r>
            <a:r>
              <a:rPr lang="pt-BR" sz="1100" dirty="0" smtClean="0"/>
              <a:t>, </a:t>
            </a:r>
            <a:r>
              <a:rPr lang="pt-BR" sz="1100" dirty="0" err="1" smtClean="0"/>
              <a:t>expand</a:t>
            </a:r>
            <a:r>
              <a:rPr lang="pt-BR" sz="1100" dirty="0" smtClean="0"/>
              <a:t>, </a:t>
            </a:r>
            <a:r>
              <a:rPr lang="pt-BR" sz="1100" dirty="0" err="1" smtClean="0"/>
              <a:t>expr</a:t>
            </a:r>
            <a:r>
              <a:rPr lang="pt-BR" sz="1100" dirty="0" smtClean="0"/>
              <a:t>, </a:t>
            </a:r>
            <a:r>
              <a:rPr lang="pt-BR" sz="1100" dirty="0" err="1" smtClean="0"/>
              <a:t>fakeidentd</a:t>
            </a:r>
            <a:r>
              <a:rPr lang="pt-BR" sz="1100" dirty="0" smtClean="0"/>
              <a:t>, </a:t>
            </a:r>
            <a:r>
              <a:rPr lang="pt-BR" sz="1100" dirty="0" err="1" smtClean="0"/>
              <a:t>false</a:t>
            </a:r>
            <a:r>
              <a:rPr lang="pt-BR" sz="1100" dirty="0" smtClean="0"/>
              <a:t>, </a:t>
            </a:r>
            <a:r>
              <a:rPr lang="pt-BR" sz="1100" dirty="0" err="1" smtClean="0"/>
              <a:t>fbset</a:t>
            </a:r>
            <a:r>
              <a:rPr lang="pt-BR" sz="1100" dirty="0" smtClean="0"/>
              <a:t>, </a:t>
            </a:r>
            <a:r>
              <a:rPr lang="pt-BR" sz="1100" dirty="0" err="1" smtClean="0"/>
              <a:t>fbsplash</a:t>
            </a:r>
            <a:r>
              <a:rPr lang="pt-BR" sz="1100" dirty="0" smtClean="0"/>
              <a:t>, </a:t>
            </a:r>
            <a:r>
              <a:rPr lang="pt-BR" sz="1100" dirty="0" err="1" smtClean="0"/>
              <a:t>fdflush</a:t>
            </a:r>
            <a:r>
              <a:rPr lang="pt-BR" sz="1100" dirty="0" smtClean="0"/>
              <a:t>, </a:t>
            </a:r>
            <a:r>
              <a:rPr lang="pt-BR" sz="1100" dirty="0" err="1" smtClean="0"/>
              <a:t>fdformat</a:t>
            </a:r>
            <a:r>
              <a:rPr lang="pt-BR" sz="1100" dirty="0" smtClean="0"/>
              <a:t>, </a:t>
            </a:r>
            <a:r>
              <a:rPr lang="pt-BR" sz="1100" dirty="0" err="1" smtClean="0"/>
              <a:t>fdisk</a:t>
            </a:r>
            <a:r>
              <a:rPr lang="pt-BR" sz="1100" dirty="0" smtClean="0"/>
              <a:t>, </a:t>
            </a:r>
            <a:r>
              <a:rPr lang="pt-BR" sz="1100" dirty="0" err="1" smtClean="0"/>
              <a:t>fetchmail</a:t>
            </a:r>
            <a:r>
              <a:rPr lang="pt-BR" sz="1100" dirty="0" smtClean="0"/>
              <a:t>, </a:t>
            </a:r>
            <a:r>
              <a:rPr lang="pt-BR" sz="1100" dirty="0" err="1" smtClean="0"/>
              <a:t>fgrep</a:t>
            </a:r>
            <a:r>
              <a:rPr lang="pt-BR" sz="1100" dirty="0" smtClean="0"/>
              <a:t>, </a:t>
            </a:r>
            <a:r>
              <a:rPr lang="pt-BR" sz="1100" dirty="0" err="1" smtClean="0"/>
              <a:t>find</a:t>
            </a:r>
            <a:r>
              <a:rPr lang="pt-BR" sz="1100" dirty="0" smtClean="0"/>
              <a:t>, </a:t>
            </a:r>
            <a:r>
              <a:rPr lang="pt-BR" sz="1100" dirty="0" err="1" smtClean="0"/>
              <a:t>findfs</a:t>
            </a:r>
            <a:r>
              <a:rPr lang="pt-BR" sz="1100" dirty="0" smtClean="0"/>
              <a:t>, </a:t>
            </a:r>
            <a:r>
              <a:rPr lang="pt-BR" sz="1100" dirty="0" err="1" smtClean="0"/>
              <a:t>fold</a:t>
            </a:r>
            <a:r>
              <a:rPr lang="pt-BR" sz="1100" dirty="0" smtClean="0"/>
              <a:t>, </a:t>
            </a:r>
            <a:r>
              <a:rPr lang="pt-BR" sz="1100" dirty="0" err="1" smtClean="0"/>
              <a:t>free</a:t>
            </a:r>
            <a:r>
              <a:rPr lang="pt-BR" sz="1100" dirty="0" smtClean="0"/>
              <a:t>, </a:t>
            </a:r>
            <a:r>
              <a:rPr lang="pt-BR" sz="1100" dirty="0" err="1" smtClean="0"/>
              <a:t>freeramdisk</a:t>
            </a:r>
            <a:r>
              <a:rPr lang="pt-BR" sz="1100" dirty="0" smtClean="0"/>
              <a:t>, </a:t>
            </a:r>
            <a:r>
              <a:rPr lang="pt-BR" sz="1100" dirty="0" err="1" smtClean="0"/>
              <a:t>fsck</a:t>
            </a:r>
            <a:r>
              <a:rPr lang="pt-BR" sz="1100" dirty="0" smtClean="0"/>
              <a:t>, </a:t>
            </a:r>
            <a:r>
              <a:rPr lang="pt-BR" sz="1100" dirty="0" err="1" smtClean="0"/>
              <a:t>fsck_minix</a:t>
            </a:r>
            <a:r>
              <a:rPr lang="pt-BR" sz="1100" dirty="0" smtClean="0"/>
              <a:t>, </a:t>
            </a:r>
            <a:r>
              <a:rPr lang="pt-BR" sz="1100" dirty="0" err="1" smtClean="0"/>
              <a:t>ftpget</a:t>
            </a:r>
            <a:r>
              <a:rPr lang="pt-BR" sz="1100" dirty="0" smtClean="0"/>
              <a:t>, </a:t>
            </a:r>
            <a:r>
              <a:rPr lang="pt-BR" sz="1100" dirty="0" err="1" smtClean="0"/>
              <a:t>ftpput</a:t>
            </a:r>
            <a:r>
              <a:rPr lang="pt-BR" sz="1100" dirty="0" smtClean="0"/>
              <a:t>, </a:t>
            </a:r>
            <a:r>
              <a:rPr lang="pt-BR" sz="1100" dirty="0" err="1" smtClean="0"/>
              <a:t>fuser</a:t>
            </a:r>
            <a:r>
              <a:rPr lang="pt-BR" sz="1100" dirty="0" smtClean="0"/>
              <a:t>, </a:t>
            </a:r>
            <a:r>
              <a:rPr lang="pt-BR" sz="1100" dirty="0" err="1" smtClean="0"/>
              <a:t>getenforce</a:t>
            </a:r>
            <a:r>
              <a:rPr lang="pt-BR" sz="1100" dirty="0" smtClean="0"/>
              <a:t>, </a:t>
            </a:r>
            <a:r>
              <a:rPr lang="pt-BR" sz="1100" dirty="0" err="1" smtClean="0"/>
              <a:t>getopt</a:t>
            </a:r>
            <a:r>
              <a:rPr lang="pt-BR" sz="1100" dirty="0" smtClean="0"/>
              <a:t>, </a:t>
            </a:r>
            <a:r>
              <a:rPr lang="pt-BR" sz="1100" dirty="0" err="1" smtClean="0"/>
              <a:t>getsebool</a:t>
            </a:r>
            <a:r>
              <a:rPr lang="pt-BR" sz="1100" dirty="0" smtClean="0"/>
              <a:t>, </a:t>
            </a:r>
            <a:r>
              <a:rPr lang="pt-BR" sz="1100" dirty="0" err="1" smtClean="0"/>
              <a:t>getty</a:t>
            </a:r>
            <a:r>
              <a:rPr lang="pt-BR" sz="1100" dirty="0" smtClean="0"/>
              <a:t>, </a:t>
            </a:r>
            <a:r>
              <a:rPr lang="pt-BR" sz="1100" dirty="0" err="1" smtClean="0"/>
              <a:t>grep</a:t>
            </a:r>
            <a:r>
              <a:rPr lang="pt-BR" sz="1100" dirty="0" smtClean="0"/>
              <a:t>, </a:t>
            </a:r>
            <a:r>
              <a:rPr lang="pt-BR" sz="1100" dirty="0" err="1" smtClean="0"/>
              <a:t>gunzip</a:t>
            </a:r>
            <a:r>
              <a:rPr lang="pt-BR" sz="1100" dirty="0" smtClean="0"/>
              <a:t>, </a:t>
            </a:r>
            <a:r>
              <a:rPr lang="pt-BR" sz="1100" dirty="0" err="1" smtClean="0"/>
              <a:t>gzip</a:t>
            </a:r>
            <a:r>
              <a:rPr lang="pt-BR" sz="1100" dirty="0" smtClean="0"/>
              <a:t>, </a:t>
            </a:r>
            <a:r>
              <a:rPr lang="pt-BR" sz="1100" dirty="0" err="1" smtClean="0"/>
              <a:t>halt</a:t>
            </a:r>
            <a:r>
              <a:rPr lang="pt-BR" sz="1100" dirty="0" smtClean="0"/>
              <a:t>, </a:t>
            </a:r>
            <a:r>
              <a:rPr lang="pt-BR" sz="1100" dirty="0" err="1" smtClean="0"/>
              <a:t>hd</a:t>
            </a:r>
            <a:r>
              <a:rPr lang="pt-BR" sz="1100" dirty="0" smtClean="0"/>
              <a:t>, </a:t>
            </a:r>
            <a:r>
              <a:rPr lang="pt-BR" sz="1100" dirty="0" err="1" smtClean="0"/>
              <a:t>hdparm</a:t>
            </a:r>
            <a:r>
              <a:rPr lang="pt-BR" sz="1100" dirty="0" smtClean="0"/>
              <a:t>, </a:t>
            </a:r>
            <a:r>
              <a:rPr lang="pt-BR" sz="1100" dirty="0" err="1" smtClean="0"/>
              <a:t>head</a:t>
            </a:r>
            <a:r>
              <a:rPr lang="pt-BR" sz="1100" dirty="0" smtClean="0"/>
              <a:t>, </a:t>
            </a:r>
            <a:r>
              <a:rPr lang="pt-BR" sz="1100" dirty="0" err="1" smtClean="0"/>
              <a:t>hexdump</a:t>
            </a:r>
            <a:r>
              <a:rPr lang="pt-BR" sz="1100" dirty="0" smtClean="0"/>
              <a:t>, </a:t>
            </a:r>
            <a:r>
              <a:rPr lang="pt-BR" sz="1100" dirty="0" err="1" smtClean="0"/>
              <a:t>hostid</a:t>
            </a:r>
            <a:r>
              <a:rPr lang="pt-BR" sz="1100" dirty="0" smtClean="0"/>
              <a:t>, </a:t>
            </a:r>
            <a:r>
              <a:rPr lang="pt-BR" sz="1100" dirty="0" err="1" smtClean="0"/>
              <a:t>hostname</a:t>
            </a:r>
            <a:r>
              <a:rPr lang="pt-BR" sz="1100" dirty="0" smtClean="0"/>
              <a:t>, </a:t>
            </a:r>
            <a:r>
              <a:rPr lang="pt-BR" sz="1100" dirty="0" err="1" smtClean="0"/>
              <a:t>httpd</a:t>
            </a:r>
            <a:r>
              <a:rPr lang="pt-BR" sz="1100" dirty="0" smtClean="0"/>
              <a:t>, </a:t>
            </a:r>
            <a:r>
              <a:rPr lang="pt-BR" sz="1100" dirty="0" err="1" smtClean="0"/>
              <a:t>hush</a:t>
            </a:r>
            <a:r>
              <a:rPr lang="pt-BR" sz="1100" dirty="0" smtClean="0"/>
              <a:t>, </a:t>
            </a:r>
            <a:r>
              <a:rPr lang="pt-BR" sz="1100" dirty="0" err="1" smtClean="0"/>
              <a:t>hwclock</a:t>
            </a:r>
            <a:r>
              <a:rPr lang="pt-BR" sz="1100" dirty="0" smtClean="0"/>
              <a:t>, id, </a:t>
            </a:r>
            <a:r>
              <a:rPr lang="pt-BR" sz="1100" dirty="0" err="1" smtClean="0"/>
              <a:t>ifconfig</a:t>
            </a:r>
            <a:r>
              <a:rPr lang="pt-BR" sz="1100" dirty="0" smtClean="0"/>
              <a:t>, </a:t>
            </a:r>
            <a:r>
              <a:rPr lang="pt-BR" sz="1100" dirty="0" err="1" smtClean="0"/>
              <a:t>ifdown</a:t>
            </a:r>
            <a:r>
              <a:rPr lang="pt-BR" sz="1100" dirty="0" smtClean="0"/>
              <a:t>, </a:t>
            </a:r>
            <a:r>
              <a:rPr lang="pt-BR" sz="1100" dirty="0" err="1" smtClean="0"/>
              <a:t>ifenslave</a:t>
            </a:r>
            <a:r>
              <a:rPr lang="pt-BR" sz="1100" dirty="0" smtClean="0"/>
              <a:t>, </a:t>
            </a:r>
            <a:r>
              <a:rPr lang="pt-BR" sz="1100" dirty="0" err="1" smtClean="0"/>
              <a:t>ifup</a:t>
            </a:r>
            <a:r>
              <a:rPr lang="pt-BR" sz="1100" dirty="0" smtClean="0"/>
              <a:t>, </a:t>
            </a:r>
            <a:r>
              <a:rPr lang="pt-BR" sz="1100" dirty="0" err="1" smtClean="0"/>
              <a:t>inetd</a:t>
            </a:r>
            <a:r>
              <a:rPr lang="pt-BR" sz="1100" dirty="0" smtClean="0"/>
              <a:t>, </a:t>
            </a:r>
            <a:r>
              <a:rPr lang="pt-BR" sz="1100" dirty="0" err="1" smtClean="0"/>
              <a:t>nit</a:t>
            </a:r>
            <a:r>
              <a:rPr lang="pt-BR" sz="1100" dirty="0" smtClean="0"/>
              <a:t>, </a:t>
            </a:r>
            <a:r>
              <a:rPr lang="pt-BR" sz="1100" dirty="0" err="1" smtClean="0"/>
              <a:t>inotifyd</a:t>
            </a:r>
            <a:r>
              <a:rPr lang="pt-BR" sz="1100" dirty="0" smtClean="0"/>
              <a:t>, </a:t>
            </a:r>
            <a:r>
              <a:rPr lang="pt-BR" sz="1100" dirty="0" err="1" smtClean="0"/>
              <a:t>insmod</a:t>
            </a:r>
            <a:r>
              <a:rPr lang="pt-BR" sz="1100" dirty="0" smtClean="0"/>
              <a:t>, </a:t>
            </a:r>
            <a:r>
              <a:rPr lang="pt-BR" sz="1100" dirty="0" err="1" smtClean="0"/>
              <a:t>install</a:t>
            </a:r>
            <a:r>
              <a:rPr lang="pt-BR" sz="1100" dirty="0" smtClean="0"/>
              <a:t>, </a:t>
            </a:r>
            <a:r>
              <a:rPr lang="pt-BR" sz="1100" dirty="0" err="1" smtClean="0"/>
              <a:t>ip</a:t>
            </a:r>
            <a:r>
              <a:rPr lang="pt-BR" sz="1100" dirty="0" smtClean="0"/>
              <a:t>, </a:t>
            </a:r>
            <a:r>
              <a:rPr lang="pt-BR" sz="1100" dirty="0" err="1" smtClean="0"/>
              <a:t>ipaddr</a:t>
            </a:r>
            <a:r>
              <a:rPr lang="pt-BR" sz="1100" dirty="0" smtClean="0"/>
              <a:t>, </a:t>
            </a:r>
            <a:r>
              <a:rPr lang="pt-BR" sz="1100" dirty="0" err="1" smtClean="0"/>
              <a:t>ipcalc</a:t>
            </a:r>
            <a:r>
              <a:rPr lang="pt-BR" sz="1100" dirty="0" smtClean="0"/>
              <a:t>, </a:t>
            </a:r>
            <a:r>
              <a:rPr lang="pt-BR" sz="1100" dirty="0" err="1" smtClean="0"/>
              <a:t>ipcrm</a:t>
            </a:r>
            <a:r>
              <a:rPr lang="pt-BR" sz="1100" dirty="0" smtClean="0"/>
              <a:t>, </a:t>
            </a:r>
            <a:r>
              <a:rPr lang="pt-BR" sz="1100" dirty="0" err="1" smtClean="0"/>
              <a:t>ipcs</a:t>
            </a:r>
            <a:r>
              <a:rPr lang="pt-BR" sz="1100" dirty="0" smtClean="0"/>
              <a:t>, </a:t>
            </a:r>
            <a:r>
              <a:rPr lang="pt-BR" sz="1100" dirty="0" err="1" smtClean="0"/>
              <a:t>iplink</a:t>
            </a:r>
            <a:r>
              <a:rPr lang="pt-BR" sz="1100" dirty="0" smtClean="0"/>
              <a:t>, </a:t>
            </a:r>
            <a:r>
              <a:rPr lang="pt-BR" sz="1100" dirty="0" err="1" smtClean="0"/>
              <a:t>iproute</a:t>
            </a:r>
            <a:r>
              <a:rPr lang="pt-BR" sz="1100" dirty="0" smtClean="0"/>
              <a:t>, </a:t>
            </a:r>
            <a:r>
              <a:rPr lang="pt-BR" sz="1100" dirty="0" err="1" smtClean="0"/>
              <a:t>iprule</a:t>
            </a:r>
            <a:r>
              <a:rPr lang="pt-BR" sz="1100" dirty="0" smtClean="0"/>
              <a:t>, </a:t>
            </a:r>
            <a:r>
              <a:rPr lang="pt-BR" sz="1100" dirty="0" err="1" smtClean="0"/>
              <a:t>iptunnel</a:t>
            </a:r>
            <a:r>
              <a:rPr lang="pt-BR" sz="1100" dirty="0" smtClean="0"/>
              <a:t>, </a:t>
            </a:r>
            <a:r>
              <a:rPr lang="pt-BR" sz="1100" dirty="0" err="1" smtClean="0"/>
              <a:t>kbd_mode</a:t>
            </a:r>
            <a:r>
              <a:rPr lang="pt-BR" sz="1100" dirty="0" smtClean="0"/>
              <a:t>, </a:t>
            </a:r>
            <a:r>
              <a:rPr lang="pt-BR" sz="1100" dirty="0" err="1" smtClean="0"/>
              <a:t>kill</a:t>
            </a:r>
            <a:r>
              <a:rPr lang="pt-BR" sz="1100" dirty="0" smtClean="0"/>
              <a:t>, </a:t>
            </a:r>
            <a:r>
              <a:rPr lang="pt-BR" sz="1100" dirty="0" err="1" smtClean="0"/>
              <a:t>killall</a:t>
            </a:r>
            <a:r>
              <a:rPr lang="pt-BR" sz="1100" dirty="0" smtClean="0"/>
              <a:t>, killall5, </a:t>
            </a:r>
            <a:r>
              <a:rPr lang="pt-BR" sz="1100" dirty="0" err="1" smtClean="0"/>
              <a:t>klogd</a:t>
            </a:r>
            <a:r>
              <a:rPr lang="pt-BR" sz="1100" dirty="0" smtClean="0"/>
              <a:t>, </a:t>
            </a:r>
            <a:r>
              <a:rPr lang="pt-BR" sz="1100" dirty="0" err="1" smtClean="0"/>
              <a:t>lash</a:t>
            </a:r>
            <a:r>
              <a:rPr lang="pt-BR" sz="1100" dirty="0" smtClean="0"/>
              <a:t>, </a:t>
            </a:r>
            <a:r>
              <a:rPr lang="pt-BR" sz="1100" dirty="0" err="1" smtClean="0"/>
              <a:t>last</a:t>
            </a:r>
            <a:r>
              <a:rPr lang="pt-BR" sz="1100" dirty="0" smtClean="0"/>
              <a:t>, </a:t>
            </a:r>
            <a:r>
              <a:rPr lang="pt-BR" sz="1100" dirty="0" err="1" smtClean="0"/>
              <a:t>length</a:t>
            </a:r>
            <a:r>
              <a:rPr lang="pt-BR" sz="1100" dirty="0" smtClean="0"/>
              <a:t>, </a:t>
            </a:r>
            <a:r>
              <a:rPr lang="pt-BR" sz="1100" dirty="0" err="1" smtClean="0"/>
              <a:t>less</a:t>
            </a:r>
            <a:r>
              <a:rPr lang="pt-BR" sz="1100" dirty="0" smtClean="0"/>
              <a:t>, linux32, linux64, </a:t>
            </a:r>
            <a:r>
              <a:rPr lang="pt-BR" sz="1100" dirty="0" err="1" smtClean="0"/>
              <a:t>linuxrc</a:t>
            </a:r>
            <a:r>
              <a:rPr lang="pt-BR" sz="1100" dirty="0" smtClean="0"/>
              <a:t>, </a:t>
            </a:r>
            <a:r>
              <a:rPr lang="pt-BR" sz="1100" dirty="0" err="1" smtClean="0"/>
              <a:t>ln</a:t>
            </a:r>
            <a:r>
              <a:rPr lang="pt-BR" sz="1100" dirty="0" smtClean="0"/>
              <a:t>, </a:t>
            </a:r>
            <a:r>
              <a:rPr lang="pt-BR" sz="1100" dirty="0" err="1" smtClean="0"/>
              <a:t>load_policy</a:t>
            </a:r>
            <a:r>
              <a:rPr lang="pt-BR" sz="1100" dirty="0" smtClean="0"/>
              <a:t>, </a:t>
            </a:r>
            <a:r>
              <a:rPr lang="pt-BR" sz="1100" dirty="0" err="1" smtClean="0"/>
              <a:t>loadfont</a:t>
            </a:r>
            <a:r>
              <a:rPr lang="pt-BR" sz="1100" dirty="0" smtClean="0"/>
              <a:t>, </a:t>
            </a:r>
            <a:r>
              <a:rPr lang="pt-BR" sz="1100" dirty="0" err="1" smtClean="0"/>
              <a:t>loadkmap</a:t>
            </a:r>
            <a:r>
              <a:rPr lang="pt-BR" sz="1100" dirty="0" smtClean="0"/>
              <a:t>, </a:t>
            </a:r>
            <a:r>
              <a:rPr lang="pt-BR" sz="1100" dirty="0" err="1" smtClean="0"/>
              <a:t>logger</a:t>
            </a:r>
            <a:r>
              <a:rPr lang="pt-BR" sz="1100" dirty="0" smtClean="0"/>
              <a:t>, </a:t>
            </a:r>
            <a:r>
              <a:rPr lang="pt-BR" sz="1100" dirty="0" err="1" smtClean="0"/>
              <a:t>login</a:t>
            </a:r>
            <a:r>
              <a:rPr lang="pt-BR" sz="1100" dirty="0" smtClean="0"/>
              <a:t>, </a:t>
            </a:r>
            <a:r>
              <a:rPr lang="pt-BR" sz="1100" dirty="0" err="1" smtClean="0"/>
              <a:t>logname</a:t>
            </a:r>
            <a:r>
              <a:rPr lang="pt-BR" sz="1100" dirty="0" smtClean="0"/>
              <a:t>, </a:t>
            </a:r>
            <a:r>
              <a:rPr lang="pt-BR" sz="1100" dirty="0" err="1" smtClean="0"/>
              <a:t>logread</a:t>
            </a:r>
            <a:r>
              <a:rPr lang="pt-BR" sz="1100" dirty="0" smtClean="0"/>
              <a:t>, </a:t>
            </a:r>
            <a:r>
              <a:rPr lang="pt-BR" sz="1100" dirty="0" err="1" smtClean="0"/>
              <a:t>losetup</a:t>
            </a:r>
            <a:r>
              <a:rPr lang="pt-BR" sz="1100" dirty="0" smtClean="0"/>
              <a:t>, </a:t>
            </a:r>
            <a:r>
              <a:rPr lang="pt-BR" sz="1100" dirty="0" err="1" smtClean="0"/>
              <a:t>lpd</a:t>
            </a:r>
            <a:r>
              <a:rPr lang="pt-BR" sz="1100" dirty="0" smtClean="0"/>
              <a:t>, </a:t>
            </a:r>
            <a:r>
              <a:rPr lang="pt-BR" sz="1100" dirty="0" err="1" smtClean="0"/>
              <a:t>lpq</a:t>
            </a:r>
            <a:r>
              <a:rPr lang="pt-BR" sz="1100" dirty="0" smtClean="0"/>
              <a:t>, </a:t>
            </a:r>
            <a:r>
              <a:rPr lang="pt-BR" sz="1100" dirty="0" err="1" smtClean="0"/>
              <a:t>lpr</a:t>
            </a:r>
            <a:r>
              <a:rPr lang="pt-BR" sz="1100" dirty="0" smtClean="0"/>
              <a:t>, </a:t>
            </a:r>
            <a:r>
              <a:rPr lang="pt-BR" sz="1100" dirty="0" err="1" smtClean="0"/>
              <a:t>ls</a:t>
            </a:r>
            <a:r>
              <a:rPr lang="pt-BR" sz="1100" dirty="0" smtClean="0"/>
              <a:t>, </a:t>
            </a:r>
            <a:r>
              <a:rPr lang="pt-BR" sz="1100" dirty="0" err="1" smtClean="0"/>
              <a:t>lsattr</a:t>
            </a:r>
            <a:r>
              <a:rPr lang="pt-BR" sz="1100" dirty="0" smtClean="0"/>
              <a:t>, </a:t>
            </a:r>
            <a:r>
              <a:rPr lang="pt-BR" sz="1100" dirty="0" err="1" smtClean="0"/>
              <a:t>lsmod</a:t>
            </a:r>
            <a:r>
              <a:rPr lang="pt-BR" sz="1100" dirty="0" smtClean="0"/>
              <a:t>, </a:t>
            </a:r>
            <a:r>
              <a:rPr lang="pt-BR" sz="1100" dirty="0" err="1" smtClean="0"/>
              <a:t>lzmacat</a:t>
            </a:r>
            <a:r>
              <a:rPr lang="pt-BR" sz="1100" dirty="0" smtClean="0"/>
              <a:t>, </a:t>
            </a:r>
            <a:r>
              <a:rPr lang="pt-BR" sz="1100" dirty="0" err="1" smtClean="0"/>
              <a:t>makedevs</a:t>
            </a:r>
            <a:r>
              <a:rPr lang="pt-BR" sz="1100" dirty="0" smtClean="0"/>
              <a:t>, </a:t>
            </a:r>
            <a:r>
              <a:rPr lang="pt-BR" sz="1100" dirty="0" err="1" smtClean="0"/>
              <a:t>man</a:t>
            </a:r>
            <a:r>
              <a:rPr lang="pt-BR" sz="1100" dirty="0" smtClean="0"/>
              <a:t>, </a:t>
            </a:r>
            <a:r>
              <a:rPr lang="pt-BR" sz="1100" dirty="0" err="1" smtClean="0"/>
              <a:t>matchpathcon</a:t>
            </a:r>
            <a:r>
              <a:rPr lang="pt-BR" sz="1100" dirty="0" smtClean="0"/>
              <a:t>, md5sum, </a:t>
            </a:r>
            <a:r>
              <a:rPr lang="pt-BR" sz="1100" dirty="0" err="1" smtClean="0"/>
              <a:t>mdev</a:t>
            </a:r>
            <a:r>
              <a:rPr lang="pt-BR" sz="1100" dirty="0" smtClean="0"/>
              <a:t>, </a:t>
            </a:r>
            <a:r>
              <a:rPr lang="pt-BR" sz="1100" dirty="0" err="1" smtClean="0"/>
              <a:t>mesg</a:t>
            </a:r>
            <a:r>
              <a:rPr lang="pt-BR" sz="1100" dirty="0" smtClean="0"/>
              <a:t>, </a:t>
            </a:r>
            <a:r>
              <a:rPr lang="pt-BR" sz="1100" dirty="0" err="1" smtClean="0"/>
              <a:t>microcom</a:t>
            </a:r>
            <a:r>
              <a:rPr lang="pt-BR" sz="1100" dirty="0" smtClean="0"/>
              <a:t>, </a:t>
            </a:r>
            <a:r>
              <a:rPr lang="pt-BR" sz="1100" dirty="0" err="1" smtClean="0"/>
              <a:t>mkdir</a:t>
            </a:r>
            <a:r>
              <a:rPr lang="pt-BR" sz="1100" dirty="0" smtClean="0"/>
              <a:t>, mke2fs, </a:t>
            </a:r>
            <a:r>
              <a:rPr lang="pt-BR" sz="1100" dirty="0" err="1" smtClean="0"/>
              <a:t>mkfifo</a:t>
            </a:r>
            <a:r>
              <a:rPr lang="pt-BR" sz="1100" dirty="0" smtClean="0"/>
              <a:t>, </a:t>
            </a:r>
            <a:r>
              <a:rPr lang="pt-BR" sz="1100" dirty="0" err="1" smtClean="0"/>
              <a:t>mkfs_minix</a:t>
            </a:r>
            <a:r>
              <a:rPr lang="pt-BR" sz="1100" dirty="0" smtClean="0"/>
              <a:t>, </a:t>
            </a:r>
            <a:r>
              <a:rPr lang="pt-BR" sz="1100" dirty="0" err="1" smtClean="0"/>
              <a:t>mknod</a:t>
            </a:r>
            <a:r>
              <a:rPr lang="pt-BR" sz="1100" dirty="0" smtClean="0"/>
              <a:t>, </a:t>
            </a:r>
            <a:r>
              <a:rPr lang="pt-BR" sz="1100" dirty="0" err="1" smtClean="0"/>
              <a:t>mkswap</a:t>
            </a:r>
            <a:r>
              <a:rPr lang="pt-BR" sz="1100" dirty="0" smtClean="0"/>
              <a:t>, </a:t>
            </a:r>
            <a:r>
              <a:rPr lang="pt-BR" sz="1100" dirty="0" err="1" smtClean="0"/>
              <a:t>mktemp</a:t>
            </a:r>
            <a:r>
              <a:rPr lang="pt-BR" sz="1100" dirty="0" smtClean="0"/>
              <a:t>, </a:t>
            </a:r>
            <a:r>
              <a:rPr lang="pt-BR" sz="1100" dirty="0" err="1" smtClean="0"/>
              <a:t>modprobe</a:t>
            </a:r>
            <a:r>
              <a:rPr lang="pt-BR" sz="1100" dirty="0" smtClean="0"/>
              <a:t>, more, </a:t>
            </a:r>
            <a:r>
              <a:rPr lang="pt-BR" sz="1100" dirty="0" err="1" smtClean="0"/>
              <a:t>mount</a:t>
            </a:r>
            <a:r>
              <a:rPr lang="pt-BR" sz="1100" dirty="0" smtClean="0"/>
              <a:t>, </a:t>
            </a:r>
            <a:r>
              <a:rPr lang="pt-BR" sz="1100" dirty="0" err="1" smtClean="0"/>
              <a:t>mountpoint</a:t>
            </a:r>
            <a:r>
              <a:rPr lang="pt-BR" sz="1100" dirty="0" smtClean="0"/>
              <a:t>, </a:t>
            </a:r>
            <a:r>
              <a:rPr lang="pt-BR" sz="1100" dirty="0" err="1" smtClean="0"/>
              <a:t>msh</a:t>
            </a:r>
            <a:r>
              <a:rPr lang="pt-BR" sz="1100" dirty="0" smtClean="0"/>
              <a:t>, </a:t>
            </a:r>
            <a:r>
              <a:rPr lang="pt-BR" sz="1100" dirty="0" err="1" smtClean="0"/>
              <a:t>mt</a:t>
            </a:r>
            <a:r>
              <a:rPr lang="pt-BR" sz="1100" dirty="0" smtClean="0"/>
              <a:t>, mv, </a:t>
            </a:r>
            <a:r>
              <a:rPr lang="pt-BR" sz="1100" dirty="0" err="1" smtClean="0"/>
              <a:t>nameif</a:t>
            </a:r>
            <a:r>
              <a:rPr lang="pt-BR" sz="1100" dirty="0" smtClean="0"/>
              <a:t>, </a:t>
            </a:r>
            <a:r>
              <a:rPr lang="pt-BR" sz="1100" dirty="0" err="1" smtClean="0"/>
              <a:t>nc</a:t>
            </a:r>
            <a:r>
              <a:rPr lang="pt-BR" sz="1100" dirty="0" smtClean="0"/>
              <a:t>, </a:t>
            </a:r>
            <a:r>
              <a:rPr lang="pt-BR" sz="1100" dirty="0" err="1" smtClean="0"/>
              <a:t>netstat</a:t>
            </a:r>
            <a:r>
              <a:rPr lang="pt-BR" sz="1100" dirty="0" smtClean="0"/>
              <a:t>, </a:t>
            </a:r>
            <a:r>
              <a:rPr lang="pt-BR" sz="1100" dirty="0" err="1" smtClean="0"/>
              <a:t>nice</a:t>
            </a:r>
            <a:r>
              <a:rPr lang="pt-BR" sz="1100" dirty="0" smtClean="0"/>
              <a:t>, </a:t>
            </a:r>
            <a:r>
              <a:rPr lang="pt-BR" sz="1100" dirty="0" err="1" smtClean="0"/>
              <a:t>nmeter</a:t>
            </a:r>
            <a:r>
              <a:rPr lang="pt-BR" sz="1100" dirty="0" smtClean="0"/>
              <a:t>, </a:t>
            </a:r>
            <a:r>
              <a:rPr lang="pt-BR" sz="1100" dirty="0" err="1" smtClean="0"/>
              <a:t>nohup</a:t>
            </a:r>
            <a:r>
              <a:rPr lang="pt-BR" sz="1100" dirty="0" smtClean="0"/>
              <a:t>, </a:t>
            </a:r>
            <a:r>
              <a:rPr lang="pt-BR" sz="1100" dirty="0" err="1" smtClean="0"/>
              <a:t>nslookup</a:t>
            </a:r>
            <a:r>
              <a:rPr lang="pt-BR" sz="1100" dirty="0" smtClean="0"/>
              <a:t>, </a:t>
            </a:r>
            <a:r>
              <a:rPr lang="pt-BR" sz="1100" dirty="0" err="1" smtClean="0"/>
              <a:t>od</a:t>
            </a:r>
            <a:r>
              <a:rPr lang="pt-BR" sz="1100" dirty="0" smtClean="0"/>
              <a:t>, </a:t>
            </a:r>
            <a:r>
              <a:rPr lang="pt-BR" sz="1100" dirty="0" err="1" smtClean="0"/>
              <a:t>openvt</a:t>
            </a:r>
            <a:r>
              <a:rPr lang="pt-BR" sz="1100" dirty="0" smtClean="0"/>
              <a:t>, parse, </a:t>
            </a:r>
            <a:r>
              <a:rPr lang="pt-BR" sz="1100" dirty="0" err="1" smtClean="0"/>
              <a:t>passwd</a:t>
            </a:r>
            <a:r>
              <a:rPr lang="pt-BR" sz="1100" dirty="0" smtClean="0"/>
              <a:t>, </a:t>
            </a:r>
            <a:r>
              <a:rPr lang="pt-BR" sz="1100" dirty="0" err="1" smtClean="0"/>
              <a:t>patch</a:t>
            </a:r>
            <a:r>
              <a:rPr lang="pt-BR" sz="1100" dirty="0" smtClean="0"/>
              <a:t>, </a:t>
            </a:r>
            <a:r>
              <a:rPr lang="pt-BR" sz="1100" dirty="0" err="1" smtClean="0"/>
              <a:t>pgrep</a:t>
            </a:r>
            <a:r>
              <a:rPr lang="pt-BR" sz="1100" dirty="0" smtClean="0"/>
              <a:t>, </a:t>
            </a:r>
            <a:r>
              <a:rPr lang="pt-BR" sz="1100" dirty="0" err="1" smtClean="0"/>
              <a:t>pidof</a:t>
            </a:r>
            <a:r>
              <a:rPr lang="pt-BR" sz="1100" dirty="0" smtClean="0"/>
              <a:t>, </a:t>
            </a:r>
            <a:r>
              <a:rPr lang="pt-BR" sz="1100" dirty="0" err="1" smtClean="0"/>
              <a:t>ping</a:t>
            </a:r>
            <a:r>
              <a:rPr lang="pt-BR" sz="1100" dirty="0" smtClean="0"/>
              <a:t>, ping6, </a:t>
            </a:r>
            <a:r>
              <a:rPr lang="pt-BR" sz="1100" dirty="0" err="1" smtClean="0"/>
              <a:t>pipe_progress</a:t>
            </a:r>
            <a:r>
              <a:rPr lang="pt-BR" sz="1100" dirty="0" smtClean="0"/>
              <a:t>, </a:t>
            </a:r>
            <a:r>
              <a:rPr lang="pt-BR" sz="1100" dirty="0" err="1" smtClean="0"/>
              <a:t>pivot_root</a:t>
            </a:r>
            <a:r>
              <a:rPr lang="pt-BR" sz="1100" dirty="0" smtClean="0"/>
              <a:t>, </a:t>
            </a:r>
            <a:r>
              <a:rPr lang="pt-BR" sz="1100" dirty="0" err="1" smtClean="0"/>
              <a:t>pkill</a:t>
            </a:r>
            <a:r>
              <a:rPr lang="pt-BR" sz="1100" dirty="0" smtClean="0"/>
              <a:t>, </a:t>
            </a:r>
            <a:r>
              <a:rPr lang="pt-BR" sz="1100" dirty="0" err="1" smtClean="0"/>
              <a:t>poweroff</a:t>
            </a:r>
            <a:r>
              <a:rPr lang="pt-BR" sz="1100" dirty="0" smtClean="0"/>
              <a:t>, </a:t>
            </a:r>
            <a:r>
              <a:rPr lang="pt-BR" sz="1100" dirty="0" err="1" smtClean="0"/>
              <a:t>printenv</a:t>
            </a:r>
            <a:r>
              <a:rPr lang="pt-BR" sz="1100" dirty="0" smtClean="0"/>
              <a:t>, </a:t>
            </a:r>
            <a:r>
              <a:rPr lang="pt-BR" sz="1100" dirty="0" err="1" smtClean="0"/>
              <a:t>printf</a:t>
            </a:r>
            <a:r>
              <a:rPr lang="pt-BR" sz="1100" dirty="0" smtClean="0"/>
              <a:t>, </a:t>
            </a:r>
            <a:r>
              <a:rPr lang="pt-BR" sz="1100" dirty="0" err="1" smtClean="0"/>
              <a:t>ps</a:t>
            </a:r>
            <a:r>
              <a:rPr lang="pt-BR" sz="1100" dirty="0" smtClean="0"/>
              <a:t>, </a:t>
            </a:r>
            <a:r>
              <a:rPr lang="pt-BR" sz="1100" dirty="0" err="1" smtClean="0"/>
              <a:t>pscan</a:t>
            </a:r>
            <a:r>
              <a:rPr lang="pt-BR" sz="1100" dirty="0" smtClean="0"/>
              <a:t>, </a:t>
            </a:r>
            <a:r>
              <a:rPr lang="pt-BR" sz="1100" dirty="0" err="1" smtClean="0"/>
              <a:t>pwd</a:t>
            </a:r>
            <a:r>
              <a:rPr lang="pt-BR" sz="1100" dirty="0" smtClean="0"/>
              <a:t>, </a:t>
            </a:r>
            <a:r>
              <a:rPr lang="pt-BR" sz="1100" dirty="0" err="1" smtClean="0"/>
              <a:t>raidautorun</a:t>
            </a:r>
            <a:r>
              <a:rPr lang="pt-BR" sz="1100" dirty="0" smtClean="0"/>
              <a:t>, </a:t>
            </a:r>
            <a:r>
              <a:rPr lang="pt-BR" sz="1100" dirty="0" err="1" smtClean="0"/>
              <a:t>rdate</a:t>
            </a:r>
            <a:r>
              <a:rPr lang="pt-BR" sz="1100" dirty="0" smtClean="0"/>
              <a:t>, </a:t>
            </a:r>
            <a:r>
              <a:rPr lang="pt-BR" sz="1100" dirty="0" err="1" smtClean="0"/>
              <a:t>rdev</a:t>
            </a:r>
            <a:r>
              <a:rPr lang="pt-BR" sz="1100" dirty="0" smtClean="0"/>
              <a:t>, </a:t>
            </a:r>
            <a:r>
              <a:rPr lang="pt-BR" sz="1100" dirty="0" err="1" smtClean="0"/>
              <a:t>readahead</a:t>
            </a:r>
            <a:r>
              <a:rPr lang="pt-BR" sz="1100" dirty="0" smtClean="0"/>
              <a:t>, </a:t>
            </a:r>
            <a:r>
              <a:rPr lang="pt-BR" sz="1100" dirty="0" err="1" smtClean="0"/>
              <a:t>readlink</a:t>
            </a:r>
            <a:r>
              <a:rPr lang="pt-BR" sz="1100" dirty="0" smtClean="0"/>
              <a:t>, </a:t>
            </a:r>
            <a:r>
              <a:rPr lang="pt-BR" sz="1100" dirty="0" err="1" smtClean="0"/>
              <a:t>readprofile</a:t>
            </a:r>
            <a:r>
              <a:rPr lang="pt-BR" sz="1100" dirty="0" smtClean="0"/>
              <a:t>, </a:t>
            </a:r>
            <a:r>
              <a:rPr lang="pt-BR" sz="1100" dirty="0" err="1" smtClean="0"/>
              <a:t>realpath</a:t>
            </a:r>
            <a:r>
              <a:rPr lang="pt-BR" sz="1100" dirty="0" smtClean="0"/>
              <a:t>, </a:t>
            </a:r>
            <a:r>
              <a:rPr lang="pt-BR" sz="1100" dirty="0" err="1" smtClean="0"/>
              <a:t>reboot</a:t>
            </a:r>
            <a:r>
              <a:rPr lang="pt-BR" sz="1100" dirty="0" smtClean="0"/>
              <a:t>, </a:t>
            </a:r>
            <a:r>
              <a:rPr lang="pt-BR" sz="1100" dirty="0" err="1" smtClean="0"/>
              <a:t>renice</a:t>
            </a:r>
            <a:r>
              <a:rPr lang="pt-BR" sz="1100" dirty="0" smtClean="0"/>
              <a:t>, reset, </a:t>
            </a:r>
            <a:r>
              <a:rPr lang="pt-BR" sz="1100" dirty="0" err="1" smtClean="0"/>
              <a:t>resize</a:t>
            </a:r>
            <a:r>
              <a:rPr lang="pt-BR" sz="1100" dirty="0" smtClean="0"/>
              <a:t>, </a:t>
            </a:r>
            <a:r>
              <a:rPr lang="pt-BR" sz="1100" dirty="0" err="1" smtClean="0"/>
              <a:t>restorecon</a:t>
            </a:r>
            <a:r>
              <a:rPr lang="pt-BR" sz="1100" dirty="0" smtClean="0"/>
              <a:t>, </a:t>
            </a:r>
            <a:r>
              <a:rPr lang="pt-BR" sz="1100" dirty="0" err="1" smtClean="0"/>
              <a:t>rm</a:t>
            </a:r>
            <a:r>
              <a:rPr lang="pt-BR" sz="1100" dirty="0" smtClean="0"/>
              <a:t>, </a:t>
            </a:r>
            <a:r>
              <a:rPr lang="pt-BR" sz="1100" dirty="0" err="1" smtClean="0"/>
              <a:t>rmdir</a:t>
            </a:r>
            <a:r>
              <a:rPr lang="pt-BR" sz="1100" dirty="0" smtClean="0"/>
              <a:t>, </a:t>
            </a:r>
            <a:r>
              <a:rPr lang="pt-BR" sz="1100" dirty="0" err="1" smtClean="0"/>
              <a:t>rmmod</a:t>
            </a:r>
            <a:r>
              <a:rPr lang="pt-BR" sz="1100" dirty="0" smtClean="0"/>
              <a:t>, </a:t>
            </a:r>
            <a:r>
              <a:rPr lang="pt-BR" sz="1100" dirty="0" err="1" smtClean="0"/>
              <a:t>route</a:t>
            </a:r>
            <a:r>
              <a:rPr lang="pt-BR" sz="1100" dirty="0" smtClean="0"/>
              <a:t>, </a:t>
            </a:r>
            <a:r>
              <a:rPr lang="pt-BR" sz="1100" dirty="0" err="1" smtClean="0"/>
              <a:t>rpm</a:t>
            </a:r>
            <a:r>
              <a:rPr lang="pt-BR" sz="1100" dirty="0" smtClean="0"/>
              <a:t>, rpm2cpio, </a:t>
            </a:r>
            <a:r>
              <a:rPr lang="pt-BR" sz="1100" dirty="0" err="1" smtClean="0"/>
              <a:t>rtcwake</a:t>
            </a:r>
            <a:r>
              <a:rPr lang="pt-BR" sz="1100" dirty="0" smtClean="0"/>
              <a:t>, </a:t>
            </a:r>
            <a:r>
              <a:rPr lang="pt-BR" sz="1100" dirty="0" err="1" smtClean="0"/>
              <a:t>run_parts</a:t>
            </a:r>
            <a:r>
              <a:rPr lang="pt-BR" sz="1100" dirty="0" smtClean="0"/>
              <a:t>, </a:t>
            </a:r>
            <a:r>
              <a:rPr lang="pt-BR" sz="1100" dirty="0" err="1" smtClean="0"/>
              <a:t>runcon</a:t>
            </a:r>
            <a:r>
              <a:rPr lang="pt-BR" sz="1100" dirty="0" smtClean="0"/>
              <a:t>, </a:t>
            </a:r>
            <a:r>
              <a:rPr lang="pt-BR" sz="1100" dirty="0" err="1" smtClean="0"/>
              <a:t>runlevel</a:t>
            </a:r>
            <a:r>
              <a:rPr lang="pt-BR" sz="1100" dirty="0" smtClean="0"/>
              <a:t>, </a:t>
            </a:r>
            <a:r>
              <a:rPr lang="pt-BR" sz="1100" dirty="0" err="1" smtClean="0"/>
              <a:t>runsv</a:t>
            </a:r>
            <a:r>
              <a:rPr lang="pt-BR" sz="1100" dirty="0" smtClean="0"/>
              <a:t>, </a:t>
            </a:r>
            <a:r>
              <a:rPr lang="pt-BR" sz="1100" dirty="0" err="1" smtClean="0"/>
              <a:t>runsvdir</a:t>
            </a:r>
            <a:r>
              <a:rPr lang="pt-BR" sz="1100" dirty="0" smtClean="0"/>
              <a:t>, </a:t>
            </a:r>
            <a:r>
              <a:rPr lang="pt-BR" sz="1100" dirty="0" err="1" smtClean="0"/>
              <a:t>rx</a:t>
            </a:r>
            <a:r>
              <a:rPr lang="pt-BR" sz="1100" dirty="0" smtClean="0"/>
              <a:t>, script, </a:t>
            </a:r>
            <a:r>
              <a:rPr lang="pt-BR" sz="1100" dirty="0" err="1" smtClean="0"/>
              <a:t>sed</a:t>
            </a:r>
            <a:r>
              <a:rPr lang="pt-BR" sz="1100" dirty="0" smtClean="0"/>
              <a:t>, </a:t>
            </a:r>
            <a:r>
              <a:rPr lang="pt-BR" sz="1100" dirty="0" err="1" smtClean="0"/>
              <a:t>selinuxenabled</a:t>
            </a:r>
            <a:r>
              <a:rPr lang="pt-BR" sz="1100" dirty="0" smtClean="0"/>
              <a:t>, </a:t>
            </a:r>
            <a:r>
              <a:rPr lang="pt-BR" sz="1100" dirty="0" err="1" smtClean="0"/>
              <a:t>sendmail</a:t>
            </a:r>
            <a:r>
              <a:rPr lang="pt-BR" sz="1100" dirty="0" smtClean="0"/>
              <a:t>, </a:t>
            </a:r>
            <a:r>
              <a:rPr lang="pt-BR" sz="1100" dirty="0" err="1" smtClean="0"/>
              <a:t>seq</a:t>
            </a:r>
            <a:r>
              <a:rPr lang="pt-BR" sz="1100" dirty="0" smtClean="0"/>
              <a:t>, </a:t>
            </a:r>
            <a:r>
              <a:rPr lang="pt-BR" sz="1100" dirty="0" err="1" smtClean="0"/>
              <a:t>sestatus</a:t>
            </a:r>
            <a:r>
              <a:rPr lang="pt-BR" sz="1100" dirty="0" smtClean="0"/>
              <a:t>, </a:t>
            </a:r>
            <a:r>
              <a:rPr lang="pt-BR" sz="1100" dirty="0" err="1" smtClean="0"/>
              <a:t>setarch</a:t>
            </a:r>
            <a:r>
              <a:rPr lang="pt-BR" sz="1100" dirty="0" smtClean="0"/>
              <a:t>, </a:t>
            </a:r>
            <a:r>
              <a:rPr lang="pt-BR" sz="1100" dirty="0" err="1" smtClean="0"/>
              <a:t>setconsole</a:t>
            </a:r>
            <a:r>
              <a:rPr lang="pt-BR" sz="1100" dirty="0" smtClean="0"/>
              <a:t>, </a:t>
            </a:r>
            <a:r>
              <a:rPr lang="pt-BR" sz="1100" dirty="0" err="1" smtClean="0"/>
              <a:t>setenforce</a:t>
            </a:r>
            <a:r>
              <a:rPr lang="pt-BR" sz="1100" dirty="0" smtClean="0"/>
              <a:t>, </a:t>
            </a:r>
            <a:r>
              <a:rPr lang="pt-BR" sz="1100" dirty="0" err="1" smtClean="0"/>
              <a:t>setfiles</a:t>
            </a:r>
            <a:r>
              <a:rPr lang="pt-BR" sz="1100" dirty="0" smtClean="0"/>
              <a:t>, </a:t>
            </a:r>
            <a:r>
              <a:rPr lang="pt-BR" sz="1100" dirty="0" err="1" smtClean="0"/>
              <a:t>setfont</a:t>
            </a:r>
            <a:r>
              <a:rPr lang="pt-BR" sz="1100" dirty="0" smtClean="0"/>
              <a:t>, </a:t>
            </a:r>
            <a:r>
              <a:rPr lang="pt-BR" sz="1100" dirty="0" err="1" smtClean="0"/>
              <a:t>setkeycodes</a:t>
            </a:r>
            <a:r>
              <a:rPr lang="pt-BR" sz="1100" dirty="0" smtClean="0"/>
              <a:t>, </a:t>
            </a:r>
            <a:r>
              <a:rPr lang="pt-BR" sz="1100" dirty="0" err="1" smtClean="0"/>
              <a:t>setlogcons</a:t>
            </a:r>
            <a:r>
              <a:rPr lang="pt-BR" sz="1100" dirty="0" smtClean="0"/>
              <a:t>, </a:t>
            </a:r>
            <a:r>
              <a:rPr lang="pt-BR" sz="1100" dirty="0" err="1" smtClean="0"/>
              <a:t>setsebool</a:t>
            </a:r>
            <a:r>
              <a:rPr lang="pt-BR" sz="1100" dirty="0" smtClean="0"/>
              <a:t>, </a:t>
            </a:r>
            <a:r>
              <a:rPr lang="pt-BR" sz="1100" dirty="0" err="1" smtClean="0"/>
              <a:t>setsid</a:t>
            </a:r>
            <a:r>
              <a:rPr lang="pt-BR" sz="1100" dirty="0" smtClean="0"/>
              <a:t>, </a:t>
            </a:r>
            <a:r>
              <a:rPr lang="pt-BR" sz="1100" dirty="0" err="1" smtClean="0"/>
              <a:t>setuidgid</a:t>
            </a:r>
            <a:r>
              <a:rPr lang="pt-BR" sz="1100" dirty="0" smtClean="0"/>
              <a:t>, </a:t>
            </a:r>
            <a:r>
              <a:rPr lang="pt-BR" sz="1100" dirty="0" err="1" smtClean="0"/>
              <a:t>sh</a:t>
            </a:r>
            <a:r>
              <a:rPr lang="pt-BR" sz="1100" dirty="0" smtClean="0"/>
              <a:t>, sha1sum, </a:t>
            </a:r>
            <a:r>
              <a:rPr lang="pt-BR" sz="1100" dirty="0" err="1" smtClean="0"/>
              <a:t>showkey</a:t>
            </a:r>
            <a:r>
              <a:rPr lang="pt-BR" sz="1100" dirty="0" smtClean="0"/>
              <a:t>, </a:t>
            </a:r>
            <a:r>
              <a:rPr lang="pt-BR" sz="1100" dirty="0" err="1" smtClean="0"/>
              <a:t>slattach</a:t>
            </a:r>
            <a:r>
              <a:rPr lang="pt-BR" sz="1100" dirty="0" smtClean="0"/>
              <a:t>, </a:t>
            </a:r>
            <a:r>
              <a:rPr lang="pt-BR" sz="1100" dirty="0" err="1" smtClean="0"/>
              <a:t>sleep</a:t>
            </a:r>
            <a:r>
              <a:rPr lang="pt-BR" sz="1100" dirty="0" smtClean="0"/>
              <a:t>, </a:t>
            </a:r>
            <a:r>
              <a:rPr lang="pt-BR" sz="1100" dirty="0" err="1" smtClean="0"/>
              <a:t>softlimit</a:t>
            </a:r>
            <a:r>
              <a:rPr lang="pt-BR" sz="1100" dirty="0" smtClean="0"/>
              <a:t>, </a:t>
            </a:r>
            <a:r>
              <a:rPr lang="pt-BR" sz="1100" dirty="0" err="1" smtClean="0"/>
              <a:t>sort</a:t>
            </a:r>
            <a:r>
              <a:rPr lang="pt-BR" sz="1100" dirty="0" smtClean="0"/>
              <a:t>, </a:t>
            </a:r>
            <a:r>
              <a:rPr lang="pt-BR" sz="1100" dirty="0" err="1" smtClean="0"/>
              <a:t>split</a:t>
            </a:r>
            <a:r>
              <a:rPr lang="pt-BR" sz="1100" dirty="0" smtClean="0"/>
              <a:t>, </a:t>
            </a:r>
            <a:r>
              <a:rPr lang="pt-BR" sz="1100" dirty="0" err="1" smtClean="0"/>
              <a:t>start_stop_daemon</a:t>
            </a:r>
            <a:r>
              <a:rPr lang="pt-BR" sz="1100" dirty="0" smtClean="0"/>
              <a:t>, </a:t>
            </a:r>
            <a:r>
              <a:rPr lang="pt-BR" sz="1100" dirty="0" err="1" smtClean="0"/>
              <a:t>stat</a:t>
            </a:r>
            <a:r>
              <a:rPr lang="pt-BR" sz="1100" dirty="0" smtClean="0"/>
              <a:t>, strings, </a:t>
            </a:r>
            <a:r>
              <a:rPr lang="pt-BR" sz="1100" dirty="0" err="1" smtClean="0"/>
              <a:t>stty</a:t>
            </a:r>
            <a:r>
              <a:rPr lang="pt-BR" sz="1100" dirty="0" smtClean="0"/>
              <a:t>, </a:t>
            </a:r>
            <a:r>
              <a:rPr lang="pt-BR" sz="1100" dirty="0" err="1" smtClean="0"/>
              <a:t>su</a:t>
            </a:r>
            <a:r>
              <a:rPr lang="pt-BR" sz="1100" dirty="0" smtClean="0"/>
              <a:t>, </a:t>
            </a:r>
            <a:r>
              <a:rPr lang="pt-BR" sz="1100" dirty="0" err="1" smtClean="0"/>
              <a:t>sulogin</a:t>
            </a:r>
            <a:r>
              <a:rPr lang="pt-BR" sz="1100" dirty="0" smtClean="0"/>
              <a:t>, </a:t>
            </a:r>
            <a:r>
              <a:rPr lang="pt-BR" sz="1100" dirty="0" err="1" smtClean="0"/>
              <a:t>sum</a:t>
            </a:r>
            <a:r>
              <a:rPr lang="pt-BR" sz="1100" dirty="0" smtClean="0"/>
              <a:t>, </a:t>
            </a:r>
            <a:r>
              <a:rPr lang="pt-BR" sz="1100" dirty="0" err="1" smtClean="0"/>
              <a:t>sv</a:t>
            </a:r>
            <a:r>
              <a:rPr lang="pt-BR" sz="1100" dirty="0" smtClean="0"/>
              <a:t>, </a:t>
            </a:r>
            <a:r>
              <a:rPr lang="pt-BR" sz="1100" dirty="0" err="1" smtClean="0"/>
              <a:t>svlogd</a:t>
            </a:r>
            <a:r>
              <a:rPr lang="pt-BR" sz="1100" dirty="0" smtClean="0"/>
              <a:t>, </a:t>
            </a:r>
            <a:r>
              <a:rPr lang="pt-BR" sz="1100" dirty="0" err="1" smtClean="0"/>
              <a:t>swapoff</a:t>
            </a:r>
            <a:r>
              <a:rPr lang="pt-BR" sz="1100" dirty="0" smtClean="0"/>
              <a:t>, </a:t>
            </a:r>
            <a:r>
              <a:rPr lang="pt-BR" sz="1100" dirty="0" err="1" smtClean="0"/>
              <a:t>swapon</a:t>
            </a:r>
            <a:r>
              <a:rPr lang="pt-BR" sz="1100" dirty="0" smtClean="0"/>
              <a:t>, </a:t>
            </a:r>
            <a:r>
              <a:rPr lang="pt-BR" sz="1100" dirty="0" err="1" smtClean="0"/>
              <a:t>switch_root</a:t>
            </a:r>
            <a:r>
              <a:rPr lang="pt-BR" sz="1100" dirty="0" smtClean="0"/>
              <a:t>, </a:t>
            </a:r>
            <a:r>
              <a:rPr lang="pt-BR" sz="1100" dirty="0" err="1" smtClean="0"/>
              <a:t>sync</a:t>
            </a:r>
            <a:r>
              <a:rPr lang="pt-BR" sz="1100" dirty="0" smtClean="0"/>
              <a:t>, </a:t>
            </a:r>
            <a:r>
              <a:rPr lang="pt-BR" sz="1100" dirty="0" err="1" smtClean="0"/>
              <a:t>sysctl</a:t>
            </a:r>
            <a:r>
              <a:rPr lang="pt-BR" sz="1100" dirty="0" smtClean="0"/>
              <a:t>, </a:t>
            </a:r>
            <a:r>
              <a:rPr lang="pt-BR" sz="1100" dirty="0" err="1" smtClean="0"/>
              <a:t>syslogd</a:t>
            </a:r>
            <a:r>
              <a:rPr lang="pt-BR" sz="1100" dirty="0" smtClean="0"/>
              <a:t>, </a:t>
            </a:r>
            <a:r>
              <a:rPr lang="pt-BR" sz="1100" dirty="0" err="1" smtClean="0"/>
              <a:t>tac</a:t>
            </a:r>
            <a:r>
              <a:rPr lang="pt-BR" sz="1100" dirty="0" smtClean="0"/>
              <a:t>, </a:t>
            </a:r>
            <a:r>
              <a:rPr lang="pt-BR" sz="1100" dirty="0" err="1" smtClean="0"/>
              <a:t>tail</a:t>
            </a:r>
            <a:r>
              <a:rPr lang="pt-BR" sz="1100" dirty="0" smtClean="0"/>
              <a:t>, </a:t>
            </a:r>
            <a:r>
              <a:rPr lang="pt-BR" sz="1100" dirty="0" err="1" smtClean="0"/>
              <a:t>tar</a:t>
            </a:r>
            <a:r>
              <a:rPr lang="pt-BR" sz="1100" dirty="0" smtClean="0"/>
              <a:t>, </a:t>
            </a:r>
            <a:r>
              <a:rPr lang="pt-BR" sz="1100" dirty="0" err="1" smtClean="0"/>
              <a:t>taskset</a:t>
            </a:r>
            <a:r>
              <a:rPr lang="pt-BR" sz="1100" dirty="0" smtClean="0"/>
              <a:t>, </a:t>
            </a:r>
            <a:r>
              <a:rPr lang="pt-BR" sz="1100" dirty="0" err="1" smtClean="0"/>
              <a:t>tcpsvd</a:t>
            </a:r>
            <a:r>
              <a:rPr lang="pt-BR" sz="1100" dirty="0" smtClean="0"/>
              <a:t>, </a:t>
            </a:r>
            <a:r>
              <a:rPr lang="pt-BR" sz="1100" dirty="0" err="1" smtClean="0"/>
              <a:t>tee</a:t>
            </a:r>
            <a:r>
              <a:rPr lang="pt-BR" sz="1100" dirty="0" smtClean="0"/>
              <a:t>, </a:t>
            </a:r>
            <a:r>
              <a:rPr lang="pt-BR" sz="1100" dirty="0" err="1" smtClean="0"/>
              <a:t>telnet</a:t>
            </a:r>
            <a:r>
              <a:rPr lang="pt-BR" sz="1100" dirty="0" smtClean="0"/>
              <a:t>, </a:t>
            </a:r>
            <a:r>
              <a:rPr lang="pt-BR" sz="1100" dirty="0" err="1" smtClean="0"/>
              <a:t>telnetd</a:t>
            </a:r>
            <a:r>
              <a:rPr lang="pt-BR" sz="1100" dirty="0" smtClean="0"/>
              <a:t>, </a:t>
            </a:r>
            <a:r>
              <a:rPr lang="pt-BR" sz="1100" dirty="0" err="1" smtClean="0"/>
              <a:t>test</a:t>
            </a:r>
            <a:r>
              <a:rPr lang="pt-BR" sz="1100" dirty="0" smtClean="0"/>
              <a:t>, </a:t>
            </a:r>
            <a:r>
              <a:rPr lang="pt-BR" sz="1100" dirty="0" err="1" smtClean="0"/>
              <a:t>tftp</a:t>
            </a:r>
            <a:r>
              <a:rPr lang="pt-BR" sz="1100" dirty="0" smtClean="0"/>
              <a:t>, </a:t>
            </a:r>
            <a:r>
              <a:rPr lang="pt-BR" sz="1100" dirty="0" err="1" smtClean="0"/>
              <a:t>tftpd</a:t>
            </a:r>
            <a:r>
              <a:rPr lang="pt-BR" sz="1100" dirty="0" smtClean="0"/>
              <a:t>, time, top, </a:t>
            </a:r>
            <a:r>
              <a:rPr lang="pt-BR" sz="1100" dirty="0" err="1" smtClean="0"/>
              <a:t>touch</a:t>
            </a:r>
            <a:r>
              <a:rPr lang="pt-BR" sz="1100" dirty="0" smtClean="0"/>
              <a:t>, </a:t>
            </a:r>
            <a:r>
              <a:rPr lang="pt-BR" sz="1100" dirty="0" err="1" smtClean="0"/>
              <a:t>tr</a:t>
            </a:r>
            <a:r>
              <a:rPr lang="pt-BR" sz="1100" dirty="0" smtClean="0"/>
              <a:t>, </a:t>
            </a:r>
            <a:r>
              <a:rPr lang="pt-BR" sz="1100" dirty="0" err="1" smtClean="0"/>
              <a:t>traceroute</a:t>
            </a:r>
            <a:r>
              <a:rPr lang="pt-BR" sz="1100" dirty="0" smtClean="0"/>
              <a:t>, </a:t>
            </a:r>
            <a:r>
              <a:rPr lang="pt-BR" sz="1100" dirty="0" err="1" smtClean="0"/>
              <a:t>true</a:t>
            </a:r>
            <a:r>
              <a:rPr lang="pt-BR" sz="1100" dirty="0" smtClean="0"/>
              <a:t>, </a:t>
            </a:r>
            <a:r>
              <a:rPr lang="pt-BR" sz="1100" dirty="0" err="1" smtClean="0"/>
              <a:t>tty</a:t>
            </a:r>
            <a:r>
              <a:rPr lang="pt-BR" sz="1100" dirty="0" smtClean="0"/>
              <a:t>, </a:t>
            </a:r>
            <a:r>
              <a:rPr lang="pt-BR" sz="1100" dirty="0" err="1" smtClean="0"/>
              <a:t>ttysize</a:t>
            </a:r>
            <a:r>
              <a:rPr lang="pt-BR" sz="1100" dirty="0" smtClean="0"/>
              <a:t>, tune2fs, </a:t>
            </a:r>
            <a:r>
              <a:rPr lang="pt-BR" sz="1100" dirty="0" err="1" smtClean="0"/>
              <a:t>udhcpc</a:t>
            </a:r>
            <a:r>
              <a:rPr lang="pt-BR" sz="1100" dirty="0" smtClean="0"/>
              <a:t>, </a:t>
            </a:r>
            <a:r>
              <a:rPr lang="pt-BR" sz="1100" dirty="0" err="1" smtClean="0"/>
              <a:t>udhcpd</a:t>
            </a:r>
            <a:r>
              <a:rPr lang="pt-BR" sz="1100" dirty="0" smtClean="0"/>
              <a:t>, </a:t>
            </a:r>
            <a:r>
              <a:rPr lang="pt-BR" sz="1100" dirty="0" err="1" smtClean="0"/>
              <a:t>udpsvd</a:t>
            </a:r>
            <a:r>
              <a:rPr lang="pt-BR" sz="1100" dirty="0" smtClean="0"/>
              <a:t>, </a:t>
            </a:r>
            <a:r>
              <a:rPr lang="pt-BR" sz="1100" dirty="0" err="1" smtClean="0"/>
              <a:t>umount</a:t>
            </a:r>
            <a:r>
              <a:rPr lang="pt-BR" sz="1100" dirty="0" smtClean="0"/>
              <a:t>, </a:t>
            </a:r>
            <a:r>
              <a:rPr lang="pt-BR" sz="1100" dirty="0" err="1" smtClean="0"/>
              <a:t>uname</a:t>
            </a:r>
            <a:r>
              <a:rPr lang="pt-BR" sz="1100" dirty="0" smtClean="0"/>
              <a:t>, </a:t>
            </a:r>
            <a:r>
              <a:rPr lang="pt-BR" sz="1100" dirty="0" err="1" smtClean="0"/>
              <a:t>uncompress</a:t>
            </a:r>
            <a:r>
              <a:rPr lang="pt-BR" sz="1100" dirty="0" smtClean="0"/>
              <a:t>, </a:t>
            </a:r>
            <a:r>
              <a:rPr lang="pt-BR" sz="1100" dirty="0" err="1" smtClean="0"/>
              <a:t>unexpand</a:t>
            </a:r>
            <a:r>
              <a:rPr lang="pt-BR" sz="1100" dirty="0" smtClean="0"/>
              <a:t>, </a:t>
            </a:r>
            <a:r>
              <a:rPr lang="pt-BR" sz="1100" dirty="0" err="1" smtClean="0"/>
              <a:t>uniq</a:t>
            </a:r>
            <a:r>
              <a:rPr lang="pt-BR" sz="1100" dirty="0" smtClean="0"/>
              <a:t>, unix2dos, </a:t>
            </a:r>
            <a:r>
              <a:rPr lang="pt-BR" sz="1100" dirty="0" err="1" smtClean="0"/>
              <a:t>unlzma</a:t>
            </a:r>
            <a:r>
              <a:rPr lang="pt-BR" sz="1100" dirty="0" smtClean="0"/>
              <a:t>, </a:t>
            </a:r>
            <a:r>
              <a:rPr lang="pt-BR" sz="1100" dirty="0" err="1" smtClean="0"/>
              <a:t>unzip</a:t>
            </a:r>
            <a:r>
              <a:rPr lang="pt-BR" sz="1100" dirty="0" smtClean="0"/>
              <a:t>, </a:t>
            </a:r>
            <a:r>
              <a:rPr lang="pt-BR" sz="1100" dirty="0" err="1" smtClean="0"/>
              <a:t>uptime</a:t>
            </a:r>
            <a:r>
              <a:rPr lang="pt-BR" sz="1100" dirty="0" smtClean="0"/>
              <a:t>, </a:t>
            </a:r>
            <a:r>
              <a:rPr lang="pt-BR" sz="1100" dirty="0" err="1" smtClean="0"/>
              <a:t>usleep</a:t>
            </a:r>
            <a:r>
              <a:rPr lang="pt-BR" sz="1100" dirty="0" smtClean="0"/>
              <a:t>, </a:t>
            </a:r>
            <a:r>
              <a:rPr lang="pt-BR" sz="1100" dirty="0" err="1" smtClean="0"/>
              <a:t>uudecode</a:t>
            </a:r>
            <a:r>
              <a:rPr lang="pt-BR" sz="1100" dirty="0" smtClean="0"/>
              <a:t>, </a:t>
            </a:r>
            <a:r>
              <a:rPr lang="pt-BR" sz="1100" dirty="0" err="1" smtClean="0"/>
              <a:t>uuencode</a:t>
            </a:r>
            <a:r>
              <a:rPr lang="pt-BR" sz="1100" dirty="0" smtClean="0"/>
              <a:t>, </a:t>
            </a:r>
            <a:r>
              <a:rPr lang="pt-BR" sz="1100" dirty="0" err="1" smtClean="0"/>
              <a:t>vconfig</a:t>
            </a:r>
            <a:r>
              <a:rPr lang="pt-BR" sz="1100" dirty="0" smtClean="0"/>
              <a:t>, vi, </a:t>
            </a:r>
            <a:r>
              <a:rPr lang="pt-BR" sz="1100" dirty="0" err="1" smtClean="0"/>
              <a:t>vlock</a:t>
            </a:r>
            <a:r>
              <a:rPr lang="pt-BR" sz="1100" dirty="0" smtClean="0"/>
              <a:t>, </a:t>
            </a:r>
            <a:r>
              <a:rPr lang="pt-BR" sz="1100" dirty="0" err="1" smtClean="0"/>
              <a:t>watch</a:t>
            </a:r>
            <a:r>
              <a:rPr lang="pt-BR" sz="1100" dirty="0" smtClean="0"/>
              <a:t>, </a:t>
            </a:r>
            <a:r>
              <a:rPr lang="pt-BR" sz="1100" dirty="0" err="1" smtClean="0"/>
              <a:t>watchdog</a:t>
            </a:r>
            <a:r>
              <a:rPr lang="pt-BR" sz="1100" dirty="0" smtClean="0"/>
              <a:t>, </a:t>
            </a:r>
            <a:r>
              <a:rPr lang="pt-BR" sz="1100" dirty="0" err="1" smtClean="0"/>
              <a:t>wc</a:t>
            </a:r>
            <a:r>
              <a:rPr lang="pt-BR" sz="1100" dirty="0" smtClean="0"/>
              <a:t>, </a:t>
            </a:r>
            <a:r>
              <a:rPr lang="pt-BR" sz="1100" dirty="0" err="1" smtClean="0"/>
              <a:t>wget</a:t>
            </a:r>
            <a:r>
              <a:rPr lang="pt-BR" sz="1100" dirty="0" smtClean="0"/>
              <a:t>, </a:t>
            </a:r>
            <a:r>
              <a:rPr lang="pt-BR" sz="1100" dirty="0" err="1" smtClean="0"/>
              <a:t>which</a:t>
            </a:r>
            <a:r>
              <a:rPr lang="pt-BR" sz="1100" dirty="0" smtClean="0"/>
              <a:t>, </a:t>
            </a:r>
            <a:r>
              <a:rPr lang="pt-BR" sz="1100" dirty="0" err="1" smtClean="0"/>
              <a:t>who</a:t>
            </a:r>
            <a:r>
              <a:rPr lang="pt-BR" sz="1100" dirty="0" smtClean="0"/>
              <a:t>, </a:t>
            </a:r>
            <a:r>
              <a:rPr lang="pt-BR" sz="1100" dirty="0" err="1" smtClean="0"/>
              <a:t>whoami</a:t>
            </a:r>
            <a:r>
              <a:rPr lang="pt-BR" sz="1100" dirty="0" smtClean="0"/>
              <a:t>, </a:t>
            </a:r>
            <a:r>
              <a:rPr lang="pt-BR" sz="1100" dirty="0" err="1" smtClean="0"/>
              <a:t>xargs</a:t>
            </a:r>
            <a:r>
              <a:rPr lang="pt-BR" sz="1100" dirty="0" smtClean="0"/>
              <a:t>, </a:t>
            </a:r>
            <a:r>
              <a:rPr lang="pt-BR" sz="1100" dirty="0" err="1" smtClean="0"/>
              <a:t>yes</a:t>
            </a:r>
            <a:r>
              <a:rPr lang="pt-BR" sz="1100" dirty="0" smtClean="0"/>
              <a:t>, </a:t>
            </a:r>
            <a:r>
              <a:rPr lang="pt-BR" sz="1100" dirty="0" err="1" smtClean="0"/>
              <a:t>zcat</a:t>
            </a:r>
            <a:r>
              <a:rPr lang="pt-BR" sz="1100" dirty="0" smtClean="0"/>
              <a:t>, </a:t>
            </a:r>
            <a:r>
              <a:rPr lang="pt-BR" sz="1100" dirty="0" err="1" smtClean="0"/>
              <a:t>zcip</a:t>
            </a:r>
            <a:endParaRPr lang="pt-BR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Sobre este documento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0" y="1456200"/>
            <a:ext cx="8999640" cy="1901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Este documento é baseado nos materiais de treinamento:</a:t>
            </a:r>
          </a:p>
          <a:p>
            <a:pPr marL="799920" lvl="1" indent="-342360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Free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Electrons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</a:p>
          <a:p>
            <a:pPr marL="1257120" lvl="2" indent="-342360" algn="just">
              <a:spcAft>
                <a:spcPts val="1200"/>
              </a:spcAft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http://free-electrons.com/training/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99920" lvl="1" indent="-342360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Embedded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Labworks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</a:p>
          <a:p>
            <a:pPr marL="1257120" lvl="2" indent="-342360" algn="just"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https://e-labworks.com/treinamentos/linux-embarcado/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pt-BR" sz="2000" dirty="0" smtClean="0"/>
          </a:p>
          <a:p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3714752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sz="1900" dirty="0" smtClean="0"/>
              <a:t>Este documento é disponibilizado sob a Licença </a:t>
            </a:r>
            <a:r>
              <a:rPr lang="pt-BR" sz="1900" dirty="0" err="1" smtClean="0"/>
              <a:t>Creative</a:t>
            </a:r>
            <a:r>
              <a:rPr lang="pt-BR" sz="1900" dirty="0" smtClean="0"/>
              <a:t> </a:t>
            </a:r>
            <a:r>
              <a:rPr lang="pt-BR" sz="1900" dirty="0" err="1" smtClean="0"/>
              <a:t>Commons</a:t>
            </a:r>
            <a:r>
              <a:rPr lang="pt-BR" sz="1900" dirty="0" smtClean="0"/>
              <a:t> BY SA 3.0</a:t>
            </a:r>
            <a:r>
              <a:rPr lang="pt-BR" sz="2000" dirty="0" smtClean="0"/>
              <a:t>.</a:t>
            </a:r>
            <a:r>
              <a:rPr lang="pt-BR" dirty="0" smtClean="0"/>
              <a:t> </a:t>
            </a:r>
          </a:p>
          <a:p>
            <a:r>
              <a:rPr lang="pt-BR" dirty="0" smtClean="0"/>
              <a:t>   </a:t>
            </a:r>
            <a:r>
              <a:rPr lang="pt-BR" b="1" dirty="0" smtClean="0">
                <a:solidFill>
                  <a:srgbClr val="0070C0"/>
                </a:solidFill>
              </a:rPr>
              <a:t>http://creativecommons.org/licenses/by-sa/3.0/</a:t>
            </a:r>
            <a:r>
              <a:rPr lang="pt-BR" b="1" dirty="0" err="1" smtClean="0">
                <a:solidFill>
                  <a:srgbClr val="0070C0"/>
                </a:solidFill>
              </a:rPr>
              <a:t>legalcode</a:t>
            </a:r>
            <a:endParaRPr lang="pt-BR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Embarcado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17516" y="1357298"/>
            <a:ext cx="8783640" cy="5000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buClr>
                <a:srgbClr val="000000"/>
              </a:buClr>
            </a:pPr>
            <a:r>
              <a:rPr lang="pt-BR" sz="2400" b="1" i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SYSTEM</a:t>
            </a:r>
            <a:endParaRPr lang="pt-BR" sz="2400" b="1" i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42844" y="1857364"/>
            <a:ext cx="8786874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Constrói o próprio </a:t>
            </a:r>
            <a:r>
              <a:rPr lang="pt-BR" sz="2000" i="1" dirty="0" err="1" smtClean="0"/>
              <a:t>toolchain</a:t>
            </a:r>
            <a:r>
              <a:rPr lang="pt-BR" sz="2000" dirty="0" smtClean="0"/>
              <a:t>;</a:t>
            </a:r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Compilar e gerar a imagem do </a:t>
            </a:r>
            <a:r>
              <a:rPr lang="pt-BR" sz="2000" i="1" dirty="0" err="1" smtClean="0"/>
              <a:t>bootloader</a:t>
            </a:r>
            <a:r>
              <a:rPr lang="pt-BR" sz="2000" dirty="0" smtClean="0"/>
              <a:t>;</a:t>
            </a:r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Configurar, compilar e gerar a imagem do </a:t>
            </a:r>
            <a:r>
              <a:rPr lang="pt-BR" sz="2000" i="1" dirty="0" err="1" smtClean="0"/>
              <a:t>kernel</a:t>
            </a:r>
            <a:r>
              <a:rPr lang="pt-BR" sz="2000" dirty="0" smtClean="0"/>
              <a:t>;</a:t>
            </a:r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Compilar bibliotecas e aplicações, e gerar a imagem final do </a:t>
            </a:r>
            <a:r>
              <a:rPr lang="pt-BR" sz="2000" i="1" dirty="0" err="1" smtClean="0"/>
              <a:t>rootfs</a:t>
            </a:r>
            <a:r>
              <a:rPr lang="pt-BR" sz="2000" dirty="0" smtClean="0"/>
              <a:t>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000232" y="4071942"/>
            <a:ext cx="28575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pt-BR" sz="2000" b="1" i="1" dirty="0" smtClean="0"/>
              <a:t>PROPRIETÁRIO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000" dirty="0" smtClean="0"/>
              <a:t> </a:t>
            </a:r>
            <a:r>
              <a:rPr lang="pt-BR" sz="2000" i="1" dirty="0" smtClean="0"/>
              <a:t>Monta Vista;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000" i="1" dirty="0" smtClean="0"/>
              <a:t> Wind </a:t>
            </a:r>
            <a:r>
              <a:rPr lang="pt-BR" sz="2000" i="1" dirty="0" err="1" smtClean="0"/>
              <a:t>River</a:t>
            </a:r>
            <a:r>
              <a:rPr lang="pt-BR" sz="2000" i="1" dirty="0" smtClean="0"/>
              <a:t>;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000" i="1" dirty="0" smtClean="0"/>
              <a:t> </a:t>
            </a:r>
            <a:r>
              <a:rPr lang="pt-BR" sz="2000" i="1" dirty="0" err="1" smtClean="0"/>
              <a:t>TimeSys</a:t>
            </a:r>
            <a:r>
              <a:rPr lang="pt-BR" sz="2000" i="1" dirty="0" smtClean="0"/>
              <a:t>;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72066" y="4082108"/>
            <a:ext cx="2857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pt-BR" sz="2000" b="1" i="1" dirty="0" smtClean="0"/>
              <a:t>OPEN SOURCE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000" dirty="0" smtClean="0"/>
              <a:t> </a:t>
            </a:r>
            <a:r>
              <a:rPr lang="pt-BR" sz="2000" b="1" i="1" dirty="0" smtClean="0">
                <a:solidFill>
                  <a:srgbClr val="FF0000"/>
                </a:solidFill>
              </a:rPr>
              <a:t>Buildroot</a:t>
            </a:r>
            <a:r>
              <a:rPr lang="pt-BR" sz="2000" i="1" dirty="0" smtClean="0"/>
              <a:t>;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000" i="1" dirty="0" smtClean="0"/>
              <a:t> LTIB;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000" i="1" dirty="0" smtClean="0"/>
              <a:t> </a:t>
            </a:r>
            <a:r>
              <a:rPr lang="pt-BR" sz="2000" i="1" dirty="0" err="1" smtClean="0"/>
              <a:t>Poky</a:t>
            </a:r>
            <a:r>
              <a:rPr lang="pt-BR" sz="2000" i="1" dirty="0" smtClean="0"/>
              <a:t> (</a:t>
            </a:r>
            <a:r>
              <a:rPr lang="pt-BR" sz="2000" i="1" dirty="0" err="1" smtClean="0"/>
              <a:t>Yocto</a:t>
            </a:r>
            <a:r>
              <a:rPr lang="pt-BR" sz="2000" i="1" dirty="0" smtClean="0"/>
              <a:t> Project);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000" i="1" dirty="0" smtClean="0"/>
              <a:t> </a:t>
            </a:r>
            <a:r>
              <a:rPr lang="pt-BR" sz="2000" i="1" dirty="0" err="1" smtClean="0"/>
              <a:t>OpenEmbedded</a:t>
            </a:r>
            <a:r>
              <a:rPr lang="pt-BR" sz="2000" i="1" dirty="0" smtClean="0"/>
              <a:t>; </a:t>
            </a:r>
          </a:p>
        </p:txBody>
      </p:sp>
      <p:sp>
        <p:nvSpPr>
          <p:cNvPr id="7" name="Retângulo 6"/>
          <p:cNvSpPr/>
          <p:nvPr/>
        </p:nvSpPr>
        <p:spPr>
          <a:xfrm>
            <a:off x="1857356" y="4000504"/>
            <a:ext cx="2857520" cy="2357454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000628" y="4000504"/>
            <a:ext cx="2857520" cy="235745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Embarcado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17516" y="1357298"/>
            <a:ext cx="8783640" cy="5000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buClr>
                <a:srgbClr val="000000"/>
              </a:buClr>
            </a:pPr>
            <a:r>
              <a:rPr lang="pt-BR" sz="2400" b="1" i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 Linux Customizado </a:t>
            </a:r>
            <a:r>
              <a:rPr lang="pt-BR" sz="2400" b="1" i="1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lang="pt-BR" sz="2400" b="1" i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OS Linux Distribuição</a:t>
            </a:r>
            <a:endParaRPr lang="pt-BR" sz="2400" b="1" i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" name="Imagem 9" descr="questiontu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3419492"/>
            <a:ext cx="3152780" cy="3152780"/>
          </a:xfrm>
          <a:prstGeom prst="rect">
            <a:avLst/>
          </a:prstGeom>
        </p:spPr>
      </p:pic>
      <p:pic>
        <p:nvPicPr>
          <p:cNvPr id="11" name="Imagem 10" descr="buildroo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44" y="1750207"/>
            <a:ext cx="2500330" cy="1250165"/>
          </a:xfrm>
          <a:prstGeom prst="rect">
            <a:avLst/>
          </a:prstGeom>
        </p:spPr>
      </p:pic>
      <p:pic>
        <p:nvPicPr>
          <p:cNvPr id="12" name="Imagem 11" descr="yocto-project-trans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19" y="3143248"/>
            <a:ext cx="1639827" cy="621793"/>
          </a:xfrm>
          <a:prstGeom prst="rect">
            <a:avLst/>
          </a:prstGeom>
        </p:spPr>
      </p:pic>
      <p:pic>
        <p:nvPicPr>
          <p:cNvPr id="13" name="Imagem 12" descr="konsulko-open-embed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58" y="4071942"/>
            <a:ext cx="1976438" cy="889397"/>
          </a:xfrm>
          <a:prstGeom prst="rect">
            <a:avLst/>
          </a:prstGeom>
        </p:spPr>
      </p:pic>
      <p:pic>
        <p:nvPicPr>
          <p:cNvPr id="14" name="Imagem 13" descr="1tiz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0628" y="5286388"/>
            <a:ext cx="1244806" cy="1214446"/>
          </a:xfrm>
          <a:prstGeom prst="rect">
            <a:avLst/>
          </a:prstGeom>
        </p:spPr>
      </p:pic>
      <p:pic>
        <p:nvPicPr>
          <p:cNvPr id="15" name="Imagem 14" descr="Angstrom_os_log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3504" y="3000372"/>
            <a:ext cx="2143140" cy="723308"/>
          </a:xfrm>
          <a:prstGeom prst="rect">
            <a:avLst/>
          </a:prstGeom>
        </p:spPr>
      </p:pic>
      <p:pic>
        <p:nvPicPr>
          <p:cNvPr id="16" name="Imagem 15" descr="rpi-org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33094" y="1785926"/>
            <a:ext cx="1310740" cy="1166559"/>
          </a:xfrm>
          <a:prstGeom prst="rect">
            <a:avLst/>
          </a:prstGeom>
        </p:spPr>
      </p:pic>
      <p:pic>
        <p:nvPicPr>
          <p:cNvPr id="17" name="Imagem 16" descr="900px-Arch-linux-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01024" y="5286388"/>
            <a:ext cx="1071570" cy="1071570"/>
          </a:xfrm>
          <a:prstGeom prst="rect">
            <a:avLst/>
          </a:prstGeom>
        </p:spPr>
      </p:pic>
      <p:pic>
        <p:nvPicPr>
          <p:cNvPr id="18" name="Imagem 17" descr="OS-Ubuntu-icon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15272" y="2571744"/>
            <a:ext cx="1000132" cy="1000132"/>
          </a:xfrm>
          <a:prstGeom prst="rect">
            <a:avLst/>
          </a:prstGeom>
        </p:spPr>
      </p:pic>
      <p:pic>
        <p:nvPicPr>
          <p:cNvPr id="19" name="Imagem 18" descr="logo_debian-1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98235" y="3786190"/>
            <a:ext cx="1960045" cy="947612"/>
          </a:xfrm>
          <a:prstGeom prst="rect">
            <a:avLst/>
          </a:prstGeom>
        </p:spPr>
      </p:pic>
      <p:pic>
        <p:nvPicPr>
          <p:cNvPr id="20" name="Imagem 19" descr="1718a076e29822051df8bcf8b5ce1124-logotipo-do-android-by-vexels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86512" y="4786322"/>
            <a:ext cx="1500198" cy="1500198"/>
          </a:xfrm>
          <a:prstGeom prst="rect">
            <a:avLst/>
          </a:prstGeom>
        </p:spPr>
      </p:pic>
      <p:pic>
        <p:nvPicPr>
          <p:cNvPr id="22" name="Imagem 21" descr="fedora-logo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29190" y="4429132"/>
            <a:ext cx="1571636" cy="4762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Recursos online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14282" y="1384762"/>
            <a:ext cx="8785358" cy="3472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buFont typeface="Wingdings" pitchFamily="2" charset="2"/>
              <a:buChar char="Ø"/>
            </a:pPr>
            <a:r>
              <a:rPr lang="pt-BR" sz="2000" dirty="0" smtClean="0"/>
              <a:t> Linux </a:t>
            </a:r>
            <a:r>
              <a:rPr lang="pt-BR" sz="2000" dirty="0" err="1" smtClean="0"/>
              <a:t>Foundation</a:t>
            </a:r>
            <a:r>
              <a:rPr lang="pt-BR" sz="2000" dirty="0" smtClean="0"/>
              <a:t> (notícias, blog e vídeos): </a:t>
            </a:r>
            <a:r>
              <a:rPr lang="pt-BR" sz="2000" dirty="0" smtClean="0">
                <a:hlinkClick r:id="rId3"/>
              </a:rPr>
              <a:t>http://linuxfoundation.org</a:t>
            </a:r>
            <a:endParaRPr lang="pt-BR" sz="2000" dirty="0" smtClean="0"/>
          </a:p>
          <a:p>
            <a:r>
              <a:rPr lang="pt-BR" sz="2000" dirty="0" smtClean="0">
                <a:hlinkClick r:id="rId3"/>
              </a:rPr>
              <a:t>    </a:t>
            </a:r>
            <a:endParaRPr lang="pt-BR" sz="2000" dirty="0" smtClean="0"/>
          </a:p>
          <a:p>
            <a:pPr>
              <a:buFont typeface="Wingdings" pitchFamily="2" charset="2"/>
              <a:buChar char="Ø"/>
            </a:pPr>
            <a:r>
              <a:rPr lang="pt-BR" sz="2000" dirty="0" smtClean="0"/>
              <a:t> Free </a:t>
            </a:r>
            <a:r>
              <a:rPr lang="pt-BR" sz="2000" dirty="0" err="1" smtClean="0"/>
              <a:t>electrons</a:t>
            </a:r>
            <a:r>
              <a:rPr lang="pt-BR" sz="2000" dirty="0" smtClean="0"/>
              <a:t> (documentos e vídeos): </a:t>
            </a:r>
            <a:r>
              <a:rPr lang="pt-BR" sz="2000" dirty="0" smtClean="0">
                <a:hlinkClick r:id="rId4"/>
              </a:rPr>
              <a:t>http://free-electrons.com</a:t>
            </a:r>
            <a:endParaRPr lang="pt-BR" sz="2000" dirty="0" smtClean="0"/>
          </a:p>
          <a:p>
            <a:r>
              <a:rPr lang="pt-BR" sz="2000" dirty="0" smtClean="0">
                <a:hlinkClick r:id="rId4"/>
              </a:rPr>
              <a:t>    </a:t>
            </a:r>
            <a:endParaRPr lang="pt-BR" sz="2000" dirty="0" smtClean="0"/>
          </a:p>
          <a:p>
            <a:pPr>
              <a:buFont typeface="Wingdings" pitchFamily="2" charset="2"/>
              <a:buChar char="Ø"/>
            </a:pPr>
            <a:r>
              <a:rPr lang="pt-BR" sz="2000" dirty="0" smtClean="0"/>
              <a:t> Revista eletrônica sobre Linux: </a:t>
            </a:r>
            <a:r>
              <a:rPr lang="pt-BR" sz="2000" dirty="0" smtClean="0">
                <a:hlinkClick r:id="rId5"/>
              </a:rPr>
              <a:t>http://www.linuxjournal.com/</a:t>
            </a:r>
            <a:endParaRPr lang="pt-BR" sz="2000" dirty="0" smtClean="0"/>
          </a:p>
          <a:p>
            <a:endParaRPr lang="pt-BR" sz="2000" dirty="0" smtClean="0"/>
          </a:p>
          <a:p>
            <a:pPr>
              <a:buFont typeface="Wingdings" pitchFamily="2" charset="2"/>
              <a:buChar char="Ø"/>
            </a:pPr>
            <a:r>
              <a:rPr lang="pt-BR" sz="2000" dirty="0" smtClean="0"/>
              <a:t> Notícias sobre Linux e software livre (brasileiro): </a:t>
            </a:r>
            <a:r>
              <a:rPr lang="pt-BR" sz="2000" dirty="0" smtClean="0">
                <a:hlinkClick r:id="rId6"/>
              </a:rPr>
              <a:t>http://br-linux.org</a:t>
            </a:r>
            <a:endParaRPr lang="pt-BR" sz="2000" dirty="0" smtClean="0"/>
          </a:p>
          <a:p>
            <a:pPr>
              <a:buFont typeface="Wingdings" pitchFamily="2" charset="2"/>
              <a:buChar char="Ø"/>
            </a:pPr>
            <a:endParaRPr lang="pt-BR" sz="2000" dirty="0" smtClean="0"/>
          </a:p>
          <a:p>
            <a:pPr>
              <a:buFont typeface="Wingdings" pitchFamily="2" charset="2"/>
              <a:buChar char="Ø"/>
            </a:pPr>
            <a:r>
              <a:rPr lang="pt-BR" sz="2000" dirty="0" smtClean="0"/>
              <a:t> Portal Embarcados: </a:t>
            </a:r>
            <a:r>
              <a:rPr lang="pt-BR" sz="2000" dirty="0" smtClean="0">
                <a:hlinkClick r:id="rId7"/>
              </a:rPr>
              <a:t>http://embarcados.com.br</a:t>
            </a:r>
            <a:endParaRPr lang="pt-BR" sz="2000" dirty="0" smtClean="0"/>
          </a:p>
          <a:p>
            <a:pPr>
              <a:buFont typeface="Wingdings" pitchFamily="2" charset="2"/>
              <a:buChar char="Ø"/>
            </a:pPr>
            <a:endParaRPr lang="pt-BR" sz="2000" dirty="0" smtClean="0"/>
          </a:p>
          <a:p>
            <a:pPr>
              <a:buFont typeface="Wingdings" pitchFamily="2" charset="2"/>
              <a:buChar char="Ø"/>
            </a:pPr>
            <a:r>
              <a:rPr lang="pt-BR" sz="2000" dirty="0" smtClean="0"/>
              <a:t> Blog do Sergio Prado: </a:t>
            </a:r>
            <a:r>
              <a:rPr lang="pt-BR" sz="2000" dirty="0" smtClean="0">
                <a:hlinkClick r:id="rId8"/>
              </a:rPr>
              <a:t>http://sergioprado.org</a:t>
            </a:r>
            <a:endParaRPr lang="pt-BR" sz="2000" dirty="0" smtClean="0"/>
          </a:p>
          <a:p>
            <a:pPr>
              <a:buFont typeface="Wingdings" pitchFamily="2" charset="2"/>
              <a:buChar char="Ø"/>
            </a:pPr>
            <a:endParaRPr lang="pt-BR" sz="2000" dirty="0" smtClean="0"/>
          </a:p>
          <a:p>
            <a:r>
              <a:rPr lang="pt-BR" sz="2000" dirty="0" smtClean="0">
                <a:hlinkClick r:id="rId6"/>
              </a:rPr>
              <a:t>    </a:t>
            </a:r>
            <a:endParaRPr lang="pt-BR" sz="2000" dirty="0" smtClean="0"/>
          </a:p>
          <a:p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Obrigado!!!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 descr="linux-Brasi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718" y="2500306"/>
            <a:ext cx="3250794" cy="3250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Licenças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456200"/>
            <a:ext cx="8785358" cy="2044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 o software é considerado “</a:t>
            </a:r>
            <a:r>
              <a:rPr lang="pt-BR" sz="2000" b="1" i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LIVRE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quando sua licença oferece para todos os seus usuários as seguintes liberdades:</a:t>
            </a: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Liberdade de utilizar para qualquer propósito;</a:t>
            </a: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Liberdade de estudá-lo e modificá-lo;</a:t>
            </a: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Liberdade para redistribuir cópias;</a:t>
            </a: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Liberdade para redistribuir cópias modificadas;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584000" y="5040000"/>
            <a:ext cx="7415640" cy="11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2000" b="1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Licenças </a:t>
            </a:r>
            <a:r>
              <a:rPr lang="pt-BR" sz="2000" b="1" i="1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non-copyleft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– versões modificadas podem ser mantidas proprietárias, desde que, seja mantido a atribuição de autoria  do projeto ao autor original;</a:t>
            </a: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14282" y="3500438"/>
            <a:ext cx="8785358" cy="13298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Basicamente, são subdivididas em duas categorias: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2000" b="1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Licenças </a:t>
            </a:r>
            <a:r>
              <a:rPr lang="pt-BR" sz="2000" b="1" i="1" strike="noStrike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copyleft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Deve liberar o software sob a mesma licença da versão original, possibilitando a mesma liberdade aos novos usuários e incentivar a contribuir de volta com a comunidade;</a:t>
            </a: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Licenças - </a:t>
            </a:r>
            <a:r>
              <a:rPr lang="pt-BR" sz="440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copyleft</a:t>
            </a:r>
            <a:endParaRPr lang="pt-BR" sz="180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456200"/>
            <a:ext cx="8785358" cy="3472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GPL – GNU GENERAL PUBLIC LICENCE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20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Trabalhos derivados devem ser liberados sob a mesma licença;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Programas </a:t>
            </a:r>
            <a:r>
              <a:rPr lang="pt-BR" sz="2000" i="1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linkados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com uma biblioteca </a:t>
            </a:r>
            <a:r>
              <a:rPr lang="pt-BR" sz="2000" b="1" i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GPL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também precisam ser liberados sob </a:t>
            </a:r>
            <a:r>
              <a:rPr lang="pt-BR" sz="2000" b="1" i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GPL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Boa parte dos programas é coberta pela GPLv2.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Alguns estão migrando para GPLv3, pois o usuário deve ser capaz de rodar versões modificadas do programa no dispositivo;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20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584000" y="5040000"/>
            <a:ext cx="7415640" cy="11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OBS: cobre mais da metade dos projetos de software livre, incluindo o U-boot,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Linux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Busybox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entre outros;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Licenças - </a:t>
            </a:r>
            <a:r>
              <a:rPr lang="pt-BR" sz="440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copyleft</a:t>
            </a:r>
            <a:endParaRPr lang="pt-BR" sz="180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456200"/>
            <a:ext cx="8785358" cy="3472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LGPL – GNU LESSER GENERAL PUBLIC LICENCE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20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Trabalhos derivados devem ser liberados sob a mesma licença;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Programas </a:t>
            </a:r>
            <a:r>
              <a:rPr lang="pt-BR" sz="2000" i="1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linkados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com uma biblioteca </a:t>
            </a:r>
            <a:r>
              <a:rPr lang="pt-BR" sz="2000" b="1" i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LGPL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não  precisam ser liberados sob </a:t>
            </a:r>
            <a:r>
              <a:rPr lang="pt-BR" sz="2000" b="1" i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LGPL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e podem ser mantidos proprietários;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Entretanto, o usuário precisa ter a possibilidade de atualizar a biblioteca independentemente do programa, portanto, a </a:t>
            </a:r>
            <a:r>
              <a:rPr lang="pt-BR" sz="2000" i="1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linkagem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precisa ser dinâmica;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20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584000" y="5040000"/>
            <a:ext cx="7415640" cy="11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OBS: Licença utilizada na maioria das bibliotecas;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Licenças – </a:t>
            </a:r>
            <a:r>
              <a:rPr lang="pt-BR" sz="4400" b="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non-copyleft</a:t>
            </a:r>
            <a:endParaRPr lang="pt-BR" sz="18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456200"/>
            <a:ext cx="8785358" cy="39016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Versões modificadas de um software sob licença </a:t>
            </a:r>
            <a:r>
              <a:rPr lang="pt-BR" sz="2000" i="1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non-copyleft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, podem ser mantidas proprietárias, desde que você atribua a autoria da versão original.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Existe uma grande família de licenças </a:t>
            </a:r>
            <a:r>
              <a:rPr lang="pt-BR" sz="2000" i="1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non-copyleft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relativamente similares, dentre elas: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Apache </a:t>
            </a:r>
            <a:r>
              <a:rPr lang="pt-BR" sz="200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Licence</a:t>
            </a:r>
            <a:r>
              <a:rPr lang="pt-BR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BSD 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Licence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MIT </a:t>
            </a:r>
            <a:r>
              <a:rPr lang="pt-BR" sz="200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Licence</a:t>
            </a:r>
            <a:r>
              <a:rPr lang="pt-BR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X11 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Licence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Artistic</a:t>
            </a:r>
            <a:r>
              <a:rPr lang="pt-BR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Licence</a:t>
            </a:r>
            <a:r>
              <a:rPr lang="pt-BR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</p:txBody>
      </p:sp>
      <p:pic>
        <p:nvPicPr>
          <p:cNvPr id="5" name="Imagem 4" descr="asf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8" y="3000372"/>
            <a:ext cx="2786082" cy="1136514"/>
          </a:xfrm>
          <a:prstGeom prst="rect">
            <a:avLst/>
          </a:prstGeom>
        </p:spPr>
      </p:pic>
      <p:pic>
        <p:nvPicPr>
          <p:cNvPr id="6" name="Imagem 5" descr="256px-License_icon-bsd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8" y="4286256"/>
            <a:ext cx="1504952" cy="1504952"/>
          </a:xfrm>
          <a:prstGeom prst="rect">
            <a:avLst/>
          </a:prstGeom>
        </p:spPr>
      </p:pic>
      <p:pic>
        <p:nvPicPr>
          <p:cNvPr id="7" name="Imagem 6" descr="mit_license_logo_by_excaliburzero-d9ur2l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5206" y="3000372"/>
            <a:ext cx="1723951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71414"/>
            <a:ext cx="914400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Operacionais</a:t>
            </a:r>
            <a:r>
              <a:rPr lang="pt-BR" sz="4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Embarcado</a:t>
            </a:r>
            <a:endParaRPr lang="pt-BR" sz="4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1669952"/>
            <a:ext cx="9144000" cy="1116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buClr>
                <a:srgbClr val="000000"/>
              </a:buClr>
            </a:pPr>
            <a:r>
              <a:rPr lang="pt-BR" sz="32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QUE É UM SISTEMA OPERACIONAL EMBARCADO???</a:t>
            </a:r>
            <a:endParaRPr lang="pt-BR" sz="32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216000" y="2968560"/>
            <a:ext cx="8783640" cy="20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-32" y="2786058"/>
            <a:ext cx="9144000" cy="204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buClr>
                <a:srgbClr val="000000"/>
              </a:buClr>
            </a:pPr>
            <a:r>
              <a:rPr lang="pt-BR" sz="32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 um sistema projetado para </a:t>
            </a:r>
            <a:r>
              <a:rPr lang="pt-BR" sz="32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realizar tarefas específicas de forma eficiente, em dispositivos de hardware com recursos limitados (</a:t>
            </a:r>
            <a:r>
              <a:rPr lang="pt-BR" sz="3200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cpu</a:t>
            </a:r>
            <a:r>
              <a:rPr lang="pt-BR" sz="32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3200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</a:t>
            </a:r>
            <a:r>
              <a:rPr lang="pt-BR" sz="32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armazenamento, entre outros);</a:t>
            </a:r>
            <a:endParaRPr lang="pt-BR" sz="320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2"/>
          <p:cNvSpPr/>
          <p:nvPr/>
        </p:nvSpPr>
        <p:spPr>
          <a:xfrm>
            <a:off x="1285852" y="4956100"/>
            <a:ext cx="7786678" cy="1330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buClr>
                <a:srgbClr val="000000"/>
              </a:buClr>
            </a:pPr>
            <a:r>
              <a:rPr lang="pt-BR" sz="28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Dependendo do método empregado para  “Escalonar Tarefas” o sistema pode ser      considerado um sistema de tempo-real RTOS</a:t>
            </a:r>
            <a:endParaRPr lang="pt-BR" sz="2800" strike="noStrike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71414"/>
            <a:ext cx="914400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Operacionais</a:t>
            </a:r>
            <a:r>
              <a:rPr lang="pt-BR" sz="4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Embarcado</a:t>
            </a:r>
            <a:endParaRPr lang="pt-BR" sz="4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1669952"/>
            <a:ext cx="9144000" cy="6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>
              <a:lnSpc>
                <a:spcPct val="100000"/>
              </a:lnSpc>
              <a:buClr>
                <a:srgbClr val="000000"/>
              </a:buClr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Exemplos:</a:t>
            </a:r>
            <a:endParaRPr lang="pt-BR" sz="32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216000" y="2968560"/>
            <a:ext cx="8783640" cy="20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2714620"/>
            <a:ext cx="258808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400" b="1" dirty="0" smtClean="0"/>
              <a:t>Android</a:t>
            </a:r>
          </a:p>
          <a:p>
            <a:pPr>
              <a:spcAft>
                <a:spcPts val="1200"/>
              </a:spcAft>
            </a:pPr>
            <a:r>
              <a:rPr lang="pt-BR" sz="2400" b="1" dirty="0" err="1" smtClean="0"/>
              <a:t>Angströn</a:t>
            </a:r>
            <a:endParaRPr lang="pt-BR" sz="2400" b="1" dirty="0" smtClean="0"/>
          </a:p>
          <a:p>
            <a:pPr>
              <a:spcAft>
                <a:spcPts val="1200"/>
              </a:spcAft>
            </a:pPr>
            <a:r>
              <a:rPr lang="pt-BR" sz="2400" b="1" dirty="0" err="1" smtClean="0"/>
              <a:t>iOS</a:t>
            </a:r>
            <a:endParaRPr lang="pt-BR" sz="2400" b="1" dirty="0" smtClean="0"/>
          </a:p>
          <a:p>
            <a:pPr>
              <a:spcAft>
                <a:spcPts val="1200"/>
              </a:spcAft>
            </a:pPr>
            <a:r>
              <a:rPr lang="pt-BR" sz="2400" b="1" dirty="0" err="1" smtClean="0"/>
              <a:t>NetBSD</a:t>
            </a:r>
            <a:endParaRPr lang="pt-BR" sz="2400" b="1" dirty="0" smtClean="0"/>
          </a:p>
          <a:p>
            <a:pPr>
              <a:spcAft>
                <a:spcPts val="1200"/>
              </a:spcAft>
            </a:pPr>
            <a:r>
              <a:rPr lang="pt-BR" sz="2400" b="1" dirty="0" smtClean="0"/>
              <a:t>Windows </a:t>
            </a:r>
            <a:r>
              <a:rPr lang="pt-BR" sz="2400" b="1" dirty="0" err="1" smtClean="0"/>
              <a:t>Mobile</a:t>
            </a:r>
            <a:endParaRPr lang="pt-BR" sz="2400" b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3929058" y="2714620"/>
            <a:ext cx="22441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400" b="1" dirty="0" err="1" smtClean="0"/>
              <a:t>Tizen</a:t>
            </a:r>
            <a:endParaRPr lang="pt-BR" sz="2400" b="1" dirty="0" smtClean="0"/>
          </a:p>
          <a:p>
            <a:pPr>
              <a:spcAft>
                <a:spcPts val="1200"/>
              </a:spcAft>
            </a:pPr>
            <a:r>
              <a:rPr lang="pt-BR" sz="2400" b="1" dirty="0" err="1" smtClean="0"/>
              <a:t>Ubuntu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Touch</a:t>
            </a:r>
            <a:endParaRPr lang="pt-BR" sz="2400" b="1" dirty="0" smtClean="0"/>
          </a:p>
          <a:p>
            <a:pPr>
              <a:spcAft>
                <a:spcPts val="1200"/>
              </a:spcAft>
            </a:pPr>
            <a:r>
              <a:rPr lang="pt-BR" sz="2400" b="1" dirty="0" err="1" smtClean="0"/>
              <a:t>OpenWRT</a:t>
            </a:r>
            <a:endParaRPr lang="pt-BR" sz="2400" b="1" dirty="0" smtClean="0"/>
          </a:p>
          <a:p>
            <a:pPr>
              <a:spcAft>
                <a:spcPts val="1200"/>
              </a:spcAft>
            </a:pPr>
            <a:r>
              <a:rPr lang="pt-BR" sz="2400" b="1" dirty="0" err="1" smtClean="0"/>
              <a:t>RouterOS</a:t>
            </a:r>
            <a:endParaRPr lang="pt-BR" sz="2400" b="1" dirty="0" smtClean="0"/>
          </a:p>
          <a:p>
            <a:pPr>
              <a:spcAft>
                <a:spcPts val="1200"/>
              </a:spcAft>
            </a:pPr>
            <a:r>
              <a:rPr lang="pt-BR" sz="2400" b="1" dirty="0" err="1" smtClean="0"/>
              <a:t>uCLinux</a:t>
            </a:r>
            <a:endParaRPr lang="pt-BR" sz="2400" b="1" dirty="0" smtClean="0"/>
          </a:p>
        </p:txBody>
      </p:sp>
      <p:sp>
        <p:nvSpPr>
          <p:cNvPr id="12" name="CaixaDeTexto 11"/>
          <p:cNvSpPr txBox="1"/>
          <p:nvPr/>
        </p:nvSpPr>
        <p:spPr>
          <a:xfrm>
            <a:off x="7138025" y="2714620"/>
            <a:ext cx="159934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400" b="1" dirty="0" err="1" smtClean="0"/>
              <a:t>freeRTOS</a:t>
            </a:r>
            <a:endParaRPr lang="pt-BR" sz="2400" b="1" dirty="0" smtClean="0"/>
          </a:p>
          <a:p>
            <a:pPr>
              <a:spcAft>
                <a:spcPts val="1200"/>
              </a:spcAft>
            </a:pPr>
            <a:r>
              <a:rPr lang="pt-BR" sz="2400" b="1" dirty="0" err="1" smtClean="0"/>
              <a:t>eCos</a:t>
            </a:r>
            <a:endParaRPr lang="pt-BR" sz="2400" b="1" dirty="0" smtClean="0"/>
          </a:p>
          <a:p>
            <a:pPr>
              <a:spcAft>
                <a:spcPts val="1200"/>
              </a:spcAft>
            </a:pPr>
            <a:r>
              <a:rPr lang="pt-BR" sz="2400" b="1" dirty="0" smtClean="0"/>
              <a:t>QNX</a:t>
            </a:r>
          </a:p>
          <a:p>
            <a:pPr>
              <a:spcAft>
                <a:spcPts val="1200"/>
              </a:spcAft>
            </a:pPr>
            <a:r>
              <a:rPr lang="pt-BR" sz="2400" b="1" dirty="0" err="1" smtClean="0"/>
              <a:t>ThreadX</a:t>
            </a:r>
            <a:endParaRPr lang="pt-BR" sz="2400" b="1" dirty="0" smtClean="0"/>
          </a:p>
          <a:p>
            <a:pPr>
              <a:spcAft>
                <a:spcPts val="1200"/>
              </a:spcAft>
            </a:pPr>
            <a:r>
              <a:rPr lang="pt-BR" sz="2400" b="1" dirty="0" err="1" smtClean="0"/>
              <a:t>mbedOS</a:t>
            </a:r>
            <a:endParaRPr lang="pt-B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Embarcado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1830" y="1669952"/>
            <a:ext cx="8783640" cy="6874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buClr>
                <a:srgbClr val="000000"/>
              </a:buClr>
            </a:pPr>
            <a:r>
              <a:rPr lang="pt-BR" sz="32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EMBARCADO???</a:t>
            </a:r>
            <a:endParaRPr lang="pt-BR" sz="32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216000" y="2968560"/>
            <a:ext cx="8783640" cy="20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Imagem 6" descr="tuxrasboa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08" y="2571744"/>
            <a:ext cx="5222912" cy="335758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192334" y="6000768"/>
            <a:ext cx="25939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http://johnc.freeservers.com/tuxrasboat.jpg</a:t>
            </a:r>
            <a:endParaRPr lang="pt-B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8186</TotalTime>
  <Words>1588</Words>
  <Application>LibreOffice/5.1.6.2$Linux_X86_64 LibreOffice_project/10m0$Build-2</Application>
  <PresentationFormat>Apresentação na tela (4:3)</PresentationFormat>
  <Paragraphs>192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25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Mariajose</dc:creator>
  <dc:description/>
  <cp:lastModifiedBy>celso</cp:lastModifiedBy>
  <cp:revision>931</cp:revision>
  <dcterms:created xsi:type="dcterms:W3CDTF">2010-05-23T11:28:12Z</dcterms:created>
  <dcterms:modified xsi:type="dcterms:W3CDTF">2017-10-21T02:29:20Z</dcterms:modified>
  <dc:language>pt-BR</dc:language>
</cp:coreProperties>
</file>