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90" r:id="rId19"/>
    <p:sldId id="291" r:id="rId20"/>
    <p:sldId id="294" r:id="rId21"/>
    <p:sldId id="288" r:id="rId22"/>
    <p:sldId id="289" r:id="rId23"/>
    <p:sldId id="292" r:id="rId24"/>
    <p:sldId id="293" r:id="rId25"/>
    <p:sldId id="295" r:id="rId26"/>
    <p:sldId id="296" r:id="rId27"/>
    <p:sldId id="269" r:id="rId28"/>
    <p:sldId id="270" r:id="rId2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tool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electrons.com/trai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-labworks.com/treinamentos/linux-embarcad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osstool-ng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ctoproject.org/" TargetMode="External"/><Relationship Id="rId4" Type="http://schemas.openxmlformats.org/officeDocument/2006/relationships/hyperlink" Target="http://www.buildroot.ne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sergioprado.org/" TargetMode="External"/><Relationship Id="rId3" Type="http://schemas.openxmlformats.org/officeDocument/2006/relationships/hyperlink" Target="http://linuxfoundation.org/" TargetMode="External"/><Relationship Id="rId7" Type="http://schemas.openxmlformats.org/officeDocument/2006/relationships/hyperlink" Target="http://embarcados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oradex.com/pt_br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://free-electrons.com/" TargetMode="External"/><Relationship Id="rId9" Type="http://schemas.openxmlformats.org/officeDocument/2006/relationships/hyperlink" Target="http://br-linux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44000" y="3985128"/>
            <a:ext cx="5255640" cy="158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pt-BR" sz="36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36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60000" y="2254680"/>
            <a:ext cx="4823640" cy="8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</a:t>
            </a:r>
            <a:r>
              <a:rPr lang="pt-BR" sz="3600" b="1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3" cstate="print"/>
          <a:stretch/>
        </p:blipFill>
        <p:spPr>
          <a:xfrm>
            <a:off x="785786" y="4429132"/>
            <a:ext cx="2571768" cy="7143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44000" y="167040"/>
            <a:ext cx="885564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spcAft>
                <a:spcPts val="1200"/>
              </a:spcAft>
            </a:pPr>
            <a:r>
              <a:rPr lang="pt-BR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EMBARCADOS</a:t>
            </a:r>
            <a:endParaRPr lang="pt-BR" sz="4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BR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00628" y="5845680"/>
            <a:ext cx="31432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r>
              <a:rPr lang="pt-BR" sz="18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Celso B. Varella 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2357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Biblioteca C</a:t>
            </a:r>
            <a:endParaRPr lang="pt-B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um componente essencial do sistema Linux;</a:t>
            </a:r>
          </a:p>
          <a:p>
            <a:pPr marL="799920" lvl="1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 entre as aplicações e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799920" lvl="1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para desenvolvimento de aplicações;</a:t>
            </a:r>
            <a:endParaRPr lang="pt-B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toolchain depende da biblioteca C, já que ele irá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linká-la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sua aplicação para gerar os binários para arquitetura alvo.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Diversas bibliotecas C, estão disponíveis: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glibc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uClibc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musl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dietlibc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newlib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etc.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4143372" y="4572008"/>
            <a:ext cx="2357454" cy="1785950"/>
            <a:chOff x="4143372" y="4572008"/>
            <a:chExt cx="2357454" cy="1785950"/>
          </a:xfrm>
        </p:grpSpPr>
        <p:cxnSp>
          <p:nvCxnSpPr>
            <p:cNvPr id="16" name="Conector de seta reta 15"/>
            <p:cNvCxnSpPr>
              <a:stCxn id="10" idx="2"/>
              <a:endCxn id="12" idx="0"/>
            </p:cNvCxnSpPr>
            <p:nvPr/>
          </p:nvCxnSpPr>
          <p:spPr>
            <a:xfrm rot="5400000">
              <a:off x="4786314" y="5464983"/>
              <a:ext cx="107157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tângulo 9"/>
            <p:cNvSpPr/>
            <p:nvPr/>
          </p:nvSpPr>
          <p:spPr>
            <a:xfrm>
              <a:off x="4572000" y="4572008"/>
              <a:ext cx="1500198" cy="357190"/>
            </a:xfrm>
            <a:prstGeom prst="rect">
              <a:avLst/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Aplicação</a:t>
              </a:r>
              <a:endParaRPr lang="pt-BR" sz="14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572000" y="5143512"/>
              <a:ext cx="1500198" cy="357190"/>
            </a:xfrm>
            <a:prstGeom prst="rect">
              <a:avLst/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Biblioteca C</a:t>
              </a:r>
              <a:endParaRPr lang="pt-BR" sz="1400" b="1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572000" y="6000768"/>
              <a:ext cx="1500198" cy="3571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 smtClean="0"/>
                <a:t>Kernel</a:t>
              </a:r>
              <a:endParaRPr lang="pt-BR" sz="1400" b="1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4143372" y="5715016"/>
              <a:ext cx="235745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000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Biblioteca C -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glibc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Biblioteca C do projeto GNU.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Utilizada em boa parte dos sistemas GNU/Linux (desktop e servidores).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Projetada com foco em performance e portabilidade.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sistemas com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limitado, pode não ser uma boa escolha, uma vez que, possuí um consumo considerável de espaço em disco/flash e memória RAM.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eglibc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variante da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glibc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 qual mantém compatibilidade (binário e código-fonte), porém com foco em sistemas embarcados. Atualmente utilizada em algumas distribuições GNU/Linux.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14480" y="5711627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Licença: LGPL</a:t>
            </a:r>
          </a:p>
          <a:p>
            <a:r>
              <a:rPr lang="pt-BR" dirty="0" smtClean="0"/>
              <a:t>URL: http://gnu.org/software/libc/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000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Biblioteca C –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uClibc-ng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Mais leve e projetada para sistemas embarcados.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Foco maior na economia de recursos do que em performance.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Altamente configurável, muitas de suas características podem ser ativadas ou desativadas através da interface de configuração.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Suporta a maioria das arquiteturas embarcadas, incluindo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sem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MMU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(ARM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Cortex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Blackfin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garante compatibilidade entre binários, talvez seja necessário re-compilar a aplicação, quando há mudanças na biblioteca.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Usada em grande parte dos dispositivos de consumo com Linux embarcado.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14480" y="5711627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Licença: LGPL</a:t>
            </a:r>
          </a:p>
          <a:p>
            <a:r>
              <a:rPr lang="pt-BR" dirty="0" smtClean="0"/>
              <a:t>URL: http://uclibc-ng.org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71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Biblioteca C –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glibc</a:t>
            </a: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x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uClibc-ng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8572560" cy="230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2000232" y="4572008"/>
            <a:ext cx="51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Comparação realizada em uma arquitetura </a:t>
            </a:r>
            <a:r>
              <a:rPr lang="pt-BR" i="1" dirty="0" smtClean="0"/>
              <a:t>ARM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000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OPÇÕES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 – Application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Binary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Interface: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Definem as convenções de chamada (como os argumentos de funções são passadas, como o valor passado é retornado, como as chamadas de sistema são feitas) e a organização de estruturas (alinhamento,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 Todos os binários são compilados com o mesmo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deve entender este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Em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normalmente é utilizado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EABI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Alguns processadores possuem unidade de ponto-flutuante, alguns não. Caso exista 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irá gerar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hard-float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 modo a usar as instruções diretamente. Caso não exista, duas soluções são possíveis: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 um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hard-float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conta com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emular as instruções de ponto flutuante, porém é muito lento.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 um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soft-float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em vez de gerar instruções de ponto flutuante, chamadas para bibliotecas no espaço do usuário são geradas.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000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USANDO TOOLCHAINS</a:t>
            </a:r>
          </a:p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pt-BR" sz="20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 Pronto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Fornecido por uma empresa ou pela comunidade;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v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pt-BR" sz="2000" b="1" i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 Customizado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Utilização de ferramentas para configurar e gerar um toolchain customizado, de acordo com as necessidades do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000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Toolchain Pronto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Soluções adotadas em muitos projetos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Vantagens: simples e conveniente.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Desvantagem: inflexível, você não consegue otimizar o toolchain de acordo com suas necessidades.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Possíveis Escolhas: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fornecido pelo fabricante do chip (ex: Texas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fornecido por empresas especializadas (ex: Mentor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fornecido pela comunidade (ex: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Linaro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14480" y="5711627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Referência de </a:t>
            </a:r>
            <a:r>
              <a:rPr lang="pt-BR" i="1" dirty="0" err="1" smtClean="0"/>
              <a:t>toolchains</a:t>
            </a:r>
            <a:endParaRPr lang="pt-BR" i="1" dirty="0" smtClean="0"/>
          </a:p>
          <a:p>
            <a:r>
              <a:rPr lang="pt-BR" dirty="0" smtClean="0"/>
              <a:t>URL: http://elinux.org/toolchains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786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Toolchain Pronto –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 e acessar a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pasta “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&amp;&amp; cd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Clonar o repositório git de ferramentas da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Foundation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99920" lvl="1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dirty="0" smtClean="0"/>
              <a:t>git clone </a:t>
            </a:r>
            <a:r>
              <a:rPr lang="pt-BR" dirty="0" smtClean="0">
                <a:hlinkClick r:id="rId3"/>
              </a:rPr>
              <a:t>https://github.com/raspberrypi/tools</a:t>
            </a:r>
            <a:endParaRPr lang="pt-BR" dirty="0" smtClean="0"/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Atualizar a variável de ambiente PATH, conforme a arquitetura (x86 ou x86-64)!</a:t>
            </a:r>
          </a:p>
          <a:p>
            <a:pPr marL="276225" lvl="1" indent="-179388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smtClean="0"/>
              <a:t>echo PATH=\$PATH:~/</a:t>
            </a:r>
            <a:r>
              <a:rPr lang="pt-BR" sz="1400" dirty="0" err="1" smtClean="0"/>
              <a:t>toolchains</a:t>
            </a:r>
            <a:r>
              <a:rPr lang="pt-BR" sz="1400" dirty="0" smtClean="0"/>
              <a:t>/</a:t>
            </a:r>
            <a:r>
              <a:rPr lang="pt-BR" sz="1400" dirty="0" err="1" smtClean="0"/>
              <a:t>tools</a:t>
            </a:r>
            <a:r>
              <a:rPr lang="pt-BR" sz="1400" dirty="0" smtClean="0"/>
              <a:t>/</a:t>
            </a:r>
            <a:r>
              <a:rPr lang="pt-BR" sz="1400" dirty="0" err="1" smtClean="0"/>
              <a:t>arm</a:t>
            </a:r>
            <a:r>
              <a:rPr lang="pt-BR" sz="1400" dirty="0" smtClean="0"/>
              <a:t>-bcm2708/</a:t>
            </a:r>
            <a:r>
              <a:rPr lang="pt-BR" sz="1400" dirty="0" err="1" smtClean="0"/>
              <a:t>gcc-linaro-arm-linux-gnueabihf-raspbian</a:t>
            </a:r>
            <a:r>
              <a:rPr lang="pt-BR" sz="1400" dirty="0" smtClean="0"/>
              <a:t>/</a:t>
            </a:r>
            <a:r>
              <a:rPr lang="pt-BR" sz="1400" dirty="0" err="1" smtClean="0"/>
              <a:t>bin</a:t>
            </a:r>
            <a:r>
              <a:rPr lang="pt-BR" sz="1400" dirty="0" smtClean="0"/>
              <a:t>            &gt;&gt; ~/.</a:t>
            </a:r>
            <a:r>
              <a:rPr lang="pt-BR" sz="1400" dirty="0" err="1" smtClean="0"/>
              <a:t>bashrc</a:t>
            </a:r>
            <a:endParaRPr lang="pt-BR" sz="1400" dirty="0" smtClean="0"/>
          </a:p>
          <a:p>
            <a:pPr marL="799920" lvl="1" indent="-342360" algn="ctr">
              <a:spcAft>
                <a:spcPts val="600"/>
              </a:spcAft>
              <a:buClr>
                <a:srgbClr val="000000"/>
              </a:buClr>
            </a:pPr>
            <a:r>
              <a:rPr lang="pt-BR" b="1" dirty="0" smtClean="0"/>
              <a:t>OU</a:t>
            </a:r>
          </a:p>
          <a:p>
            <a:pPr marL="266700" lvl="1" indent="-179388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smtClean="0"/>
              <a:t>echo PATH=\$PATH:~/</a:t>
            </a:r>
            <a:r>
              <a:rPr lang="pt-BR" sz="1400" dirty="0" err="1" smtClean="0"/>
              <a:t>toolchains</a:t>
            </a:r>
            <a:r>
              <a:rPr lang="pt-BR" sz="1400" dirty="0" smtClean="0"/>
              <a:t>/</a:t>
            </a:r>
            <a:r>
              <a:rPr lang="pt-BR" sz="1400" dirty="0" err="1" smtClean="0"/>
              <a:t>tools</a:t>
            </a:r>
            <a:r>
              <a:rPr lang="pt-BR" sz="1400" dirty="0" smtClean="0"/>
              <a:t>/</a:t>
            </a:r>
            <a:r>
              <a:rPr lang="pt-BR" sz="1400" dirty="0" err="1" smtClean="0"/>
              <a:t>arm</a:t>
            </a:r>
            <a:r>
              <a:rPr lang="pt-BR" sz="1400" dirty="0" smtClean="0"/>
              <a:t>-bcm2708/</a:t>
            </a:r>
            <a:r>
              <a:rPr lang="pt-BR" sz="1400" dirty="0" err="1" smtClean="0"/>
              <a:t>gcc-linaro-arm-linux-gnueabihf-raspbian</a:t>
            </a:r>
            <a:r>
              <a:rPr lang="pt-BR" sz="1400" dirty="0" smtClean="0"/>
              <a:t>-x64/</a:t>
            </a:r>
            <a:r>
              <a:rPr lang="pt-BR" sz="1400" dirty="0" err="1" smtClean="0"/>
              <a:t>bin</a:t>
            </a:r>
            <a:r>
              <a:rPr lang="pt-BR" sz="1400" dirty="0" smtClean="0"/>
              <a:t>          &gt;&gt; ~/.</a:t>
            </a:r>
            <a:r>
              <a:rPr lang="pt-BR" sz="1400" dirty="0" err="1" smtClean="0"/>
              <a:t>bashrc</a:t>
            </a:r>
            <a:endParaRPr lang="pt-BR" sz="1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14480" y="6049052"/>
            <a:ext cx="742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Mais Informações:</a:t>
            </a:r>
            <a:endParaRPr lang="pt-BR" sz="1400" i="1" dirty="0" smtClean="0"/>
          </a:p>
          <a:p>
            <a:r>
              <a:rPr lang="pt-BR" sz="1400" dirty="0" smtClean="0"/>
              <a:t>URL: https://www.raspberrypi.org/documentation/linux/kernel/building.md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14480" y="5143513"/>
            <a:ext cx="576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Atualizar as configurações do “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bash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”: 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source ~/.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bashrc</a:t>
            </a:r>
            <a:endParaRPr lang="pt-BR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786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Toolchain Pronto –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Toradex</a:t>
            </a: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&amp;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Criar e acessar a pasta: $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mkdir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linaro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 &amp;&amp; cd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linaro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Faça download do Toolchain da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Linaro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versão GCC 6.2 (x86 ou x86-64)</a:t>
            </a:r>
          </a:p>
          <a:p>
            <a:pPr marL="361950" lvl="1" indent="-2651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err="1" smtClean="0"/>
              <a:t>wget</a:t>
            </a:r>
            <a:r>
              <a:rPr lang="pt-BR" sz="1400" dirty="0" smtClean="0"/>
              <a:t> -c https://releases.linaro.org/components/toolchain/binaries/6.2-2016.11/arm-linux-gnueabihf/gcc-linaro-6.2.1-2016.11-i686_arm-linux-gnueabihf.tar.xz </a:t>
            </a:r>
          </a:p>
          <a:p>
            <a:pPr marL="361950" lvl="1" indent="-265113" algn="ctr">
              <a:spcAft>
                <a:spcPts val="600"/>
              </a:spcAft>
              <a:buClr>
                <a:srgbClr val="000000"/>
              </a:buClr>
            </a:pPr>
            <a:r>
              <a:rPr lang="pt-BR" b="1" dirty="0" smtClean="0"/>
              <a:t>OU</a:t>
            </a:r>
          </a:p>
          <a:p>
            <a:pPr marL="361950" lvl="1" indent="-2651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err="1" smtClean="0"/>
              <a:t>wget</a:t>
            </a:r>
            <a:r>
              <a:rPr lang="pt-BR" sz="1400" dirty="0" smtClean="0"/>
              <a:t> -c https://releases.linaro.org/components/toolchain/binaries/6.2-2016.11/arm-linux-gnueabihf/gcc-linaro-6.2.1-2016.11-x86_64_arm-linux-gnueabihf.tar.xz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Atualizar a variável de ambiente PATH, conforme a arquitetura (x86 ou x86-64)!</a:t>
            </a:r>
          </a:p>
          <a:p>
            <a:pPr marL="276225" lvl="1" indent="-179388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smtClean="0"/>
              <a:t>echo PATH=\$PATH:~/</a:t>
            </a:r>
            <a:r>
              <a:rPr lang="pt-BR" sz="1400" dirty="0" err="1" smtClean="0"/>
              <a:t>toolchains</a:t>
            </a:r>
            <a:r>
              <a:rPr lang="pt-BR" sz="1400" dirty="0" smtClean="0"/>
              <a:t>/</a:t>
            </a:r>
            <a:r>
              <a:rPr lang="pt-BR" sz="1400" dirty="0" err="1" smtClean="0"/>
              <a:t>linaro</a:t>
            </a:r>
            <a:r>
              <a:rPr lang="pt-BR" sz="1400" dirty="0" smtClean="0"/>
              <a:t>/</a:t>
            </a:r>
            <a:r>
              <a:rPr lang="pt-BR" sz="1400" dirty="0" err="1" smtClean="0"/>
              <a:t>gcc-linaro</a:t>
            </a:r>
            <a:r>
              <a:rPr lang="pt-BR" sz="1400" dirty="0" smtClean="0"/>
              <a:t>-6.2.1-2016.11-x86_64_</a:t>
            </a:r>
            <a:r>
              <a:rPr lang="pt-BR" sz="1400" dirty="0" err="1" smtClean="0"/>
              <a:t>arm-linux-gnueabihf</a:t>
            </a:r>
            <a:r>
              <a:rPr lang="pt-BR" sz="1400" dirty="0" smtClean="0"/>
              <a:t>/</a:t>
            </a:r>
            <a:r>
              <a:rPr lang="pt-BR" sz="1400" dirty="0" err="1" smtClean="0"/>
              <a:t>bin</a:t>
            </a:r>
            <a:r>
              <a:rPr lang="pt-BR" sz="1400" dirty="0" smtClean="0"/>
              <a:t>           &gt;&gt; ~/.</a:t>
            </a:r>
            <a:r>
              <a:rPr lang="pt-BR" sz="1400" dirty="0" err="1" smtClean="0"/>
              <a:t>bashrc</a:t>
            </a:r>
            <a:endParaRPr lang="pt-BR" sz="1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571604" y="5857892"/>
            <a:ext cx="7572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Mais Informações:</a:t>
            </a:r>
            <a:endParaRPr lang="pt-BR" sz="1400" b="1" i="1" dirty="0" smtClean="0"/>
          </a:p>
          <a:p>
            <a:r>
              <a:rPr lang="pt-BR" sz="1400" dirty="0" smtClean="0"/>
              <a:t>URL: </a:t>
            </a:r>
            <a:r>
              <a:rPr lang="pt-BR" sz="1200" dirty="0" smtClean="0"/>
              <a:t>http://developer.toradex.com/knowledge-base/how-to-setup-environment-for-embedded-linux-application-development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28794" y="5282999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Atualizar as configurações do “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bash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”: 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source ~/.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bashrc</a:t>
            </a:r>
            <a:endParaRPr lang="pt-BR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2000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Testando o Toolchain Pronto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Crie um simples programa em linguagem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para isto: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/aula4/ &amp;&amp;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cd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/aula4 (criar e acessar a pasta)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nano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 (criar e editar o arquivo fonte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Digite o programa abaixo, salve e feche o arquivo: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158" y="3143248"/>
            <a:ext cx="8429684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B050"/>
                </a:solidFill>
              </a:rPr>
              <a:t># </a:t>
            </a:r>
            <a:r>
              <a:rPr lang="pt-BR" sz="2000" dirty="0" err="1" smtClean="0">
                <a:solidFill>
                  <a:srgbClr val="00B050"/>
                </a:solidFill>
              </a:rPr>
              <a:t>Author</a:t>
            </a:r>
            <a:r>
              <a:rPr lang="pt-BR" sz="2000" dirty="0" smtClean="0">
                <a:solidFill>
                  <a:srgbClr val="00B050"/>
                </a:solidFill>
              </a:rPr>
              <a:t>: Seu Nome</a:t>
            </a:r>
          </a:p>
          <a:p>
            <a:r>
              <a:rPr lang="pt-BR" sz="2000" dirty="0" smtClean="0">
                <a:solidFill>
                  <a:srgbClr val="00B050"/>
                </a:solidFill>
              </a:rPr>
              <a:t>#include &lt;</a:t>
            </a:r>
            <a:r>
              <a:rPr lang="pt-BR" sz="2000" dirty="0" err="1" smtClean="0">
                <a:solidFill>
                  <a:srgbClr val="00B050"/>
                </a:solidFill>
              </a:rPr>
              <a:t>stdio</a:t>
            </a:r>
            <a:r>
              <a:rPr lang="pt-BR" sz="2000" dirty="0" smtClean="0">
                <a:solidFill>
                  <a:srgbClr val="00B050"/>
                </a:solidFill>
              </a:rPr>
              <a:t>.h&gt;</a:t>
            </a:r>
          </a:p>
          <a:p>
            <a:r>
              <a:rPr lang="pt-BR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>
                <a:solidFill>
                  <a:srgbClr val="00B050"/>
                </a:solidFill>
              </a:rPr>
              <a:t>()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0000FF"/>
                </a:solidFill>
              </a:rPr>
              <a:t>printf</a:t>
            </a:r>
            <a:r>
              <a:rPr lang="pt-BR" sz="2000" dirty="0" smtClean="0">
                <a:solidFill>
                  <a:srgbClr val="00B050"/>
                </a:solidFill>
              </a:rPr>
              <a:t>(</a:t>
            </a:r>
            <a:r>
              <a:rPr lang="pt-BR" sz="2000" dirty="0" smtClean="0">
                <a:solidFill>
                  <a:srgbClr val="FF0000"/>
                </a:solidFill>
              </a:rPr>
              <a:t>“SENAI 2017 – </a:t>
            </a:r>
            <a:r>
              <a:rPr lang="pt-BR" sz="2000" dirty="0" err="1" smtClean="0">
                <a:solidFill>
                  <a:srgbClr val="FF0000"/>
                </a:solidFill>
              </a:rPr>
              <a:t>Class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of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Embedded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Oparting</a:t>
            </a:r>
            <a:r>
              <a:rPr lang="pt-BR" sz="2000" dirty="0" smtClean="0">
                <a:solidFill>
                  <a:srgbClr val="FF0000"/>
                </a:solidFill>
              </a:rPr>
              <a:t> Systems!</a:t>
            </a:r>
            <a:r>
              <a:rPr lang="pt-BR" sz="2000" dirty="0" smtClean="0">
                <a:solidFill>
                  <a:srgbClr val="0000FF"/>
                </a:solidFill>
              </a:rPr>
              <a:t>\n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r>
              <a:rPr lang="pt-BR" sz="2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00B050"/>
                </a:solidFill>
              </a:rPr>
              <a:t>return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0000FF"/>
                </a:solidFill>
              </a:rPr>
              <a:t>0</a:t>
            </a:r>
            <a:r>
              <a:rPr lang="pt-BR" sz="2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pt-BR" sz="2000" dirty="0" smtClean="0">
                <a:solidFill>
                  <a:srgbClr val="00B050"/>
                </a:solidFill>
              </a:rPr>
              <a:t>}</a:t>
            </a:r>
            <a:endParaRPr lang="pt-BR" sz="2000" dirty="0">
              <a:solidFill>
                <a:srgbClr val="00B05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5089815"/>
            <a:ext cx="7500990" cy="148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Cross-compile sua aplicação com os diferentes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: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gcc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.c -o mainx86-64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arm-linux-gnueabihf-gcc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.c -o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main-RPi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arm-linux-gnueabihf-gcc-6.2.1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.c -o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main-Linaro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este documento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1456200"/>
            <a:ext cx="8999640" cy="1901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documento é baseado nos materiais de treinamento:</a:t>
            </a: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Free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http://free-electrons.com/training/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Embedded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Labworks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https://e-labworks.com/treinamentos/linux-embarcado/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371475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1900" dirty="0" smtClean="0"/>
              <a:t>Este documento é disponibilizado sob a Licença </a:t>
            </a:r>
            <a:r>
              <a:rPr lang="pt-BR" sz="1900" dirty="0" err="1" smtClean="0"/>
              <a:t>Creative</a:t>
            </a:r>
            <a:r>
              <a:rPr lang="pt-BR" sz="1900" dirty="0" smtClean="0"/>
              <a:t> </a:t>
            </a:r>
            <a:r>
              <a:rPr lang="pt-BR" sz="1900" dirty="0" err="1" smtClean="0"/>
              <a:t>Commons</a:t>
            </a:r>
            <a:r>
              <a:rPr lang="pt-BR" sz="1900" dirty="0" smtClean="0"/>
              <a:t> BY SA 3.0</a:t>
            </a:r>
            <a:r>
              <a:rPr lang="pt-BR" sz="2000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   </a:t>
            </a:r>
            <a:r>
              <a:rPr lang="pt-BR" b="1" dirty="0" smtClean="0">
                <a:solidFill>
                  <a:srgbClr val="0070C0"/>
                </a:solidFill>
              </a:rPr>
              <a:t>http://creativecommons.org/licenses/by-sa/3.0/</a:t>
            </a:r>
            <a:r>
              <a:rPr lang="pt-BR" b="1" dirty="0" err="1" smtClean="0">
                <a:solidFill>
                  <a:srgbClr val="0070C0"/>
                </a:solidFill>
              </a:rPr>
              <a:t>legalcode</a:t>
            </a:r>
            <a:endParaRPr lang="pt-BR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714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Toolchain Customizado</a:t>
            </a:r>
            <a:endParaRPr lang="pt-BR" sz="2800" b="1" spc="-1" dirty="0" smtClean="0">
              <a:solidFill>
                <a:srgbClr val="7030A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Gerar um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manualmente é uma tarefa difícil e dolorosa!!!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Existem ferramentas que automatizam e facilitam o processo de geração de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Estas ferramentas oferecem a flexibilidade de configuração e seleção dos componentes do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de suas versões.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ctr">
              <a:spcAft>
                <a:spcPts val="1800"/>
              </a:spcAft>
              <a:buClr>
                <a:srgbClr val="000000"/>
              </a:buClr>
            </a:pPr>
            <a:r>
              <a:rPr lang="pt-BR" sz="24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EXEMPLOS</a:t>
            </a:r>
          </a:p>
          <a:p>
            <a:pPr marL="342720" indent="-342360" algn="ctr">
              <a:spcAft>
                <a:spcPts val="1800"/>
              </a:spcAft>
              <a:buClr>
                <a:srgbClr val="000000"/>
              </a:buClr>
            </a:pP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Crosstool-ng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hlinkClick r:id="rId3"/>
              </a:rPr>
              <a:t>http://crosstool-ng.org/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2720" indent="-342360" algn="ctr">
              <a:spcAft>
                <a:spcPts val="1800"/>
              </a:spcAft>
              <a:buClr>
                <a:srgbClr val="000000"/>
              </a:buClr>
            </a:pP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Buildroot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hlinkClick r:id="rId4"/>
              </a:rPr>
              <a:t>http://www.buildroot.net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2720" indent="-342360" algn="ctr">
              <a:spcAft>
                <a:spcPts val="1800"/>
              </a:spcAft>
              <a:buClr>
                <a:srgbClr val="000000"/>
              </a:buClr>
            </a:pP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Poky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Yocto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 Project (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hlinkClick r:id="rId5"/>
              </a:rPr>
              <a:t>https://www.yoctoproject.org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2720" indent="-342360" algn="ctr">
              <a:spcAft>
                <a:spcPts val="1800"/>
              </a:spcAft>
              <a:buClr>
                <a:srgbClr val="000000"/>
              </a:buClr>
            </a:pPr>
            <a:endParaRPr lang="pt-BR" spc="-1" dirty="0" smtClean="0"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				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2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Crosstool-ng</a:t>
            </a:r>
            <a:endParaRPr lang="pt-BR" sz="2800" b="1" spc="-1" dirty="0" smtClean="0">
              <a:solidFill>
                <a:srgbClr val="7030A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a principal ferramenta de código-aberto específica para criação de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Capaz de gerar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diferentes arquiteturas de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incluindo x86, x86-64, ARM, MIPS, PowerPC.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Capacidade para gerar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bare-metal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com suporte ao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Apresenta a mesma interface de configuração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ctr">
              <a:spcAft>
                <a:spcPts val="1800"/>
              </a:spcAft>
              <a:buClr>
                <a:srgbClr val="000000"/>
              </a:buClr>
            </a:pPr>
            <a:endParaRPr lang="pt-BR" spc="-1" dirty="0" smtClean="0"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				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 descr="crosstool-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3643314"/>
            <a:ext cx="5460790" cy="264320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44686" y="6286520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65000"/>
                  </a:schemeClr>
                </a:solidFill>
              </a:rPr>
              <a:t>https://akanto.files.wordpress.com/2012/10/crosstool-ng.png</a:t>
            </a:r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14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Crosstool-ng</a:t>
            </a:r>
            <a:r>
              <a:rPr lang="pt-BR" sz="2800" b="1" i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 – Preparando </a:t>
            </a:r>
            <a:r>
              <a:rPr lang="pt-BR" sz="2800" b="1" i="1" spc="-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o Ambiente</a:t>
            </a:r>
            <a:endParaRPr lang="pt-BR" sz="2800" b="1" i="1" spc="-1" dirty="0" smtClean="0">
              <a:solidFill>
                <a:srgbClr val="7030A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utilizar o </a:t>
            </a:r>
            <a:r>
              <a:rPr lang="pt-BR" i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Crosstool-ng</a:t>
            </a:r>
            <a:r>
              <a:rPr lang="pt-BR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necessário a instalação de alguns pacotes no </a:t>
            </a:r>
            <a:r>
              <a:rPr lang="pt-BR" i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r>
              <a:rPr lang="pt-BR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 de pacotes</a:t>
            </a:r>
            <a:r>
              <a:rPr lang="pt-BR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autoconf, automake, libtool-bin, libexpat1-dev, libncurses5-dev, bison, flex, patch, curl, cvs, texinfo, git, bc, build-essential, subversion, gawk, python-dev, gperf, unzip, pkg-config, help2man e wget.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distribuições baseadas em Debian, use: </a:t>
            </a:r>
            <a:r>
              <a:rPr lang="pt-BR" i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apt-get install</a:t>
            </a:r>
            <a:r>
              <a:rPr lang="pt-BR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“nome dos pacotes”</a:t>
            </a:r>
          </a:p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Crosstool-ng – Instalação</a:t>
            </a:r>
            <a:endParaRPr lang="pt-BR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Crie uma pasta e faça o download da versão desejada do Crosstool-ng:</a:t>
            </a:r>
          </a:p>
          <a:p>
            <a:pPr marL="540000" indent="-3423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mtClean="0"/>
              <a:t>wget http://crosstool-ng.org/download/crosstool-ng/crosstool-ng-</a:t>
            </a:r>
            <a:r>
              <a:rPr lang="pt-BR" sz="1600" b="1" smtClean="0">
                <a:solidFill>
                  <a:srgbClr val="FF0000"/>
                </a:solidFill>
              </a:rPr>
              <a:t>VERSION</a:t>
            </a:r>
            <a:r>
              <a:rPr lang="pt-BR" sz="1600" smtClean="0"/>
              <a:t>.tar.bz2</a:t>
            </a:r>
          </a:p>
          <a:p>
            <a:pPr marL="540000" indent="-3423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smtClean="0">
                <a:uFill>
                  <a:solidFill>
                    <a:srgbClr val="FFFFFF"/>
                  </a:solidFill>
                </a:uFill>
              </a:rPr>
              <a:t>Descompacte o arquivo: tar –xjvf “</a:t>
            </a:r>
            <a:r>
              <a:rPr lang="pt-BR" sz="1600" smtClean="0"/>
              <a:t>crosstool-ng-</a:t>
            </a:r>
            <a:r>
              <a:rPr lang="pt-BR" sz="1600" b="1" smtClean="0">
                <a:solidFill>
                  <a:srgbClr val="FF0000"/>
                </a:solidFill>
              </a:rPr>
              <a:t>VERSION</a:t>
            </a:r>
            <a:r>
              <a:rPr lang="pt-BR" sz="1600" smtClean="0"/>
              <a:t>.tar.bz2”</a:t>
            </a:r>
          </a:p>
          <a:p>
            <a:pPr marL="1911600" lvl="3" indent="-34236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smtClean="0">
                <a:uFill>
                  <a:solidFill>
                    <a:srgbClr val="FFFFFF"/>
                  </a:solidFill>
                </a:uFill>
              </a:rPr>
              <a:t>Acesse a pasta do Crosstool-ng para configurar e instalar:</a:t>
            </a:r>
          </a:p>
          <a:p>
            <a:pPr marL="2368800" lvl="4" indent="-342360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b="1" i="1" spc="-1" smtClean="0">
                <a:uFill>
                  <a:solidFill>
                    <a:srgbClr val="FFFFFF"/>
                  </a:solidFill>
                </a:uFill>
              </a:rPr>
              <a:t>./configure - -enable-local</a:t>
            </a:r>
          </a:p>
          <a:p>
            <a:pPr marL="2368800" lvl="4" indent="-342360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b="1" i="1" spc="-1" smtClean="0">
                <a:uFill>
                  <a:solidFill>
                    <a:srgbClr val="FFFFFF"/>
                  </a:solidFill>
                </a:uFill>
              </a:rPr>
              <a:t>make</a:t>
            </a:r>
          </a:p>
          <a:p>
            <a:pPr marL="2368800" lvl="4" indent="-342360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b="1" i="1" spc="-1" smtClean="0">
                <a:uFill>
                  <a:solidFill>
                    <a:srgbClr val="FFFFFF"/>
                  </a:solidFill>
                </a:uFill>
              </a:rPr>
              <a:t>make install</a:t>
            </a:r>
            <a:endParaRPr lang="pt-BR" sz="1600" b="1" i="1" spc="-1" dirty="0" smtClean="0"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				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857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Crosstool-ng</a:t>
            </a:r>
            <a:r>
              <a:rPr lang="pt-BR" sz="2800" b="1" i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 – Configurando e Construindo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Crosstool-ng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vem com algumas amostras de configurações para diversas arquiteturas, estas podem ser listadas usando: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ct-ng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list-samples</a:t>
            </a:r>
            <a:endParaRPr lang="pt-BR" b="1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carregar uma configuração da lista, basta: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ct-ng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&lt;nome-amostra&gt;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alterar as configurações da amostra carregada, basta: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ct-ng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menuconfig</a:t>
            </a:r>
            <a:endParaRPr lang="pt-BR" b="1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finalmente, para construirmos o toolchain, basta: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ct-ng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build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OBS: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540000" indent="-342360" algn="just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padrão 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crosstool-ng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salva 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criado em: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x-tools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54000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(caso o usuário não altere o endereço da pasta padrão em “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Prefix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”).</a:t>
            </a:r>
          </a:p>
          <a:p>
            <a:pPr marL="1911600" lvl="3" indent="-342360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 os arquivos necessários, serão baixados e salvos na pasta,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caso ela exista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</a:t>
            </a:r>
            <a:endParaRPr lang="pt-BR" b="1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11600" lvl="3" indent="-342360" algn="just">
              <a:spcAft>
                <a:spcPts val="18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 ideal é manter esta pasta, pois assim otimiza o tempo de criação).</a:t>
            </a:r>
            <a:endParaRPr lang="pt-BR" b="1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				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71604" y="6072206"/>
            <a:ext cx="75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Mais Informações:</a:t>
            </a:r>
            <a:endParaRPr lang="pt-BR" sz="1400" b="1" i="1" dirty="0" smtClean="0"/>
          </a:p>
          <a:p>
            <a:r>
              <a:rPr lang="pt-BR" sz="1400" dirty="0" smtClean="0"/>
              <a:t>URL: http://crosstool-ng.github.io/docs/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643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Crosstool-ng</a:t>
            </a:r>
            <a:r>
              <a:rPr lang="pt-BR" sz="2800" b="1" i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 – Testando Toolchain Customizado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Mova a pasta “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x-tools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para a pasta “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mv -R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x-tools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58775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Atualizar a variável de ambiente PATH: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1600" dirty="0" err="1" smtClean="0"/>
              <a:t>echo</a:t>
            </a:r>
            <a:r>
              <a:rPr lang="pt-BR" sz="1600" dirty="0" smtClean="0"/>
              <a:t> PATH=\$PATH:~/</a:t>
            </a:r>
            <a:r>
              <a:rPr lang="pt-BR" sz="1600" dirty="0" err="1" smtClean="0"/>
              <a:t>toolchains</a:t>
            </a:r>
            <a:r>
              <a:rPr lang="pt-BR" sz="1600" dirty="0" smtClean="0"/>
              <a:t>/</a:t>
            </a:r>
            <a:r>
              <a:rPr lang="pt-BR" sz="1600" dirty="0" err="1" smtClean="0"/>
              <a:t>x-tools</a:t>
            </a:r>
            <a:r>
              <a:rPr lang="pt-BR" sz="1600" dirty="0" smtClean="0"/>
              <a:t>/armv8-rpi3-</a:t>
            </a:r>
            <a:r>
              <a:rPr lang="pt-BR" sz="1600" dirty="0" err="1" smtClean="0"/>
              <a:t>linux-gnueabihf</a:t>
            </a:r>
            <a:r>
              <a:rPr lang="pt-BR" sz="1600" dirty="0" smtClean="0"/>
              <a:t>/</a:t>
            </a:r>
            <a:r>
              <a:rPr lang="pt-BR" sz="1600" dirty="0" err="1" smtClean="0"/>
              <a:t>bin</a:t>
            </a:r>
            <a:r>
              <a:rPr lang="pt-BR" sz="1600" dirty="0" smtClean="0"/>
              <a:t> &gt;&gt; ~/.</a:t>
            </a:r>
            <a:r>
              <a:rPr lang="pt-BR" sz="1600" dirty="0" err="1" smtClean="0"/>
              <a:t>bashrc</a:t>
            </a:r>
            <a:endParaRPr lang="pt-BR" sz="1600" dirty="0" smtClean="0"/>
          </a:p>
          <a:p>
            <a:pPr marL="358775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Atualizar as configurações do “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bash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”: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source 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~/.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bashrc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58775" lvl="1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Acessar a pasta “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/aula4”: $ cd ~/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/aula4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Cross-compile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sua aplicação com 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toolchain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customizado: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arm-linux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-rpi3-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gcc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.c -o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main-custom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58775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58775" lvl="1" indent="-341313" algn="just">
              <a:spcAft>
                <a:spcPts val="600"/>
              </a:spcAft>
              <a:buClr>
                <a:srgbClr val="000000"/>
              </a:buClr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43042" y="5762170"/>
            <a:ext cx="7215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pt-BR" sz="1400" b="1" spc="-1" dirty="0" smtClean="0">
                <a:uFill>
                  <a:solidFill>
                    <a:srgbClr val="FFFFFF"/>
                  </a:solidFill>
                </a:uFill>
              </a:rPr>
              <a:t>OBS: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 Não esqueça de desabilitar os outros </a:t>
            </a:r>
            <a:r>
              <a:rPr lang="pt-BR" sz="1400" spc="-1" dirty="0" err="1" smtClean="0">
                <a:uFill>
                  <a:solidFill>
                    <a:srgbClr val="FFFFFF"/>
                  </a:solidFill>
                </a:uFill>
              </a:rPr>
              <a:t>Cross-Toolchains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, para isto basta comentar a linha ou remover a entrada dos mesmos no arquivo </a:t>
            </a:r>
            <a:r>
              <a:rPr lang="pt-BR" sz="1400" b="1" i="1" spc="-1" dirty="0" smtClean="0"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1400" b="1" i="1" spc="-1" dirty="0" err="1" smtClean="0">
                <a:uFill>
                  <a:solidFill>
                    <a:srgbClr val="FFFFFF"/>
                  </a:solidFill>
                </a:uFill>
              </a:rPr>
              <a:t>bashrc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0" lvl="1" algn="just"/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$ nano ~/.</a:t>
            </a:r>
            <a:r>
              <a:rPr lang="pt-BR" sz="1400" spc="-1" dirty="0" err="1" smtClean="0">
                <a:uFill>
                  <a:solidFill>
                    <a:srgbClr val="FFFFFF"/>
                  </a:solidFill>
                </a:uFill>
              </a:rPr>
              <a:t>bashrc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 (edite, salve, feche o arquivo e atualize as configurações do “</a:t>
            </a:r>
            <a:r>
              <a:rPr lang="pt-BR" sz="1400" i="1" spc="-1" dirty="0" err="1" smtClean="0">
                <a:uFill>
                  <a:solidFill>
                    <a:srgbClr val="FFFFFF"/>
                  </a:solidFill>
                </a:uFill>
              </a:rPr>
              <a:t>bash</a:t>
            </a:r>
            <a:r>
              <a:rPr lang="pt-BR" sz="1400" spc="-1" dirty="0" smtClean="0">
                <a:uFill>
                  <a:solidFill>
                    <a:srgbClr val="FFFFFF"/>
                  </a:solidFill>
                </a:uFill>
              </a:rPr>
              <a:t>”)</a:t>
            </a:r>
            <a:endParaRPr lang="pt-BR" sz="1400" b="1" i="1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143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Inspecionando os Diferentes Binários</a:t>
            </a:r>
            <a:endParaRPr lang="pt-BR" sz="2800" b="1" i="1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Utilize o comando “file” para verificar o tipo de dado contido no arquivo (binário)</a:t>
            </a:r>
          </a:p>
          <a:p>
            <a:pPr marL="799920" lvl="1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file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Utilize o comando “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para verificar as bibliotecas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linkadas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sua aplicação:</a:t>
            </a:r>
          </a:p>
          <a:p>
            <a:pPr marL="799920" lvl="1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--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sysroot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Utilize o comando “strings” para verificar caracteres imprimíveis do binário: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strings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71604" y="5977614"/>
            <a:ext cx="75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Mais Informações:</a:t>
            </a:r>
            <a:endParaRPr lang="pt-BR" sz="1400" b="1" i="1" dirty="0" smtClean="0"/>
          </a:p>
          <a:p>
            <a:r>
              <a:rPr lang="pt-BR" sz="1400" dirty="0" smtClean="0"/>
              <a:t>URL</a:t>
            </a:r>
            <a:r>
              <a:rPr lang="pt-BR" sz="1400" dirty="0" smtClean="0"/>
              <a:t>: https://sourceware.org/binutils/docs-2.29/binutils/index.html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online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84762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Linux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 (notícias, blog e vídeos): </a:t>
            </a:r>
            <a:r>
              <a:rPr lang="pt-BR" sz="2000" dirty="0" smtClean="0">
                <a:hlinkClick r:id="rId3"/>
              </a:rPr>
              <a:t>http://linuxfoundation.org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Free </a:t>
            </a:r>
            <a:r>
              <a:rPr lang="pt-BR" sz="2000" dirty="0" err="1" smtClean="0"/>
              <a:t>electrons</a:t>
            </a:r>
            <a:r>
              <a:rPr lang="pt-BR" sz="2000" dirty="0" smtClean="0"/>
              <a:t> (documentos e vídeos): </a:t>
            </a:r>
            <a:r>
              <a:rPr lang="pt-BR" sz="2000" dirty="0" smtClean="0">
                <a:hlinkClick r:id="rId4"/>
              </a:rPr>
              <a:t>http://free-electrons.com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Raspberry</a:t>
            </a:r>
            <a:r>
              <a:rPr lang="pt-BR" sz="2000" dirty="0" smtClean="0"/>
              <a:t> </a:t>
            </a:r>
            <a:r>
              <a:rPr lang="pt-BR" sz="2000" dirty="0" err="1" smtClean="0"/>
              <a:t>Pi</a:t>
            </a:r>
            <a:r>
              <a:rPr lang="pt-BR" sz="2000" dirty="0" smtClean="0"/>
              <a:t> 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5"/>
              </a:rPr>
              <a:t>https://www.raspberrypi.org/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Toradex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Developer</a:t>
            </a:r>
            <a:r>
              <a:rPr lang="pt-BR" sz="2000" dirty="0" smtClean="0"/>
              <a:t> </a:t>
            </a:r>
            <a:r>
              <a:rPr lang="pt-BR" sz="2000" dirty="0" err="1" smtClean="0"/>
              <a:t>Toradex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Portal Embarcados: </a:t>
            </a:r>
            <a:r>
              <a:rPr lang="pt-BR" sz="2000" dirty="0" smtClean="0">
                <a:hlinkClick r:id="rId7"/>
              </a:rPr>
              <a:t>http://embarcados.com.br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Blog do Sergio Prado: </a:t>
            </a:r>
            <a:r>
              <a:rPr lang="pt-BR" sz="2000" dirty="0" smtClean="0">
                <a:hlinkClick r:id="rId8"/>
              </a:rPr>
              <a:t>http://sergioprado.org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r>
              <a:rPr lang="pt-BR" sz="2000" dirty="0" smtClean="0">
                <a:hlinkClick r:id="rId9"/>
              </a:rPr>
              <a:t>    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linux-Bras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18" y="2500306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786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QUE SÃO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TOOLCHAINS</a:t>
            </a: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Traduzindo Literalmente,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toolchain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é uma “corrente de ferramentas”. Na prática,   	é um conjunto de ferramentas de compilação.</a:t>
            </a: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Processo de compilação de um código C? Envolve normalmente as seguintes etapas: pré-processamento, compilação, montagem (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assembler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e linkagem.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Cada etapa é executada por uma ferramenta, a qual fazem parte do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toolchain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500166" y="4611372"/>
            <a:ext cx="7415640" cy="1675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Pré-processador;</a:t>
            </a:r>
          </a:p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Compilador;</a:t>
            </a:r>
          </a:p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Assembler;</a:t>
            </a:r>
          </a:p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Linker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5286380" y="1714488"/>
            <a:ext cx="3714776" cy="2143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TIPOS DE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TOOLCHAINS</a:t>
            </a:r>
            <a:endParaRPr lang="pt-B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2910" y="1857364"/>
            <a:ext cx="78581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Build</a:t>
            </a:r>
            <a:endParaRPr lang="pt-BR" sz="1400" b="1" dirty="0"/>
          </a:p>
        </p:txBody>
      </p:sp>
      <p:sp>
        <p:nvSpPr>
          <p:cNvPr id="8" name="Retângulo 7"/>
          <p:cNvSpPr/>
          <p:nvPr/>
        </p:nvSpPr>
        <p:spPr>
          <a:xfrm>
            <a:off x="1571604" y="1857364"/>
            <a:ext cx="78581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Host</a:t>
            </a:r>
            <a:endParaRPr lang="pt-BR" sz="1400" b="1" dirty="0"/>
          </a:p>
        </p:txBody>
      </p:sp>
      <p:sp>
        <p:nvSpPr>
          <p:cNvPr id="9" name="Retângulo 8"/>
          <p:cNvSpPr/>
          <p:nvPr/>
        </p:nvSpPr>
        <p:spPr>
          <a:xfrm>
            <a:off x="2500298" y="1857364"/>
            <a:ext cx="78581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Target</a:t>
            </a:r>
            <a:endParaRPr lang="pt-BR" sz="1400" b="1" dirty="0"/>
          </a:p>
        </p:txBody>
      </p:sp>
      <p:sp>
        <p:nvSpPr>
          <p:cNvPr id="10" name="Retângulo 9"/>
          <p:cNvSpPr/>
          <p:nvPr/>
        </p:nvSpPr>
        <p:spPr>
          <a:xfrm>
            <a:off x="642910" y="3494790"/>
            <a:ext cx="78581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Build</a:t>
            </a:r>
            <a:endParaRPr lang="pt-BR" sz="1400" b="1" dirty="0"/>
          </a:p>
        </p:txBody>
      </p:sp>
      <p:sp>
        <p:nvSpPr>
          <p:cNvPr id="11" name="Retângulo 10"/>
          <p:cNvSpPr/>
          <p:nvPr/>
        </p:nvSpPr>
        <p:spPr>
          <a:xfrm>
            <a:off x="1571604" y="3494790"/>
            <a:ext cx="785818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Host</a:t>
            </a:r>
            <a:endParaRPr lang="pt-BR" sz="1400" b="1" dirty="0"/>
          </a:p>
        </p:txBody>
      </p:sp>
      <p:sp>
        <p:nvSpPr>
          <p:cNvPr id="12" name="Retângulo 11"/>
          <p:cNvSpPr/>
          <p:nvPr/>
        </p:nvSpPr>
        <p:spPr>
          <a:xfrm>
            <a:off x="2500298" y="3494790"/>
            <a:ext cx="785818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Target</a:t>
            </a:r>
            <a:endParaRPr lang="pt-BR" sz="1400" b="1" dirty="0"/>
          </a:p>
        </p:txBody>
      </p:sp>
      <p:sp>
        <p:nvSpPr>
          <p:cNvPr id="13" name="Retângulo 12"/>
          <p:cNvSpPr/>
          <p:nvPr/>
        </p:nvSpPr>
        <p:spPr>
          <a:xfrm>
            <a:off x="5786446" y="1857364"/>
            <a:ext cx="78581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Build</a:t>
            </a:r>
            <a:endParaRPr lang="pt-BR" sz="1400" b="1" dirty="0"/>
          </a:p>
        </p:txBody>
      </p:sp>
      <p:sp>
        <p:nvSpPr>
          <p:cNvPr id="14" name="Retângulo 13"/>
          <p:cNvSpPr/>
          <p:nvPr/>
        </p:nvSpPr>
        <p:spPr>
          <a:xfrm>
            <a:off x="6715140" y="1857364"/>
            <a:ext cx="78581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Host</a:t>
            </a:r>
            <a:endParaRPr lang="pt-BR" sz="1400" b="1" dirty="0"/>
          </a:p>
        </p:txBody>
      </p:sp>
      <p:sp>
        <p:nvSpPr>
          <p:cNvPr id="15" name="Retângulo 14"/>
          <p:cNvSpPr/>
          <p:nvPr/>
        </p:nvSpPr>
        <p:spPr>
          <a:xfrm>
            <a:off x="7643834" y="1857364"/>
            <a:ext cx="785818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Target</a:t>
            </a:r>
            <a:endParaRPr lang="pt-BR" sz="1400" b="1" dirty="0"/>
          </a:p>
        </p:txBody>
      </p:sp>
      <p:sp>
        <p:nvSpPr>
          <p:cNvPr id="16" name="Retângulo 15"/>
          <p:cNvSpPr/>
          <p:nvPr/>
        </p:nvSpPr>
        <p:spPr>
          <a:xfrm>
            <a:off x="5786446" y="4214818"/>
            <a:ext cx="78581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Build</a:t>
            </a:r>
            <a:endParaRPr lang="pt-BR" sz="1400" b="1" dirty="0"/>
          </a:p>
        </p:txBody>
      </p:sp>
      <p:sp>
        <p:nvSpPr>
          <p:cNvPr id="17" name="Retângulo 16"/>
          <p:cNvSpPr/>
          <p:nvPr/>
        </p:nvSpPr>
        <p:spPr>
          <a:xfrm>
            <a:off x="6715140" y="4214818"/>
            <a:ext cx="785818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Host</a:t>
            </a:r>
            <a:endParaRPr lang="pt-BR" sz="1400" b="1" dirty="0"/>
          </a:p>
        </p:txBody>
      </p:sp>
      <p:sp>
        <p:nvSpPr>
          <p:cNvPr id="18" name="Retângulo 17"/>
          <p:cNvSpPr/>
          <p:nvPr/>
        </p:nvSpPr>
        <p:spPr>
          <a:xfrm>
            <a:off x="7643834" y="4214818"/>
            <a:ext cx="78581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Target</a:t>
            </a:r>
            <a:endParaRPr lang="pt-BR" sz="1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23166" y="2500306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 smtClean="0"/>
              <a:t>Native</a:t>
            </a:r>
            <a:r>
              <a:rPr lang="pt-BR" sz="1600" i="1" dirty="0" smtClean="0"/>
              <a:t> Build</a:t>
            </a:r>
            <a:endParaRPr lang="pt-BR" sz="1600" dirty="0" smtClean="0"/>
          </a:p>
          <a:p>
            <a:pPr algn="ctr"/>
            <a:r>
              <a:rPr lang="pt-BR" sz="1600" dirty="0" smtClean="0"/>
              <a:t>Usado para criar um</a:t>
            </a:r>
          </a:p>
          <a:p>
            <a:pPr algn="ctr"/>
            <a:r>
              <a:rPr lang="pt-BR" sz="1600" dirty="0" smtClean="0"/>
              <a:t>build normal para uma </a:t>
            </a:r>
            <a:r>
              <a:rPr lang="pt-BR" sz="1600" i="1" dirty="0" err="1" smtClean="0"/>
              <a:t>workstation</a:t>
            </a:r>
            <a:endParaRPr lang="pt-BR" sz="1600" i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0034" y="4137732"/>
            <a:ext cx="29209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 smtClean="0"/>
              <a:t>Cross-native</a:t>
            </a:r>
            <a:r>
              <a:rPr lang="pt-BR" sz="1600" i="1" dirty="0" smtClean="0"/>
              <a:t> Build</a:t>
            </a:r>
            <a:endParaRPr lang="pt-BR" sz="1600" dirty="0" smtClean="0"/>
          </a:p>
          <a:p>
            <a:pPr algn="ctr"/>
            <a:r>
              <a:rPr lang="pt-BR" sz="1600" dirty="0" smtClean="0"/>
              <a:t>Usado para criar um toolchain</a:t>
            </a:r>
          </a:p>
          <a:p>
            <a:pPr algn="ctr"/>
            <a:r>
              <a:rPr lang="pt-BR" sz="1600" dirty="0" smtClean="0"/>
              <a:t>que roda em seu </a:t>
            </a:r>
            <a:r>
              <a:rPr lang="pt-BR" sz="1600" i="1" dirty="0" err="1" smtClean="0"/>
              <a:t>target</a:t>
            </a:r>
            <a:r>
              <a:rPr lang="pt-BR" sz="1600" dirty="0" smtClean="0"/>
              <a:t> e </a:t>
            </a:r>
          </a:p>
          <a:p>
            <a:pPr algn="ctr"/>
            <a:r>
              <a:rPr lang="pt-BR" sz="1600" dirty="0" smtClean="0"/>
              <a:t>gera binários para o </a:t>
            </a:r>
            <a:r>
              <a:rPr lang="pt-BR" sz="1600" i="1" dirty="0" err="1" smtClean="0"/>
              <a:t>target</a:t>
            </a:r>
            <a:endParaRPr lang="pt-BR" sz="1600" i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246603" y="2500306"/>
            <a:ext cx="3847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 smtClean="0"/>
              <a:t>Cross</a:t>
            </a:r>
            <a:r>
              <a:rPr lang="pt-BR" sz="1600" i="1" dirty="0" smtClean="0"/>
              <a:t> Build</a:t>
            </a:r>
            <a:endParaRPr lang="pt-BR" sz="1600" dirty="0" smtClean="0"/>
          </a:p>
          <a:p>
            <a:pPr algn="ctr"/>
            <a:r>
              <a:rPr lang="pt-BR" sz="1600" dirty="0" smtClean="0"/>
              <a:t>Usado para criar um</a:t>
            </a:r>
          </a:p>
          <a:p>
            <a:pPr algn="ctr"/>
            <a:r>
              <a:rPr lang="pt-BR" sz="1600" i="1" dirty="0" smtClean="0"/>
              <a:t>toolchain</a:t>
            </a:r>
            <a:r>
              <a:rPr lang="pt-BR" sz="1600" dirty="0" smtClean="0"/>
              <a:t> que roda em sua </a:t>
            </a:r>
            <a:r>
              <a:rPr lang="pt-BR" sz="1600" i="1" dirty="0" err="1" smtClean="0"/>
              <a:t>workstation</a:t>
            </a:r>
            <a:r>
              <a:rPr lang="pt-BR" sz="1600" dirty="0" smtClean="0"/>
              <a:t>,</a:t>
            </a:r>
          </a:p>
          <a:p>
            <a:pPr algn="ctr"/>
            <a:r>
              <a:rPr lang="pt-BR" sz="1600" dirty="0" smtClean="0"/>
              <a:t>mas gera binários para o </a:t>
            </a:r>
            <a:r>
              <a:rPr lang="pt-BR" sz="1600" i="1" dirty="0" err="1" smtClean="0"/>
              <a:t>target</a:t>
            </a:r>
            <a:endParaRPr lang="pt-BR" sz="1600" i="1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5286380" y="3571876"/>
            <a:ext cx="378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Na maioria dos casos utilizado no desenvolvimento embarcado</a:t>
            </a:r>
            <a:endParaRPr lang="pt-BR" sz="1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72132" y="4929198"/>
            <a:ext cx="3071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 smtClean="0"/>
              <a:t>Canadian</a:t>
            </a:r>
            <a:r>
              <a:rPr lang="pt-BR" sz="1600" i="1" dirty="0" smtClean="0"/>
              <a:t> Build</a:t>
            </a:r>
            <a:endParaRPr lang="pt-BR" sz="1600" dirty="0" smtClean="0"/>
          </a:p>
          <a:p>
            <a:pPr algn="ctr"/>
            <a:r>
              <a:rPr lang="pt-BR" sz="1600" dirty="0" smtClean="0"/>
              <a:t>Usado na arquitetura </a:t>
            </a:r>
            <a:r>
              <a:rPr lang="pt-BR" sz="1600" b="1" dirty="0" smtClean="0"/>
              <a:t>A</a:t>
            </a:r>
            <a:r>
              <a:rPr lang="pt-BR" sz="1600" dirty="0" smtClean="0"/>
              <a:t> para criar um </a:t>
            </a:r>
            <a:r>
              <a:rPr lang="pt-BR" sz="1600" i="1" dirty="0" smtClean="0"/>
              <a:t>toolchain</a:t>
            </a:r>
            <a:r>
              <a:rPr lang="pt-BR" sz="1600" dirty="0" smtClean="0"/>
              <a:t> que roda na arquitetura </a:t>
            </a:r>
            <a:r>
              <a:rPr lang="pt-BR" sz="1600" b="1" dirty="0" smtClean="0"/>
              <a:t>B</a:t>
            </a:r>
            <a:r>
              <a:rPr lang="pt-BR" sz="1600" dirty="0" smtClean="0"/>
              <a:t> e gera binários para arquitetura </a:t>
            </a:r>
            <a:r>
              <a:rPr lang="pt-BR" sz="1600" b="1" dirty="0" smtClean="0"/>
              <a:t>C</a:t>
            </a:r>
            <a:endParaRPr lang="pt-BR" sz="1600" b="1" i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87014" y="17430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1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87014" y="33860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2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30550" y="17430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3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30550" y="41004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4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COMPONENTES DO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TOOLCHAINS</a:t>
            </a:r>
            <a:endParaRPr lang="pt-B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928794" y="2000240"/>
            <a:ext cx="5357850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2071670" y="2071678"/>
            <a:ext cx="2000264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Binutils</a:t>
            </a:r>
            <a:endParaRPr lang="pt-BR" b="1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71670" y="3286124"/>
            <a:ext cx="2000264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C/C++</a:t>
            </a:r>
          </a:p>
          <a:p>
            <a:pPr algn="ctr"/>
            <a:r>
              <a:rPr lang="pt-BR" b="1" dirty="0" err="1" smtClean="0"/>
              <a:t>Libraries</a:t>
            </a:r>
            <a:endParaRPr lang="pt-BR" b="1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071670" y="4500570"/>
            <a:ext cx="2000264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GDB </a:t>
            </a:r>
            <a:r>
              <a:rPr lang="pt-BR" b="1" dirty="0" err="1" smtClean="0"/>
              <a:t>debugger</a:t>
            </a:r>
            <a:endParaRPr lang="pt-BR" b="1" dirty="0" smtClean="0"/>
          </a:p>
          <a:p>
            <a:pPr algn="ctr"/>
            <a:r>
              <a:rPr lang="pt-BR" b="1" dirty="0" smtClean="0"/>
              <a:t>(</a:t>
            </a:r>
            <a:r>
              <a:rPr lang="pt-BR" b="1" dirty="0" err="1" smtClean="0"/>
              <a:t>optional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143504" y="2071678"/>
            <a:ext cx="2000264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KERNEL</a:t>
            </a:r>
          </a:p>
          <a:p>
            <a:pPr algn="ctr"/>
            <a:r>
              <a:rPr lang="pt-BR" b="1" dirty="0" err="1" smtClean="0"/>
              <a:t>Headers</a:t>
            </a:r>
            <a:endParaRPr lang="pt-BR" b="1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143504" y="3286124"/>
            <a:ext cx="2000264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GCC</a:t>
            </a:r>
          </a:p>
          <a:p>
            <a:pPr algn="ctr"/>
            <a:r>
              <a:rPr lang="pt-BR" b="1" dirty="0" err="1" smtClean="0"/>
              <a:t>Compiler</a:t>
            </a:r>
            <a:endParaRPr lang="pt-BR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57178" y="528638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 smtClean="0">
                <a:solidFill>
                  <a:schemeClr val="bg1">
                    <a:lumMod val="85000"/>
                  </a:schemeClr>
                </a:solidFill>
              </a:rPr>
              <a:t>Cross-compilation</a:t>
            </a:r>
            <a:r>
              <a:rPr lang="pt-BR" b="1" i="1" dirty="0" smtClean="0">
                <a:solidFill>
                  <a:schemeClr val="bg1">
                    <a:lumMod val="85000"/>
                  </a:schemeClr>
                </a:solidFill>
              </a:rPr>
              <a:t> toolchain</a:t>
            </a:r>
            <a:endParaRPr lang="pt-BR" b="1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786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BINUTILS</a:t>
            </a:r>
            <a:endParaRPr lang="pt-B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Conjunto de ferramentas para manipular binários de uma arquitetura específica.</a:t>
            </a: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Algumas das principais ferramentas disponibilizadas: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assembler, gera o binário baseado em um código </a:t>
            </a:r>
            <a:r>
              <a:rPr lang="pt-BR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Assembly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ranlib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usados para gerar arquivos “.a” (normalmente bibliotecas);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objdump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readelf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inspecionar binários;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pt-BR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remover partes não usadas do binário para diminuir seu tamanho;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500166" y="4611372"/>
            <a:ext cx="7415640" cy="1675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14480" y="5711627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Licença: GPL</a:t>
            </a:r>
          </a:p>
          <a:p>
            <a:r>
              <a:rPr lang="pt-BR" dirty="0" smtClean="0"/>
              <a:t>URL: http://gnu.org/software/binutils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786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HEADERS</a:t>
            </a:r>
            <a:endParaRPr lang="pt-B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depende da biblioteca </a:t>
            </a:r>
            <a:r>
              <a:rPr lang="pt-B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sistema.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biblioteca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programas compilados necessitam interagir com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Chamadas do Sistema;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Definições de constantes;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Estruturas de dados,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00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isso, para compilar a biblioteca 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 toolchain precisa dos arquivos de cabeçalho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00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Disponíveis em &lt;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/...&gt;, &lt;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asm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/...&gt; e alguns outros diretórios dentro do diretório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nos fontes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500166" y="4611372"/>
            <a:ext cx="7415640" cy="1675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4500562" y="4714884"/>
            <a:ext cx="2643206" cy="1714512"/>
            <a:chOff x="4929190" y="4714884"/>
            <a:chExt cx="2643206" cy="1714512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4929190" y="5572140"/>
              <a:ext cx="264320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5286380" y="4714884"/>
              <a:ext cx="1928826" cy="428628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KERNEL</a:t>
              </a:r>
              <a:endParaRPr lang="pt-BR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29256" y="5072074"/>
              <a:ext cx="1643074" cy="35719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 smtClean="0"/>
                <a:t>Kernel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Headers</a:t>
              </a:r>
              <a:endParaRPr lang="pt-BR" sz="12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286380" y="5643578"/>
              <a:ext cx="1214446" cy="285752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/>
                <a:t>C </a:t>
              </a:r>
              <a:r>
                <a:rPr lang="pt-BR" sz="1200" b="1" dirty="0" err="1" smtClean="0"/>
                <a:t>library</a:t>
              </a:r>
              <a:endParaRPr lang="pt-BR" sz="1200" b="1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286380" y="6143644"/>
              <a:ext cx="1928826" cy="285752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/>
                <a:t>Application</a:t>
              </a:r>
              <a:endParaRPr lang="pt-BR" sz="1200" b="1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rot="5400000" flipH="1" flipV="1">
              <a:off x="5751521" y="5535627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rot="5400000" flipH="1" flipV="1">
              <a:off x="5749933" y="6035693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rot="5400000" flipH="1" flipV="1">
              <a:off x="6428594" y="578566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4429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HEADERS</a:t>
            </a:r>
            <a:endParaRPr lang="pt-B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Números das chamadas de sistema em &lt;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asm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unistd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.h&gt;:</a:t>
            </a:r>
          </a:p>
          <a:p>
            <a:pPr marL="799920" lvl="1" indent="-342360" algn="just">
              <a:spcAft>
                <a:spcPts val="300"/>
              </a:spcAft>
              <a:buClr>
                <a:srgbClr val="000000"/>
              </a:buClr>
            </a:pPr>
            <a:r>
              <a:rPr lang="pt-BR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#define __</a:t>
            </a:r>
            <a:r>
              <a:rPr lang="pt-BR" sz="14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NR_exit</a:t>
            </a:r>
            <a:r>
              <a:rPr lang="pt-BR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1</a:t>
            </a:r>
          </a:p>
          <a:p>
            <a:pPr marL="799920" lvl="1" indent="-342360" algn="just">
              <a:spcAft>
                <a:spcPts val="300"/>
              </a:spcAft>
              <a:buClr>
                <a:srgbClr val="000000"/>
              </a:buClr>
            </a:pPr>
            <a:r>
              <a:rPr lang="pt-BR" sz="14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#define __</a:t>
            </a:r>
            <a:r>
              <a:rPr lang="pt-BR" sz="14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NR_fork</a:t>
            </a:r>
            <a:r>
              <a:rPr lang="pt-BR" sz="14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2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#define __</a:t>
            </a:r>
            <a:r>
              <a:rPr lang="pt-BR" sz="14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NR_read</a:t>
            </a:r>
            <a:r>
              <a:rPr lang="pt-BR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3</a:t>
            </a:r>
          </a:p>
          <a:p>
            <a:pPr marL="342720" indent="-342360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Definições de constantes em &lt;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asm-generic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fcntl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.h&gt;: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#define O_RDWR 		00000002</a:t>
            </a:r>
          </a:p>
          <a:p>
            <a:pPr marL="358775" lvl="1" indent="-341313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Estrutura de dados em &lt;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asm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.h&gt;:</a:t>
            </a:r>
          </a:p>
          <a:p>
            <a:pPr marL="1730375" lvl="4" indent="-341313" algn="just">
              <a:spcAft>
                <a:spcPts val="300"/>
              </a:spcAft>
              <a:buClr>
                <a:srgbClr val="000000"/>
              </a:buClr>
            </a:pPr>
            <a:r>
              <a:rPr lang="pt-BR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struct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{</a:t>
            </a:r>
          </a:p>
          <a:p>
            <a:pPr marL="1730375" lvl="4" indent="-341313" algn="just">
              <a:spcAft>
                <a:spcPts val="3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pt-BR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unsigned</a:t>
            </a:r>
            <a:r>
              <a:rPr lang="pt-BR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long</a:t>
            </a:r>
            <a:r>
              <a:rPr lang="pt-BR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st_dev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730375" lvl="4" indent="-341313" algn="just">
              <a:spcAft>
                <a:spcPts val="3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pt-BR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unsigned</a:t>
            </a:r>
            <a:r>
              <a:rPr lang="pt-BR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long</a:t>
            </a:r>
            <a:r>
              <a:rPr lang="pt-BR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st_ino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730375" lvl="4" indent="-341313" algn="just">
              <a:spcAft>
                <a:spcPts val="3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pt-B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...</a:t>
            </a:r>
            <a:r>
              <a:rPr lang="pt-B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]</a:t>
            </a:r>
          </a:p>
          <a:p>
            <a:pPr marL="1730375" lvl="4" indent="-341313" algn="just">
              <a:spcAft>
                <a:spcPts val="300"/>
              </a:spcAft>
              <a:buClr>
                <a:srgbClr val="000000"/>
              </a:buClr>
            </a:pPr>
            <a:r>
              <a:rPr lang="pt-BR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};</a:t>
            </a:r>
          </a:p>
          <a:p>
            <a:pPr marL="799920" lvl="1" indent="-342360" algn="just">
              <a:spcAft>
                <a:spcPts val="300"/>
              </a:spcAft>
              <a:buClr>
                <a:srgbClr val="000000"/>
              </a:buClr>
            </a:pPr>
            <a:endParaRPr lang="pt-BR" sz="14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</a:pPr>
            <a:endParaRPr lang="pt-BR" sz="1400" b="0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500166" y="4611372"/>
            <a:ext cx="7415640" cy="1675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14480" y="5854503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OBS: </a:t>
            </a:r>
            <a:r>
              <a:rPr lang="pt-BR" dirty="0" smtClean="0"/>
              <a:t>Os cabeçalhos do </a:t>
            </a:r>
            <a:r>
              <a:rPr lang="pt-BR" dirty="0" err="1" smtClean="0"/>
              <a:t>Kernel</a:t>
            </a:r>
            <a:r>
              <a:rPr lang="pt-BR" dirty="0" smtClean="0"/>
              <a:t> são extraídos das fontes do </a:t>
            </a:r>
            <a:r>
              <a:rPr lang="pt-BR" dirty="0" err="1" smtClean="0"/>
              <a:t>Kernel</a:t>
            </a:r>
            <a:r>
              <a:rPr lang="pt-BR" dirty="0" smtClean="0"/>
              <a:t>, utilizando a opção </a:t>
            </a:r>
            <a:r>
              <a:rPr lang="pt-BR" i="1" dirty="0" err="1" smtClean="0"/>
              <a:t>headers_install</a:t>
            </a:r>
            <a:r>
              <a:rPr lang="pt-BR" dirty="0" smtClean="0"/>
              <a:t> no </a:t>
            </a:r>
            <a:r>
              <a:rPr lang="pt-BR" dirty="0" err="1" smtClean="0"/>
              <a:t>Makefile</a:t>
            </a:r>
            <a:r>
              <a:rPr lang="pt-BR" dirty="0" smtClean="0"/>
              <a:t> do </a:t>
            </a:r>
            <a:r>
              <a:rPr lang="pt-BR" dirty="0" err="1" smtClean="0"/>
              <a:t>Kernel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3786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COMPILADOR GCC</a:t>
            </a:r>
            <a:endParaRPr lang="pt-BR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Compilador 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GNU C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 famoso compilador de software livre. 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Compatível com as linguagens: C, C++, Ada, Fortran, Java, entre outras;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 gerar códigos para diversas arquiteturas, incluindo: ARM, AVR, MIPS, PowerPC, x86, x86_64, etc.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Licença: GPL e bibliotecas LGPL</a:t>
            </a:r>
          </a:p>
          <a:p>
            <a:pPr marL="342720" indent="-342360" algn="just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URL: http://gcc.gnu.org/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500166" y="4611372"/>
            <a:ext cx="7415640" cy="1675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2000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Imagem 7" descr="GNU_Compiler_Collection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3500438"/>
            <a:ext cx="1953042" cy="230459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864883" y="5857892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65000"/>
                  </a:schemeClr>
                </a:solidFill>
              </a:rPr>
              <a:t>https://gcc.gnu.org/img/gccegg-65.png</a:t>
            </a:r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10343</TotalTime>
  <Words>1911</Words>
  <Application>LibreOffice/5.1.6.2$Linux_X86_64 LibreOffice_project/10m0$Build-2</Application>
  <PresentationFormat>Apresentação na tela (4:3)</PresentationFormat>
  <Paragraphs>318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dc:description/>
  <cp:lastModifiedBy>Celso</cp:lastModifiedBy>
  <cp:revision>1090</cp:revision>
  <dcterms:created xsi:type="dcterms:W3CDTF">2010-05-23T11:28:12Z</dcterms:created>
  <dcterms:modified xsi:type="dcterms:W3CDTF">2017-11-09T20:06:51Z</dcterms:modified>
  <dc:language>pt-BR</dc:language>
</cp:coreProperties>
</file>