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90" r:id="rId11"/>
    <p:sldId id="292" r:id="rId12"/>
    <p:sldId id="293" r:id="rId13"/>
    <p:sldId id="294" r:id="rId14"/>
    <p:sldId id="295" r:id="rId15"/>
    <p:sldId id="278" r:id="rId16"/>
    <p:sldId id="281" r:id="rId17"/>
    <p:sldId id="284" r:id="rId18"/>
    <p:sldId id="285" r:id="rId19"/>
    <p:sldId id="282" r:id="rId20"/>
    <p:sldId id="283" r:id="rId21"/>
    <p:sldId id="286" r:id="rId22"/>
    <p:sldId id="287" r:id="rId23"/>
    <p:sldId id="288" r:id="rId24"/>
    <p:sldId id="289" r:id="rId25"/>
    <p:sldId id="296" r:id="rId26"/>
    <p:sldId id="297" r:id="rId27"/>
    <p:sldId id="298" r:id="rId28"/>
    <p:sldId id="299" r:id="rId29"/>
    <p:sldId id="269" r:id="rId30"/>
    <p:sldId id="270" r:id="rId31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electrons.com/train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-labworks.com/treinamentos/linux-embarcad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sergioprado.org/" TargetMode="External"/><Relationship Id="rId3" Type="http://schemas.openxmlformats.org/officeDocument/2006/relationships/hyperlink" Target="http://linuxfoundation.org/" TargetMode="External"/><Relationship Id="rId7" Type="http://schemas.openxmlformats.org/officeDocument/2006/relationships/hyperlink" Target="http://embarcados.com.b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oradex.com/pt_br/" TargetMode="External"/><Relationship Id="rId5" Type="http://schemas.openxmlformats.org/officeDocument/2006/relationships/hyperlink" Target="https://www.raspberrypi.org/" TargetMode="External"/><Relationship Id="rId4" Type="http://schemas.openxmlformats.org/officeDocument/2006/relationships/hyperlink" Target="http://free-electrons.com/" TargetMode="External"/><Relationship Id="rId9" Type="http://schemas.openxmlformats.org/officeDocument/2006/relationships/hyperlink" Target="http://br-linux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744000" y="3985128"/>
            <a:ext cx="5255640" cy="1587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pt-BR" sz="44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</a:p>
        </p:txBody>
      </p:sp>
      <p:sp>
        <p:nvSpPr>
          <p:cNvPr id="73" name="CustomShape 2"/>
          <p:cNvSpPr/>
          <p:nvPr/>
        </p:nvSpPr>
        <p:spPr>
          <a:xfrm>
            <a:off x="2160000" y="2254680"/>
            <a:ext cx="4823640" cy="8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AULA </a:t>
            </a:r>
            <a:r>
              <a:rPr lang="pt-BR" sz="3600" b="1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3" cstate="print"/>
          <a:stretch/>
        </p:blipFill>
        <p:spPr>
          <a:xfrm>
            <a:off x="785786" y="4429132"/>
            <a:ext cx="2571768" cy="71438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144000" y="167040"/>
            <a:ext cx="8855640" cy="20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spcAft>
                <a:spcPts val="1200"/>
              </a:spcAft>
            </a:pPr>
            <a:r>
              <a:rPr lang="pt-BR" sz="4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EMBARCADOS</a:t>
            </a:r>
            <a:endParaRPr lang="pt-BR" sz="40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pt-BR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 EMBARCADOS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5000628" y="5845680"/>
            <a:ext cx="314327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 dirty="0" err="1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Msc</a:t>
            </a:r>
            <a:r>
              <a:rPr lang="pt-BR" sz="1800" b="1" strike="noStrike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Celso B. Varella Neto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TIPOS DE SISTEMAS DE ARQUIVO</a:t>
            </a:r>
            <a:endParaRPr lang="pt-BR" sz="2800" b="1" i="1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diferentes tipos de dispositivos de armazenamento são manipulados dentro do kernel por diferentes sub-sistemas;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Dispositivos de Bloco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podem ser lidos ou escritos normalmente sem a necessidade de apagar antes, e “virtualmente” não possuem limites de escrita. Ex.: HD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Dispositivos do tipo Flash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trabalham em blocos e para serem escritas, precisam ser apagadas antes. Ex.: flash NAND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Devido as suas características intrínsecas e limitações, os dispositivos de armazenamento do tipo flash, são tratados por um sub-sistema específico no kernel, chamado de MTD (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Technology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dispositivos MTD são visíveis em “/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mtd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”;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espaço do usuário só enxerga as partições MTD;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Suportam mídias do tipo: RAM, ROM, NOR e NAND flash,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Independente da Interface de comunicação (Paralelo, SPI, DMM); 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TIPOS DE SISTEMAS DE ARQUIVO</a:t>
            </a:r>
            <a:endParaRPr lang="pt-BR" sz="2800" b="1" i="1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Imagem 3" descr="M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566" y="2071678"/>
            <a:ext cx="6835400" cy="4143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1779662" y="6286520"/>
            <a:ext cx="4721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http://free-electrons.com/doc/training/embedded-linux/embedded-linux-slides.pdf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TIPOS DE SISTEMAS DE ARQUIVO</a:t>
            </a:r>
            <a:endParaRPr lang="pt-BR" sz="2800" b="1" i="1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dispositivos MTD são normalmente particionados, isto permite o uso de diferentes áreas da flash para diferentes propósitos;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Diferente dos dispositivos de bloco que contém sua tabela de partição, o particionamento dos dispositivos MTD são descritos externamente: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Hard-coded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 código do kernel ou passados através da linha de comandos do kernel;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U-Boot provê uma maneira de definir as partições MTD em dispositivos flash. Estas definições podem ser passadas para o kernel Linux, assim evitando erros entre o Linux e o U-Boot;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Ex.: &gt; 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setenv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mtdids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=omap2-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nand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.0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Ex.: </a:t>
            </a: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setenv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mtdparts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=omap2-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nand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.0:512k(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X-loader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,1536k(U-Boot)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512k(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4m(kernel), -(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TIPOS DE SISTEMAS DE ARQUIVO</a:t>
            </a:r>
            <a:endParaRPr lang="pt-BR" sz="2800" b="1" i="1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sistemas de arquivo padrão foram desenvolvidos para trabalhar com dispositivos de bloco;</a:t>
            </a:r>
          </a:p>
          <a:p>
            <a:pPr marL="341313" lvl="1" indent="-341313" algn="just"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de arquivo específicos foram desenvolvidos para trabalhar com dispositivos de armazenamento do tipo flash, devido suas restrições;</a:t>
            </a:r>
          </a:p>
          <a:p>
            <a:pPr marL="341313" lvl="1" indent="-341313" algn="just"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Estes sistemas de arquivos específicos dependem da camada MTD para acessar o chip de memória flash;</a:t>
            </a:r>
          </a:p>
          <a:p>
            <a:pPr marL="341313" lvl="1" indent="-341313" algn="just"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Existem diversos sistemas de arquivos “legados” para dispositivos flash, os quais são útil para uso específico: Ex.: JFFS2, YAFFS2,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pt-BR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Atualmente, UBI/UBIFS são de fato, o sistema de arquivo padrão para memória NAND flash de alta capacidade (maiores 128MB);</a:t>
            </a:r>
          </a:p>
          <a:p>
            <a:pPr marL="1712913" lvl="4" indent="-341313" algn="just"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OBS: Pendrive, Cartão SD, MMC, SSD, etc. Mesmo possuindo chip flash são considerados dispositivos de Bloco, pois seu hardware possuí uma camada chamada </a:t>
            </a:r>
            <a:r>
              <a:rPr lang="pt-BR" sz="1600" b="1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FTL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pt-BR" sz="1600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Flash </a:t>
            </a:r>
            <a:r>
              <a:rPr lang="pt-BR" sz="1600" i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Translation</a:t>
            </a:r>
            <a:r>
              <a:rPr lang="pt-BR" sz="1600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i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Layers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43042" y="6326051"/>
            <a:ext cx="3070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http://www.linux-mtd.infradead.org/faq/general.html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ORGANIZAÇÃO DO </a:t>
            </a:r>
            <a:r>
              <a:rPr lang="pt-BR" sz="2800" b="1" i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organização do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 Linux é padronizada pelo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Filesystem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Hierarcy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Standard: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http://www.pathname.com/fhs/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maioria dos sistemas Linux estão de acordo com este padrão por que:</a:t>
            </a:r>
          </a:p>
          <a:p>
            <a:pPr marL="799920" lvl="1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Aplicações esperam este formato.</a:t>
            </a:r>
          </a:p>
          <a:p>
            <a:pPr marL="799920" lvl="1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Facilita o trabalho do usuário e desenvolvedores, similar em todos os sistemas.</a:t>
            </a:r>
          </a:p>
          <a:p>
            <a:pPr marL="341313" lvl="1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DIRETÓRIOS IMPORTANTES</a:t>
            </a:r>
          </a:p>
          <a:p>
            <a:pPr marL="1714320" lvl="3" indent="-342360" algn="just">
              <a:spcAft>
                <a:spcPts val="4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bin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Programas básicos;</a:t>
            </a:r>
          </a:p>
          <a:p>
            <a:pPr marL="1714320" lvl="3" indent="-342360" algn="just">
              <a:spcAft>
                <a:spcPts val="4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sbin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Programas de administração do sistema;</a:t>
            </a:r>
          </a:p>
          <a:p>
            <a:pPr marL="1714320" lvl="3" indent="-342360" algn="just">
              <a:spcAft>
                <a:spcPts val="4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/boot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Imagem do boot (bootloader, kernel,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 marL="1714320" lvl="3" indent="-342360" algn="just">
              <a:spcAft>
                <a:spcPts val="4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Arquivos de configuração do sistema e de aplicações;</a:t>
            </a:r>
          </a:p>
          <a:p>
            <a:pPr marL="1714320" lvl="3" indent="-342360" algn="just">
              <a:spcAft>
                <a:spcPts val="4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/home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Diretório “</a:t>
            </a:r>
            <a:r>
              <a:rPr lang="pt-BR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home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dos usuários;</a:t>
            </a:r>
          </a:p>
          <a:p>
            <a:pPr marL="1714320" lvl="3" indent="-342360" algn="just">
              <a:spcAft>
                <a:spcPts val="4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Diretório “</a:t>
            </a:r>
            <a:r>
              <a:rPr lang="pt-BR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home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do usuário “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”;</a:t>
            </a:r>
            <a:endParaRPr lang="pt-B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4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lib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Bibliotecas básicas do sistema;</a:t>
            </a:r>
            <a:endParaRPr lang="pt-B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400"/>
              </a:spcAft>
              <a:buClr>
                <a:srgbClr val="000000"/>
              </a:buClr>
              <a:buFont typeface="Arial" pitchFamily="34" charset="0"/>
              <a:buChar char="•"/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ORGANIZAÇÃO DO </a:t>
            </a:r>
            <a:r>
              <a:rPr lang="pt-BR" sz="2800" b="1" i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</a:p>
          <a:p>
            <a:pPr marL="341313" lvl="1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DIRETÓRIOS IMPORTANTES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/media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Ponto de montagem para mídias removíveis;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mnt</a:t>
            </a: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– Ponto de montagem para mídias estáticas;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dev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Arquivos de dispositivo;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Ponto montagem sistema de arquivo virtual “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sysfs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”;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Ponto montagem sistema de arquivos virtual “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”;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tmp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Arquivos temporários;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usr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Aplicações e dados dos usuários: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usr</a:t>
            </a: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bin</a:t>
            </a: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– Aplicações básicas do usuário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usr</a:t>
            </a: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lib</a:t>
            </a: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– Bibliotecas do usuário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usr</a:t>
            </a: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sbin</a:t>
            </a: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 Aplicações de administração do usuário</a:t>
            </a:r>
          </a:p>
          <a:p>
            <a:pPr marL="1720850" lvl="4" indent="-341313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/var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  Arquivos de dados variáveis, temporários,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logs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SISTEMA DE ARQUIVO VIRTUAL</a:t>
            </a: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800" b="1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-</a:t>
            </a: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PROCFS</a:t>
            </a:r>
            <a:endParaRPr lang="pt-BR" sz="2800" b="1" i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sistemas de arquivo virtual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exporta um conjunto de informações do kernel, incluindo estatísticas dos processos, memória e uso de I/O;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também possibilita ajustar parâmetros do kernel em tempo de execução. Ex.: $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echo 1 &gt; 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proc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sys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/net/ipv4/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ip_forward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Muitas aplicações, como os comandos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utilizam o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“/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para exibirem informações dos processos em execução;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Montando 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798513" lvl="2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mount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–t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proc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nodev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proc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2170113" lvl="5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Mais informações na documentação do kernel:</a:t>
            </a:r>
          </a:p>
          <a:p>
            <a:pPr marL="2170113" lvl="5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Documentation/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filesystems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/proc.txt</a:t>
            </a:r>
          </a:p>
          <a:p>
            <a:pPr marL="2170113" lvl="5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man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proc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SISTEMA DE ARQUIVO VIRTUAL - </a:t>
            </a:r>
            <a:r>
              <a:rPr lang="pt-BR" sz="2800" b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SYSFS</a:t>
            </a:r>
            <a:endParaRPr lang="pt-BR" sz="2800" b="1" i="1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sistemas de arquivo virtual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exporta um conjunto de informações de drivers de dispositivos de hardware conectados no sistema;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Utilizado por aplicações que querem ler informações dos dispositivos de hardware conectados ao sistema. Ex.: udev,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mdev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etc.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Pode ser utilizado também para parametrizar ou configurar determinado hardware;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Montando 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798513" lvl="2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mount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–t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sysfs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nodev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sys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2170113" lvl="5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Mais informações na documentação do kernel:</a:t>
            </a:r>
          </a:p>
          <a:p>
            <a:pPr marL="2170113" lvl="5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Documentation/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filesystems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/sysfs.txt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ARQUIVOS DE DISPOSITIVO</a:t>
            </a:r>
            <a:endParaRPr lang="pt-BR" sz="2800" b="1" i="1" spc="-1" dirty="0" smtClean="0">
              <a:solidFill>
                <a:srgbClr val="008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Alguns “objetos do sistema” são representados como arquivos, permitindo que as aplicações manipulem estes objetos usando uma API comum (open,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read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write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 marL="341313" lvl="1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Linux os dispositivos de hardware também são representados através de arquivos, chamados de arquivos de dispositivo, disponíveis em </a:t>
            </a: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dev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Internamente, cada arquivo de dispositivo está associado à três informações básicas:</a:t>
            </a:r>
          </a:p>
          <a:p>
            <a:pPr marL="1712913" lvl="4" indent="-341313" algn="just">
              <a:spcAft>
                <a:spcPts val="4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Major </a:t>
            </a: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Number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indica a categoria do dispositivo;</a:t>
            </a:r>
          </a:p>
          <a:p>
            <a:pPr marL="1712913" lvl="4" indent="-341313" algn="just">
              <a:spcAft>
                <a:spcPts val="4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Minor</a:t>
            </a: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Number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indica o número do dispositivo;</a:t>
            </a:r>
          </a:p>
          <a:p>
            <a:pPr marL="1712913" lvl="4" indent="-341313" algn="just">
              <a:spcAft>
                <a:spcPts val="4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Tipo do dispositivo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bloco e caractere:</a:t>
            </a:r>
          </a:p>
          <a:p>
            <a:pPr marL="2170113" lvl="5" indent="-341313" algn="just"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bloco: blocos de dados, tamanho fixo, endereçáveis e de acesso aleatório. Ex.: HD,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pendrives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etc.</a:t>
            </a:r>
          </a:p>
          <a:p>
            <a:pPr marL="2170113" lvl="5" indent="-341313" algn="just">
              <a:spcAft>
                <a:spcPts val="8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caractere: acesso sequencial de bytes, sem começo, sem fim e sem tamanho. Ex.: porta serial, interface de rede, placa de sim, etc.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CRIANDO ARQUIVOS DE DISPOSITIVO</a:t>
            </a:r>
            <a:endParaRPr lang="pt-BR" sz="2800" b="1" i="1" spc="-1" dirty="0" smtClean="0">
              <a:solidFill>
                <a:srgbClr val="008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Para sistemas mais simples, os arquivos de dispositivos podem ser criados manualmente com o comando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mknod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798513" lvl="2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mknod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dev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/&lt;dispositivo&gt; [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c|b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] major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minor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Em sistemas mais complexos, existem mecanismos para adicionar e remover arquivos de dispositivo dinamicamente:</a:t>
            </a:r>
          </a:p>
          <a:p>
            <a:pPr marL="1712913" lvl="4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udev</a:t>
            </a:r>
          </a:p>
          <a:p>
            <a:pPr marL="1712913" lvl="4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800" b="1" spc="-1" dirty="0" err="1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mdev</a:t>
            </a:r>
            <a:endParaRPr lang="pt-BR" sz="2800" b="1" spc="-1" dirty="0" smtClean="0">
              <a:solidFill>
                <a:srgbClr val="008000"/>
              </a:solidFill>
              <a:uFill>
                <a:solidFill>
                  <a:srgbClr val="FFFFFF"/>
                </a:solidFill>
              </a:uFill>
            </a:endParaRPr>
          </a:p>
          <a:p>
            <a:pPr marL="1712913" lvl="4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800" b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devtmpfs</a:t>
            </a:r>
            <a:endParaRPr lang="pt-BR" sz="2800" b="1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 este documento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0" y="1456200"/>
            <a:ext cx="8999640" cy="1901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documento é baseado nos materiais de treinamento:</a:t>
            </a: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Free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Electrons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http://free-electrons.com/training/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Embedded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Labworks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https://e-labworks.com/treinamentos/linux-embarcado/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3714752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1900" dirty="0" smtClean="0"/>
              <a:t>Este documento é disponibilizado sob a Licença </a:t>
            </a:r>
            <a:r>
              <a:rPr lang="pt-BR" sz="1900" dirty="0" err="1" smtClean="0"/>
              <a:t>Creative</a:t>
            </a:r>
            <a:r>
              <a:rPr lang="pt-BR" sz="1900" dirty="0" smtClean="0"/>
              <a:t> </a:t>
            </a:r>
            <a:r>
              <a:rPr lang="pt-BR" sz="1900" dirty="0" err="1" smtClean="0"/>
              <a:t>Commons</a:t>
            </a:r>
            <a:r>
              <a:rPr lang="pt-BR" sz="1900" dirty="0" smtClean="0"/>
              <a:t> BY SA 3.0</a:t>
            </a:r>
            <a:r>
              <a:rPr lang="pt-BR" sz="2000" dirty="0" smtClean="0"/>
              <a:t>.</a:t>
            </a:r>
            <a:r>
              <a:rPr lang="pt-BR" dirty="0" smtClean="0"/>
              <a:t> </a:t>
            </a:r>
          </a:p>
          <a:p>
            <a:r>
              <a:rPr lang="pt-BR" dirty="0" smtClean="0"/>
              <a:t>   </a:t>
            </a:r>
            <a:r>
              <a:rPr lang="pt-BR" b="1" dirty="0" smtClean="0">
                <a:solidFill>
                  <a:srgbClr val="0000FF"/>
                </a:solidFill>
              </a:rPr>
              <a:t>http://creativecommons.org/licenses/by-sa/3.0/</a:t>
            </a:r>
            <a:r>
              <a:rPr lang="pt-BR" b="1" dirty="0" err="1" smtClean="0">
                <a:solidFill>
                  <a:srgbClr val="0000FF"/>
                </a:solidFill>
              </a:rPr>
              <a:t>legalcode</a:t>
            </a:r>
            <a:endParaRPr lang="pt-BR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INICIALIZAÇÃO</a:t>
            </a:r>
            <a:endParaRPr lang="pt-BR" sz="2800" b="1" i="1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 montar 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 kernel irá tentar executar uma aplicação de inicialização, também chamado de processo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processo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pode ser passado como parâmetro na linha de comando do kernel: 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sbin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o parâmetro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não for passado, o kernel tenta executar os seguintes binários, nesta ordem: “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sbin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 “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 “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e “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nenhum destes programas de inicialização forem encontrados, ocorre um “kernel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panic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”: &gt; 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panic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syncing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No 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processo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o responsável por iniciar todos os outros processos e serviços no espaço do usuário;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INICIALIZAÇÃO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2928926" y="2071678"/>
            <a:ext cx="3286148" cy="64294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Bootloader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Carrega kernel para RAM e inicia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928926" y="3143248"/>
            <a:ext cx="3286148" cy="857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Kernel Linux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Monta </a:t>
            </a:r>
            <a:r>
              <a:rPr lang="pt-BR" sz="1400" dirty="0" err="1" smtClean="0">
                <a:solidFill>
                  <a:schemeClr val="tx1"/>
                </a:solidFill>
              </a:rPr>
              <a:t>rootfs</a:t>
            </a:r>
            <a:r>
              <a:rPr lang="pt-BR" sz="1400" dirty="0" smtClean="0">
                <a:solidFill>
                  <a:schemeClr val="tx1"/>
                </a:solidFill>
              </a:rPr>
              <a:t> indicado por “</a:t>
            </a:r>
            <a:r>
              <a:rPr lang="pt-BR" sz="1400" dirty="0" err="1" smtClean="0">
                <a:solidFill>
                  <a:schemeClr val="tx1"/>
                </a:solidFill>
              </a:rPr>
              <a:t>root</a:t>
            </a:r>
            <a:r>
              <a:rPr lang="pt-BR" sz="1400" dirty="0" smtClean="0">
                <a:solidFill>
                  <a:schemeClr val="tx1"/>
                </a:solidFill>
              </a:rPr>
              <a:t>=“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Inicia aplicação “</a:t>
            </a:r>
            <a:r>
              <a:rPr lang="pt-BR" sz="1400" dirty="0" err="1" smtClean="0">
                <a:solidFill>
                  <a:schemeClr val="tx1"/>
                </a:solidFill>
              </a:rPr>
              <a:t>init</a:t>
            </a:r>
            <a:r>
              <a:rPr lang="pt-BR" sz="1400" dirty="0" smtClean="0">
                <a:solidFill>
                  <a:schemeClr val="tx1"/>
                </a:solidFill>
              </a:rPr>
              <a:t>”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2500298" y="4357694"/>
            <a:ext cx="4143404" cy="2071702"/>
          </a:xfrm>
          <a:prstGeom prst="round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err="1" smtClean="0"/>
              <a:t>rootfs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86050" y="4500570"/>
            <a:ext cx="357190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Init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Inicia outros serviços e aplicações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714612" y="5500702"/>
            <a:ext cx="135732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Shell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5072066" y="5500702"/>
            <a:ext cx="135732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Outras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Aplicações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0"/>
          <p:cNvCxnSpPr>
            <a:stCxn id="4" idx="2"/>
            <a:endCxn id="5" idx="0"/>
          </p:cNvCxnSpPr>
          <p:nvPr/>
        </p:nvCxnSpPr>
        <p:spPr>
          <a:xfrm rot="5400000">
            <a:off x="4357686" y="2928934"/>
            <a:ext cx="428628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7" idx="0"/>
          </p:cNvCxnSpPr>
          <p:nvPr/>
        </p:nvCxnSpPr>
        <p:spPr>
          <a:xfrm rot="5400000">
            <a:off x="4321967" y="4250537"/>
            <a:ext cx="500066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7" idx="2"/>
          </p:cNvCxnSpPr>
          <p:nvPr/>
        </p:nvCxnSpPr>
        <p:spPr>
          <a:xfrm rot="5400000">
            <a:off x="4464843" y="5250669"/>
            <a:ext cx="21431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rot="10800000">
            <a:off x="3500430" y="5357826"/>
            <a:ext cx="107157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572000" y="5357826"/>
            <a:ext cx="107157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8" idx="0"/>
          </p:cNvCxnSpPr>
          <p:nvPr/>
        </p:nvCxnSpPr>
        <p:spPr>
          <a:xfrm rot="5400000">
            <a:off x="3375414" y="5375686"/>
            <a:ext cx="142876" cy="10715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endCxn id="9" idx="0"/>
          </p:cNvCxnSpPr>
          <p:nvPr/>
        </p:nvCxnSpPr>
        <p:spPr>
          <a:xfrm rot="16200000" flipH="1">
            <a:off x="5625711" y="5375686"/>
            <a:ext cx="142874" cy="10715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MECANISMOS DE INICIALIZAÇÃO</a:t>
            </a:r>
            <a:endParaRPr lang="pt-BR" sz="2800" b="1" i="1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 a execução da aplicação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pelo kernel, é de responsabilidade do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restante da inicialização do sistema;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Existem diferentes mecanismos de inicialização, como: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upstart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openrc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sysvinit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V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Devido a sua simplicidade e fácil utilização 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sysvinit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ainda é utilizado em alguns sistemas. Sendo composto basicamente pelos seguintes componentes: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Aplicação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(o pai de todos os processos PID 1);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Arquivo de configuração “</a:t>
            </a:r>
            <a:r>
              <a:rPr lang="pt-BR" sz="2000" i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i="1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z="2000" i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i="1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inittab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”;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Scripts de inicialização em “</a:t>
            </a:r>
            <a:r>
              <a:rPr lang="pt-BR" sz="2000" i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i="1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z="2000" i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i="1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i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.d/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ou “</a:t>
            </a:r>
            <a:r>
              <a:rPr lang="pt-BR" sz="2000" i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i="1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z="2000" i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i="1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rc</a:t>
            </a:r>
            <a:r>
              <a:rPr lang="pt-BR" sz="2000" i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.d/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MECANISMOS DE INICIALIZAÇÃO</a:t>
            </a:r>
            <a:endParaRPr lang="pt-BR" sz="2800" b="1" i="1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um conjunto de ferramentas que fornece um modelo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rápido e flexível para gerenciar um sistema inteiro, desde sua inicialização.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 últimos anos algumas distribuições Linux (Ex.: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Debian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Fedora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CentOS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passaram a adotar 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como sistema de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além de possibilitar a inicialização do restante do sistema, permite iniciar, parar e/ou re-iniciar uma aplicação quando da execução do sistema;</a:t>
            </a: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Ex.: $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tftpd-hpa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(habilita inicialização da aplicação durante o boot) </a:t>
            </a: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Ex.: $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systemctl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restart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tftpd-hpa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(re-inicia aplicação durante a execução do sistema)</a:t>
            </a:r>
          </a:p>
          <a:p>
            <a:pPr marL="1712913" lvl="4" indent="-341313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Ex.: $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systemctl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status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tftpd-hpa</a:t>
            </a:r>
            <a:endParaRPr lang="pt-BR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1712913" lvl="4" indent="-341313" algn="just">
              <a:buClr>
                <a:srgbClr val="000000"/>
              </a:buClr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(status da aplicação, apresenta se a mesma está ou não em execução)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43042" y="6357958"/>
            <a:ext cx="4014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https://www.raspberrypi.org/documentation/linux/usage/systemd.md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  <a:r>
              <a:rPr lang="pt-BR" sz="28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 via NFS</a:t>
            </a:r>
            <a:endParaRPr lang="pt-BR" sz="2800" b="1" i="1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Primeiramente, instale o servidor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na maquina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apt-get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install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nfs-kernel-server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 o servidor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instalado, agora é a hora de exportar o diretório onde se encontra 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HOST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para isto, edite o arquivo “/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exports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”:  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nano 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etc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exports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final do arquivo insira o caminho do diretório que será exportado, 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ip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TARGET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mais alguns parâmetros de acesso, como segue:</a:t>
            </a:r>
          </a:p>
          <a:p>
            <a:pPr marL="62706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/diretório/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noHost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ip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target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(no_root_squash,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no_subtree_check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,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rw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400" b="1" spc="-1" dirty="0" smtClean="0">
                <a:uFill>
                  <a:solidFill>
                    <a:srgbClr val="FFFFFF"/>
                  </a:solidFill>
                </a:uFill>
              </a:rPr>
              <a:t>no_root_squash</a:t>
            </a:r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 =  </a:t>
            </a:r>
            <a:r>
              <a:rPr lang="pt-BR" sz="1400" b="1" i="1" spc="-1" dirty="0" err="1" smtClean="0"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 é utilizado com todos os seus privilégios;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400" b="1" spc="-1" dirty="0" err="1" smtClean="0">
                <a:uFill>
                  <a:solidFill>
                    <a:srgbClr val="FFFFFF"/>
                  </a:solidFill>
                </a:uFill>
              </a:rPr>
              <a:t>no_subtree_check</a:t>
            </a:r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 = desabilita verificação de acesso a arquivos fora da pasta </a:t>
            </a:r>
            <a:r>
              <a:rPr lang="pt-BR" sz="1400" spc="-1" dirty="0" err="1" smtClean="0">
                <a:uFill>
                  <a:solidFill>
                    <a:srgbClr val="FFFFFF"/>
                  </a:solidFill>
                </a:uFill>
              </a:rPr>
              <a:t>export</a:t>
            </a:r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400" b="1" spc="-1" dirty="0" err="1" smtClean="0">
                <a:uFill>
                  <a:solidFill>
                    <a:srgbClr val="FFFFFF"/>
                  </a:solidFill>
                </a:uFill>
              </a:rPr>
              <a:t>rw</a:t>
            </a:r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 = habilita leitura e escrita no </a:t>
            </a:r>
            <a:r>
              <a:rPr lang="pt-BR" sz="1400" spc="-1" dirty="0" err="1" smtClean="0">
                <a:uFill>
                  <a:solidFill>
                    <a:srgbClr val="FFFFFF"/>
                  </a:solidFill>
                </a:uFill>
              </a:rPr>
              <a:t>rootfs</a:t>
            </a:r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 exportado;</a:t>
            </a:r>
          </a:p>
          <a:p>
            <a:pPr marL="1712913" lvl="4" indent="-341313" algn="just">
              <a:spcAft>
                <a:spcPts val="3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Salve, saia do nano e reinicie o servidor NFS: </a:t>
            </a:r>
          </a:p>
          <a:p>
            <a:pPr marL="2170113" lvl="5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service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nfs-kernel-server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restart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  <a:r>
              <a:rPr lang="pt-BR" sz="28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 via NFS</a:t>
            </a:r>
            <a:endParaRPr lang="pt-BR" sz="2800" b="1" i="1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próximo passo é configurar o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U-Boot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baixar o kernel Linux e o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através do servidor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TFTP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executar o kernel Linux com a opção do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localizado remotamente via servidor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para isto faça:</a:t>
            </a:r>
          </a:p>
          <a:p>
            <a:pPr marL="341313" lvl="5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Conecte o adaptador serial/USB na placa Toradex Colibri VF61 como demonstrado na Aula 3, abre o terminal (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</a:rPr>
              <a:t>putty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) como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 ($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putty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), ligue a alimentação e pare a inicialização do sistema; </a:t>
            </a:r>
          </a:p>
          <a:p>
            <a:pPr marL="3413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Configure o IP do HOST e TARGET:</a:t>
            </a:r>
          </a:p>
          <a:p>
            <a:pPr marL="12557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setenv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ipaddr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xxx.xxx.xxx.xxx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</a:rPr>
              <a:t>ip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 do TARGET)</a:t>
            </a:r>
          </a:p>
          <a:p>
            <a:pPr marL="12557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setenv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serverip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yyy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yyy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yyy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yyy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</a:rPr>
              <a:t>ip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 HOST – TFTP e NFS)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  <a:r>
              <a:rPr lang="pt-BR" sz="28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 via NFS</a:t>
            </a:r>
            <a:endParaRPr lang="pt-BR" sz="2800" b="1" i="1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Crie uma variável de ambiente com as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configs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para passar ao kernel:</a:t>
            </a: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setenv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nfsSENAI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setenv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bootargs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console=tty1 console=ttyLP0,115200n8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consoleblank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=0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=/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dev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nfs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ip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=${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ipaddr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}:::::eth0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nfsroot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=${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serverip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}:/diretório/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/host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rw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Salve as configurações feitas nas variáveis de ambiente: &gt;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saveenv</a:t>
            </a: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3413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Carregue as configurações criadas para </a:t>
            </a:r>
            <a:r>
              <a:rPr lang="pt-BR" sz="2000" b="1" i="1" spc="-1" dirty="0" err="1" smtClean="0">
                <a:uFill>
                  <a:solidFill>
                    <a:srgbClr val="FFFFFF"/>
                  </a:solidFill>
                </a:uFill>
              </a:rPr>
              <a:t>bootargs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: 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run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nfsSENAI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Baixe o kernel Linux e o Device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</a:rPr>
              <a:t>Tree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 do servidor TFTP para RAM:</a:t>
            </a:r>
          </a:p>
          <a:p>
            <a:pPr marL="1712913" lvl="8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tftp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0x81000000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zImage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1712913" lvl="8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tftp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0x82000000 vf610-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colibri-eval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-v3.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dtb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1712913" lvl="8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Inicie o processo de boot passando os endereços de memória onde o kernel Linux e o </a:t>
            </a:r>
            <a:r>
              <a:rPr lang="pt-BR" sz="2000" b="1" i="1" spc="-1" dirty="0" smtClean="0">
                <a:uFill>
                  <a:solidFill>
                    <a:srgbClr val="FFFFFF"/>
                  </a:solidFill>
                </a:uFill>
              </a:rPr>
              <a:t>Device </a:t>
            </a:r>
            <a:r>
              <a:rPr lang="pt-BR" sz="2000" b="1" i="1" spc="-1" dirty="0" err="1" smtClean="0">
                <a:uFill>
                  <a:solidFill>
                    <a:srgbClr val="FFFFFF"/>
                  </a:solidFill>
                </a:uFill>
              </a:rPr>
              <a:t>Tree</a:t>
            </a:r>
            <a:r>
              <a:rPr lang="pt-BR" sz="2000" b="1" i="1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se encontram:</a:t>
            </a:r>
          </a:p>
          <a:p>
            <a:pPr marL="1712913" lvl="8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bootz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0x81000000 – 0x82000000</a:t>
            </a:r>
          </a:p>
          <a:p>
            <a:pPr marL="1712913" lvl="8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  <a:r>
              <a:rPr lang="pt-BR" sz="28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 via NFS</a:t>
            </a:r>
            <a:endParaRPr lang="pt-BR" sz="2800" b="1" i="1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Ao finalizar o processo de boot, 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montado, está localizado remotamente na maquina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HOST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Configure o mesmo toolchain utilizado para construir o U-Boot e o kernel Linux para a Placa Toradex Colibri VF61, conforme explicações apresentadas nas Aulas 4, 5 e 6;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Cross-Compile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uma aplicação C, utilizando o toolchain configurado: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arm-linux-gnueabihf-gcc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hello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.c –o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hello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Copie o binário gerado para a pasta “/home/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do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exportado na maquina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HOST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21701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hello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diretório-rootfs-host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/home/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TARGET verifique a existência do binário, caso exista, dê permissão de execução e em seguida execute a aplicação:</a:t>
            </a:r>
          </a:p>
          <a:p>
            <a:pPr marL="21701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chmod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+x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hello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&amp;&amp; ./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hello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Recursos online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84762"/>
            <a:ext cx="8785358" cy="3472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Linux </a:t>
            </a:r>
            <a:r>
              <a:rPr lang="pt-BR" sz="2000" dirty="0" err="1" smtClean="0"/>
              <a:t>Foundation</a:t>
            </a:r>
            <a:r>
              <a:rPr lang="pt-BR" sz="2000" dirty="0" smtClean="0"/>
              <a:t> (notícias, blog e vídeos): </a:t>
            </a:r>
            <a:r>
              <a:rPr lang="pt-BR" sz="2000" dirty="0" smtClean="0">
                <a:hlinkClick r:id="rId3"/>
              </a:rPr>
              <a:t>http://linuxfoundation.org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Free </a:t>
            </a:r>
            <a:r>
              <a:rPr lang="pt-BR" sz="2000" dirty="0" err="1" smtClean="0"/>
              <a:t>electrons</a:t>
            </a:r>
            <a:r>
              <a:rPr lang="pt-BR" sz="2000" dirty="0" smtClean="0"/>
              <a:t> (documentos e vídeos): </a:t>
            </a:r>
            <a:r>
              <a:rPr lang="pt-BR" sz="2000" dirty="0" smtClean="0">
                <a:hlinkClick r:id="rId4"/>
              </a:rPr>
              <a:t>http://free-electrons.com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Raspberry</a:t>
            </a:r>
            <a:r>
              <a:rPr lang="pt-BR" sz="2000" dirty="0" smtClean="0"/>
              <a:t> </a:t>
            </a:r>
            <a:r>
              <a:rPr lang="pt-BR" sz="2000" dirty="0" err="1" smtClean="0"/>
              <a:t>Pi</a:t>
            </a:r>
            <a:r>
              <a:rPr lang="pt-BR" sz="2000" dirty="0" smtClean="0"/>
              <a:t>  </a:t>
            </a:r>
            <a:r>
              <a:rPr lang="pt-BR" sz="2000" dirty="0" err="1" smtClean="0"/>
              <a:t>Foundation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5"/>
              </a:rPr>
              <a:t>https://www.raspberrypi.org/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Toradex: </a:t>
            </a:r>
            <a:r>
              <a:rPr lang="pt-BR" sz="2000" dirty="0" smtClean="0">
                <a:hlinkClick r:id="rId6"/>
              </a:rPr>
              <a:t>https://www.toradex.com/pt_br/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Developer</a:t>
            </a:r>
            <a:r>
              <a:rPr lang="pt-BR" sz="2000" dirty="0" smtClean="0"/>
              <a:t> Toradex: </a:t>
            </a:r>
            <a:r>
              <a:rPr lang="pt-BR" sz="2000" dirty="0" smtClean="0">
                <a:hlinkClick r:id="rId6"/>
              </a:rPr>
              <a:t>https://www.toradex.com/pt_br/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Portal Embarcados: </a:t>
            </a:r>
            <a:r>
              <a:rPr lang="pt-BR" sz="2000" dirty="0" smtClean="0">
                <a:hlinkClick r:id="rId7"/>
              </a:rPr>
              <a:t>http://embarcados.com.br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Blog do Sergio Prado: </a:t>
            </a:r>
            <a:r>
              <a:rPr lang="pt-BR" sz="2000" dirty="0" smtClean="0">
                <a:hlinkClick r:id="rId8"/>
              </a:rPr>
              <a:t>http://sergioprado.org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r>
              <a:rPr lang="pt-BR" sz="2000" dirty="0" smtClean="0">
                <a:hlinkClick r:id="rId9"/>
              </a:rPr>
              <a:t>    </a:t>
            </a:r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Obrigado!!!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 descr="linux-Bras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18" y="2500306"/>
            <a:ext cx="3250794" cy="32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Linux </a:t>
            </a:r>
            <a:r>
              <a:rPr lang="pt-BR" sz="28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8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Filesystem</a:t>
            </a:r>
            <a:endParaRPr lang="pt-BR" sz="28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de arquivo são utilizados para organizar dados, de forma hierárquica, em diretórios e arquivos disponíveis em dispositivos de armazenamento (locais e remotos);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sistemas Unix, aplicações e usuários enxergam apenas uma hierarquia única e global de arquivos e diretórios, que podem ser compostos por diferentes sistemas de arquivo;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ou mais sistemas de arquivo são montados em locais específicos nesta hierarquia de diretórios. Isto permite que aplicações acessem arquivos e diretórios de forma fácil e independente da localização ou do tipo de dispositivo de armazenamento;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Quando um sistema de arquivo é montado em um diretório, este é chamado de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ponto de montagem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 “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mount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e o conteúdo  deste diretório irá refletir o conteúdo armazenado no dispositivo de armazenamento; 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Linux </a:t>
            </a:r>
            <a:r>
              <a:rPr lang="pt-BR" sz="28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8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Filesystem</a:t>
            </a:r>
            <a:endParaRPr lang="pt-BR" sz="28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comando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mount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permite montar sistemas de arquivo: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mount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–t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device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mountpoint</a:t>
            </a:r>
            <a:endParaRPr lang="pt-BR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Onde:</a:t>
            </a:r>
          </a:p>
          <a:p>
            <a:pPr marL="53816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-t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é opcional e identifica o tipo do sistema de arquivo (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ext4, jffs2,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53816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é o dispositivo de armazenamento, ou local na rede, onde estão armazenados os dados;</a:t>
            </a:r>
          </a:p>
          <a:p>
            <a:pPr marL="538163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mountpoint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é o diretório onde os arquivos serão acessados, também chamado de ponto de montagem;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comando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umount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permite desmontar um sistema de arquivo: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umount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 dispositivo ou ponto de montagem&gt;</a:t>
            </a:r>
          </a:p>
          <a:p>
            <a:pPr marL="17129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 Linux por padrão mantém em </a:t>
            </a:r>
            <a:r>
              <a:rPr lang="pt-BR" i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cache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todas as alterações realizadas em dispositivos removíveis, assim se faz necessário o uso do comando </a:t>
            </a:r>
            <a:r>
              <a:rPr lang="pt-BR" b="1" i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umount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antes de remover o dispositivo.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Linux </a:t>
            </a:r>
            <a:r>
              <a:rPr lang="pt-BR" sz="28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8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Filesystem</a:t>
            </a:r>
            <a:endParaRPr lang="pt-BR" sz="28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sistema de arquivo específico é montado na raiz principal da hierarquia, identificado pelo “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”. Este sistema de arquivo é chamado de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ser o primeiro sistema de arquivo a ser montado, é impossível fazer com o comando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mount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uma vez que o mesmo ainda não está disponível. Lembre-se até o momento não existe nenhum sistema de arquivo montado, por isso, o responsável por esta tarefa é o kernel, de acordo com a opção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na linha de comando do kernel;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pode ser montado de diferentes localidades:</a:t>
            </a:r>
          </a:p>
          <a:p>
            <a:pPr marL="1714320" lvl="3" indent="-342360" algn="just">
              <a:spcAft>
                <a:spcPts val="3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Partições de Discos Rígidos (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1714320" lvl="3" indent="-342360" algn="just">
              <a:spcAft>
                <a:spcPts val="3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Partições de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Pendrives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Cartões SD</a:t>
            </a:r>
          </a:p>
          <a:p>
            <a:pPr marL="1714320" lvl="3" indent="-342360" algn="just">
              <a:spcAft>
                <a:spcPts val="3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Partições de memórias flash NAND</a:t>
            </a:r>
          </a:p>
          <a:p>
            <a:pPr marL="1714320" lvl="3" indent="-342360" algn="just">
              <a:spcAft>
                <a:spcPts val="3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Rede – Protocolo NFS</a:t>
            </a:r>
          </a:p>
          <a:p>
            <a:pPr marL="1714320" lvl="3" indent="-342360" algn="just">
              <a:spcAft>
                <a:spcPts val="3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Memória, pré carregado pelo Bootloader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Montando ROOTFS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Partição de um HD ou Pendrive USB: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Ex.: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sbXY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X é a letra que indica o dispositivo e Y o número da partição;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Partição de um Cartão SD: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Ex.: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mmcblkXpY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X é o número de identificação do dispositivo, e Y é o número da partição;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Partição de uma memória flash NAND: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Ex.: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mtbblockX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X é o número da partição;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Network File System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vez que a rede esteja funcionando, é possível exportar o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encontra-se na maquina de desenvolvimento via protocolo NFS (Network File System).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Através deste método é possível atualizar de forma fácil e rápida o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sem precisar regravar em um dispositivo de armazenamento (flash, pendrive, SD) e reiniciar o equipamento; 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Possibilita ter um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bem grande, podendo incluir ferramentas e binários que não caberiam no dispositivo de armazenamento do equipamento;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2214546" y="4857760"/>
            <a:ext cx="1643074" cy="857256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dirty="0" smtClean="0"/>
              <a:t>Host</a:t>
            </a:r>
          </a:p>
          <a:p>
            <a:pPr algn="ctr"/>
            <a:r>
              <a:rPr lang="pt-BR" dirty="0" smtClean="0"/>
              <a:t>Servidor NFS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6357950" y="4857760"/>
            <a:ext cx="1643074" cy="857256"/>
          </a:xfrm>
          <a:prstGeom prst="round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dirty="0" err="1" smtClean="0"/>
              <a:t>Target</a:t>
            </a:r>
            <a:endParaRPr lang="pt-BR" b="1" i="1" dirty="0" smtClean="0"/>
          </a:p>
          <a:p>
            <a:pPr algn="ctr"/>
            <a:r>
              <a:rPr lang="pt-BR" dirty="0" smtClean="0"/>
              <a:t>Cliente NFS</a:t>
            </a:r>
            <a:endParaRPr lang="pt-BR" dirty="0"/>
          </a:p>
        </p:txBody>
      </p:sp>
      <p:cxnSp>
        <p:nvCxnSpPr>
          <p:cNvPr id="7" name="Conector angulado 6"/>
          <p:cNvCxnSpPr>
            <a:stCxn id="4" idx="3"/>
            <a:endCxn id="5" idx="1"/>
          </p:cNvCxnSpPr>
          <p:nvPr/>
        </p:nvCxnSpPr>
        <p:spPr>
          <a:xfrm>
            <a:off x="3857620" y="5286388"/>
            <a:ext cx="2500330" cy="1588"/>
          </a:xfrm>
          <a:prstGeom prst="bentConnector3">
            <a:avLst>
              <a:gd name="adj1" fmla="val 50000"/>
            </a:avLst>
          </a:prstGeom>
          <a:ln w="762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INITRAMFS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Também é possível ter uma imagem do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integrada à imagem do kernel, sendo por consequência carregada em memória junto com o kernel;</a:t>
            </a:r>
          </a:p>
          <a:p>
            <a:pPr marL="342720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Vantagens: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 ser utilizado como passo intermediário para montar o verdadeiro </a:t>
            </a:r>
            <a:r>
              <a:rPr lang="pt-BR" sz="16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(mecanismo comum em desktops e servidores);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 – Pode ser solução para sistemas com pouquíssimos recursos de hardware. O processo de boot é mais rápido, e como o sistema de arquivo já está em memória, as aplicações também iniciam mais rapidamente;</a:t>
            </a:r>
          </a:p>
          <a:p>
            <a:pPr marL="342720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Desvantagens: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initramfs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montado em RAM, deste modo, o armazenamento é volátil;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2857488" y="5072074"/>
            <a:ext cx="4071966" cy="1428760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sz="1000" b="1" dirty="0" smtClean="0"/>
              <a:t>Imagem do kernel (</a:t>
            </a:r>
            <a:r>
              <a:rPr lang="pt-BR" sz="1000" b="1" dirty="0" err="1" smtClean="0"/>
              <a:t>uImage</a:t>
            </a:r>
            <a:r>
              <a:rPr lang="pt-BR" sz="1000" b="1" dirty="0" smtClean="0"/>
              <a:t>, </a:t>
            </a:r>
            <a:r>
              <a:rPr lang="pt-BR" sz="1000" b="1" dirty="0" err="1" smtClean="0"/>
              <a:t>zImage</a:t>
            </a:r>
            <a:r>
              <a:rPr lang="pt-BR" sz="1000" b="1" dirty="0" smtClean="0"/>
              <a:t>, </a:t>
            </a:r>
            <a:r>
              <a:rPr lang="pt-BR" sz="1000" b="1" dirty="0" err="1" smtClean="0"/>
              <a:t>bzImage</a:t>
            </a:r>
            <a:r>
              <a:rPr lang="pt-BR" sz="1000" b="1" dirty="0" smtClean="0"/>
              <a:t>, </a:t>
            </a:r>
            <a:r>
              <a:rPr lang="pt-BR" sz="1000" b="1" dirty="0" err="1" smtClean="0"/>
              <a:t>etc</a:t>
            </a:r>
            <a:r>
              <a:rPr lang="pt-BR" sz="1000" b="1" dirty="0" smtClean="0"/>
              <a:t>)</a:t>
            </a:r>
            <a:endParaRPr lang="pt-BR" sz="10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43240" y="5286388"/>
            <a:ext cx="1357322" cy="714380"/>
          </a:xfrm>
          <a:prstGeom prst="round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kernel</a:t>
            </a:r>
            <a:endParaRPr lang="pt-BR" b="1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0628" y="5286388"/>
            <a:ext cx="1643074" cy="71438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Initramfs</a:t>
            </a:r>
            <a:endParaRPr lang="pt-BR" b="1" dirty="0" smtClean="0"/>
          </a:p>
          <a:p>
            <a:pPr algn="ctr"/>
            <a:r>
              <a:rPr lang="pt-BR" sz="1050" b="1" dirty="0" smtClean="0"/>
              <a:t>(</a:t>
            </a:r>
            <a:r>
              <a:rPr lang="pt-BR" sz="1050" b="1" dirty="0" err="1" smtClean="0"/>
              <a:t>cpio</a:t>
            </a:r>
            <a:r>
              <a:rPr lang="pt-BR" sz="1050" b="1" dirty="0" smtClean="0"/>
              <a:t> </a:t>
            </a:r>
            <a:r>
              <a:rPr lang="pt-BR" sz="1050" b="1" dirty="0" err="1" smtClean="0"/>
              <a:t>archive</a:t>
            </a:r>
            <a:r>
              <a:rPr lang="pt-BR" sz="1050" b="1" dirty="0" smtClean="0"/>
              <a:t>)</a:t>
            </a:r>
            <a:endParaRPr lang="pt-BR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TIPOS DE SISTEMAS DE ARQUIVO</a:t>
            </a:r>
            <a:endParaRPr lang="pt-BR" sz="2800" b="1" i="1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Um sistema de arquivo é uma representação dos dados dentro de um dispositivo de armazenamento. 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Exemplos de sistemas de arquivo: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FAT, NTFS, EXT2, EXT3, EXT4, JFFS2, UBIFS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etc.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Mas por que existem diferentes tipos de sistemas de arquivo?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Performance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Segurança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Economia de espaço em disco</a:t>
            </a: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</a:rPr>
              <a:t>Uso em diferentes tipos de dispositivo de armazenamento</a:t>
            </a:r>
          </a:p>
          <a:p>
            <a:pPr marL="17129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 sistemas Linux, os dispositivos de armazenamento são classificados em dois tipos:</a:t>
            </a:r>
          </a:p>
          <a:p>
            <a:pPr marL="2627313" lvl="6" indent="-341313" algn="just"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Dispositivos de bloco</a:t>
            </a:r>
          </a:p>
          <a:p>
            <a:pPr marL="2627313" lvl="6" indent="-341313" algn="just"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Dispositivos do tipo Flash</a:t>
            </a:r>
          </a:p>
          <a:p>
            <a:pPr marL="17129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16082</TotalTime>
  <Words>2812</Words>
  <Application>LibreOffice/5.1.6.2$Linux_X86_64 LibreOffice_project/10m0$Build-2</Application>
  <PresentationFormat>Apresentação na tela (4:3)</PresentationFormat>
  <Paragraphs>286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Mariajose</dc:creator>
  <dc:description/>
  <cp:lastModifiedBy>Celso</cp:lastModifiedBy>
  <cp:revision>1468</cp:revision>
  <dcterms:created xsi:type="dcterms:W3CDTF">2010-05-23T11:28:12Z</dcterms:created>
  <dcterms:modified xsi:type="dcterms:W3CDTF">2017-12-05T13:21:12Z</dcterms:modified>
  <dc:language>pt-BR</dc:language>
</cp:coreProperties>
</file>