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69" r:id="rId30"/>
    <p:sldId id="270" r:id="rId31"/>
  </p:sldIdLst>
  <p:sldSz cx="9144000" cy="6858000" type="screen4x3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Imagem 33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5" name="Imagem 34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432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Imagem 69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1" name="Imagem 70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432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90000" tIns="46800" rIns="90000" bIns="468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free-electrons.com/training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e-labworks.com/treinamentos/linux-embarcado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sergioprado.org/" TargetMode="External"/><Relationship Id="rId3" Type="http://schemas.openxmlformats.org/officeDocument/2006/relationships/hyperlink" Target="http://linuxfoundation.org/" TargetMode="External"/><Relationship Id="rId7" Type="http://schemas.openxmlformats.org/officeDocument/2006/relationships/hyperlink" Target="http://embarcados.com.br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toradex.com/pt_br/" TargetMode="External"/><Relationship Id="rId5" Type="http://schemas.openxmlformats.org/officeDocument/2006/relationships/hyperlink" Target="https://www.raspberrypi.org/" TargetMode="External"/><Relationship Id="rId4" Type="http://schemas.openxmlformats.org/officeDocument/2006/relationships/hyperlink" Target="http://free-electrons.com/" TargetMode="External"/><Relationship Id="rId9" Type="http://schemas.openxmlformats.org/officeDocument/2006/relationships/hyperlink" Target="http://br-linux.org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3744000" y="3985128"/>
            <a:ext cx="5255640" cy="15870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/>
            <a:r>
              <a:rPr lang="pt-BR" sz="36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BOOTLOADER</a:t>
            </a:r>
            <a:endParaRPr lang="pt-BR" sz="3600" b="1" strike="noStrike" spc="-1" dirty="0" smtClean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2160000" y="2254680"/>
            <a:ext cx="4823640" cy="87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3600" b="1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AULA </a:t>
            </a:r>
            <a:r>
              <a:rPr lang="pt-BR" sz="3600" b="1" spc="-1" dirty="0" smtClean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Imagem 73"/>
          <p:cNvPicPr/>
          <p:nvPr/>
        </p:nvPicPr>
        <p:blipFill>
          <a:blip r:embed="rId3" cstate="print"/>
          <a:stretch/>
        </p:blipFill>
        <p:spPr>
          <a:xfrm>
            <a:off x="785786" y="4429132"/>
            <a:ext cx="2571768" cy="714380"/>
          </a:xfrm>
          <a:prstGeom prst="rect">
            <a:avLst/>
          </a:prstGeom>
          <a:ln>
            <a:noFill/>
          </a:ln>
        </p:spPr>
      </p:pic>
      <p:sp>
        <p:nvSpPr>
          <p:cNvPr id="75" name="CustomShape 3"/>
          <p:cNvSpPr/>
          <p:nvPr/>
        </p:nvSpPr>
        <p:spPr>
          <a:xfrm>
            <a:off x="144000" y="167040"/>
            <a:ext cx="8855640" cy="20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spcAft>
                <a:spcPts val="1200"/>
              </a:spcAft>
            </a:pPr>
            <a:r>
              <a:rPr lang="pt-BR" sz="40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SISTEMAS EMBARCADOS</a:t>
            </a:r>
            <a:endParaRPr lang="pt-BR" sz="4000" b="0" strike="noStrike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200"/>
              </a:spcAft>
            </a:pPr>
            <a:r>
              <a:rPr lang="pt-BR" sz="3200" b="1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SISTEMAS OPERACIONAIS EMBARCADOS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TextShape 4"/>
          <p:cNvSpPr txBox="1"/>
          <p:nvPr/>
        </p:nvSpPr>
        <p:spPr>
          <a:xfrm>
            <a:off x="5000628" y="5845680"/>
            <a:ext cx="3143272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1800" b="1" strike="noStrike" spc="-1" dirty="0" err="1">
                <a:solidFill>
                  <a:schemeClr val="bg1">
                    <a:lumMod val="9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Msc</a:t>
            </a:r>
            <a:r>
              <a:rPr lang="pt-BR" sz="1800" b="1" strike="noStrike" spc="-1" dirty="0">
                <a:solidFill>
                  <a:schemeClr val="bg1">
                    <a:lumMod val="9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Celso B. Varella Neto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BOOTLOADER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71406" y="1214422"/>
            <a:ext cx="8929750" cy="31432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r>
              <a:rPr lang="pt-BR" sz="28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U-Boot</a:t>
            </a: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É de responsabilidade do fabricante disponibilizar os fontes do </a:t>
            </a:r>
            <a:r>
              <a:rPr lang="pt-BR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U-Boot 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(porte) para a sua plataforma.</a:t>
            </a: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Download Fontes do </a:t>
            </a:r>
            <a:r>
              <a:rPr lang="pt-BR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U-Boot:</a:t>
            </a:r>
            <a:endParaRPr lang="pt-BR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99920" lvl="1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 </a:t>
            </a:r>
            <a:r>
              <a:rPr lang="pt-BR" sz="2000" spc="-1" dirty="0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wget –c ftp://ftp.denx.de/pub/u-boot/u-boot-versão.tar.bz2</a:t>
            </a:r>
            <a:endParaRPr lang="pt-BR" sz="2000" b="0" strike="noStrike" spc="-1" dirty="0" smtClean="0">
              <a:solidFill>
                <a:schemeClr val="accent6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Download Fontes do U-Boot 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porte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000" b="1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lang="pt-BR" sz="2000" b="1" i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oradex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 </a:t>
            </a:r>
          </a:p>
          <a:p>
            <a:pPr marL="799920" lvl="1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pt-BR" sz="2000" b="1" spc="-1" dirty="0" smtClean="0">
                <a:uFill>
                  <a:solidFill>
                    <a:srgbClr val="FFFFFF"/>
                  </a:solidFill>
                </a:uFill>
              </a:rPr>
              <a:t>$</a:t>
            </a:r>
            <a:r>
              <a:rPr lang="pt-BR" sz="2000" spc="-1" dirty="0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git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 clone –b &lt;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git-branch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&gt;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git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://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git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.toradex.com/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u-boot-toradex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.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git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§"/>
            </a:pPr>
            <a:endParaRPr lang="pt-BR" sz="2000" spc="-1" dirty="0" smtClean="0">
              <a:uFill>
                <a:solidFill>
                  <a:srgbClr val="FFFFFF"/>
                </a:solidFill>
              </a:uFill>
            </a:endParaRP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§"/>
            </a:pPr>
            <a:endParaRPr lang="pt-BR" sz="2000" b="0" strike="noStrike" spc="-1" dirty="0" smtClean="0">
              <a:solidFill>
                <a:schemeClr val="accent6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r>
              <a:rPr lang="pt-B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2143108" y="4286256"/>
          <a:ext cx="5429288" cy="1785950"/>
        </p:xfrm>
        <a:graphic>
          <a:graphicData uri="http://schemas.openxmlformats.org/drawingml/2006/table">
            <a:tbl>
              <a:tblPr/>
              <a:tblGrid>
                <a:gridCol w="1275901"/>
                <a:gridCol w="1410006"/>
                <a:gridCol w="1624572"/>
                <a:gridCol w="1118809"/>
              </a:tblGrid>
              <a:tr h="26534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 err="1">
                          <a:solidFill>
                            <a:srgbClr val="FFFFFF"/>
                          </a:solidFill>
                          <a:latin typeface="Arial"/>
                        </a:rPr>
                        <a:t>Image</a:t>
                      </a:r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 Version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D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U-Boot Git Branch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D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U-Boot Configuration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D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U-Boot </a:t>
                      </a:r>
                      <a:r>
                        <a:rPr lang="pt-BR" sz="1200" b="1" i="0" u="none" strike="noStrike" dirty="0" err="1">
                          <a:solidFill>
                            <a:srgbClr val="FFFFFF"/>
                          </a:solidFill>
                          <a:latin typeface="Arial"/>
                        </a:rPr>
                        <a:t>Binary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D0A"/>
                    </a:solidFill>
                  </a:tcPr>
                </a:tc>
              </a:tr>
              <a:tr h="265341">
                <a:tc>
                  <a:txBody>
                    <a:bodyPr/>
                    <a:lstStyle/>
                    <a:p>
                      <a:pPr algn="l" fontAlgn="t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V2.1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colibri_vf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1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colibri_vf_config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u-boot.</a:t>
                      </a:r>
                      <a:r>
                        <a:rPr lang="pt-BR" sz="11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nand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5341">
                <a:tc>
                  <a:txBody>
                    <a:bodyPr/>
                    <a:lstStyle/>
                    <a:p>
                      <a:pPr algn="l" fontAlgn="t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V2.2 / V2.3 beta 1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2014.04-</a:t>
                      </a:r>
                      <a:r>
                        <a:rPr lang="pt-BR" sz="11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toradex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1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colibri_vf_config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1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u-boot-nand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.</a:t>
                      </a:r>
                      <a:r>
                        <a:rPr lang="pt-BR" sz="11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imx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5341">
                <a:tc>
                  <a:txBody>
                    <a:bodyPr/>
                    <a:lstStyle/>
                    <a:p>
                      <a:pPr algn="l" fontAlgn="t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V2.3 beta 3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2014.10-toradex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1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colibri_vf_defconfig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1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u-boot-nand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.</a:t>
                      </a:r>
                      <a:r>
                        <a:rPr lang="pt-BR" sz="11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imx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5341">
                <a:tc>
                  <a:txBody>
                    <a:bodyPr/>
                    <a:lstStyle/>
                    <a:p>
                      <a:pPr algn="l" fontAlgn="t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V2.3 beta 5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2014.10-toradex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1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colibri_vf_defconfig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1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u-boot-nand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.</a:t>
                      </a:r>
                      <a:r>
                        <a:rPr lang="pt-BR" sz="11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imx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5341">
                <a:tc>
                  <a:txBody>
                    <a:bodyPr/>
                    <a:lstStyle/>
                    <a:p>
                      <a:pPr algn="l" fontAlgn="t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V2.4 / V2.5 / V2.6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2015.04-toradex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1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colibri_vf_defconfig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1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u-boot-nand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.</a:t>
                      </a:r>
                      <a:r>
                        <a:rPr lang="pt-BR" sz="11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imx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3904">
                <a:tc>
                  <a:txBody>
                    <a:bodyPr/>
                    <a:lstStyle/>
                    <a:p>
                      <a:pPr algn="l" fontAlgn="t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V2.7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2016.11-toradex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colibri_vf_defconfig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1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u-boot-nand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.</a:t>
                      </a:r>
                      <a:r>
                        <a:rPr lang="pt-BR" sz="11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imx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2071670" y="6286520"/>
            <a:ext cx="54681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http://developer.toradex.com/knowledge-base/build-u-boot-and-linux-kernel-from-source-code</a:t>
            </a:r>
            <a:endParaRPr lang="pt-BR" sz="10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2071670" y="6040299"/>
            <a:ext cx="29145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Exemplo </a:t>
            </a:r>
            <a:r>
              <a:rPr lang="pt-BR" sz="1000" i="1" dirty="0" err="1" smtClean="0"/>
              <a:t>Branchs</a:t>
            </a:r>
            <a:r>
              <a:rPr lang="pt-BR" sz="1000" dirty="0" smtClean="0"/>
              <a:t> para placa </a:t>
            </a:r>
            <a:r>
              <a:rPr lang="pt-BR" sz="1000" i="1" dirty="0" err="1" smtClean="0"/>
              <a:t>Toradex</a:t>
            </a:r>
            <a:r>
              <a:rPr lang="pt-BR" sz="1000" i="1" dirty="0" smtClean="0"/>
              <a:t> </a:t>
            </a:r>
            <a:r>
              <a:rPr lang="pt-BR" sz="1000" i="1" dirty="0" err="1" smtClean="0"/>
              <a:t>Vybrid</a:t>
            </a:r>
            <a:r>
              <a:rPr lang="pt-BR" sz="1000" i="1" dirty="0" smtClean="0"/>
              <a:t> VF</a:t>
            </a:r>
            <a:endParaRPr lang="pt-BR" sz="10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BOOTLOADER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71406" y="1214422"/>
            <a:ext cx="8929750" cy="52864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r>
              <a:rPr lang="pt-BR" sz="28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U-Boot – </a:t>
            </a:r>
            <a:r>
              <a:rPr lang="pt-BR" sz="2800" b="1" i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Preparando o Ambiente</a:t>
            </a: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 compilar o U-Boot é necessário configurar o toolchain e exportar algumas variáveis de ambiente;</a:t>
            </a: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U-Boot será testado na plataforma </a:t>
            </a:r>
            <a:r>
              <a:rPr lang="pt-BR" sz="1800" b="1" i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Toradex</a:t>
            </a:r>
            <a:r>
              <a:rPr lang="pt-BR" sz="1800" b="1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1800" b="1" i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Vybrid</a:t>
            </a:r>
            <a:r>
              <a:rPr lang="pt-BR" sz="1800" b="1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Colibri VF61</a:t>
            </a:r>
            <a:r>
              <a:rPr lang="pt-B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Assim é necessário verificar a versão da imagem gravada na flash do kit, a não ser que o sistema (</a:t>
            </a:r>
            <a:r>
              <a:rPr lang="pt-BR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bootloader</a:t>
            </a:r>
            <a:r>
              <a:rPr lang="pt-B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+ Kernel + </a:t>
            </a:r>
            <a:r>
              <a:rPr lang="pt-BR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sysroot</a:t>
            </a:r>
            <a:r>
              <a:rPr lang="pt-B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seja atualizado para última versão;</a:t>
            </a: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Versão Imagem V2.6 – GCC 5.2</a:t>
            </a:r>
          </a:p>
          <a:p>
            <a:pPr marL="799920" lvl="1" indent="-342360" algn="just">
              <a:spcAft>
                <a:spcPts val="2000"/>
              </a:spcAft>
              <a:buClr>
                <a:srgbClr val="000000"/>
              </a:buClr>
              <a:buFont typeface="Wingdings" pitchFamily="2" charset="2"/>
              <a:buChar char="ü"/>
            </a:pP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 </a:t>
            </a:r>
            <a:r>
              <a:rPr lang="pt-BR" sz="1600" spc="-1" dirty="0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</a:t>
            </a:r>
            <a:r>
              <a:rPr lang="pt-BR" sz="1600" b="0" strike="noStrike" spc="-1" dirty="0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 </a:t>
            </a:r>
            <a:r>
              <a:rPr lang="pt-BR" sz="1600" spc="-1" dirty="0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–c https://releases.linaro.org/components/toolchain/binaries/5.2-2015.11-2/arm-linux-gnueabihf/gcc-linaro-5.2-2015.11-2-x86_64_arm-linux-gnueabihf.tar.xz </a:t>
            </a: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1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Versão Imagem V2.7b2 – GCC 6.2</a:t>
            </a:r>
          </a:p>
          <a:p>
            <a:pPr marL="1714320" lvl="3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ü"/>
            </a:pP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$ </a:t>
            </a:r>
            <a:r>
              <a:rPr lang="pt-BR" sz="1600" spc="-1" dirty="0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wget –c https://releases.linaro.org/components/toolchain/binaries/6.2-2016.11/arm-linux-gnueabihf/gcc-linaro-6.2.1-2016.11-x86_64_arm-linux-gnueabihf.tar.xz</a:t>
            </a:r>
            <a:endParaRPr lang="pt-BR" sz="1600" b="0" strike="noStrike" spc="-1" dirty="0" smtClean="0">
              <a:solidFill>
                <a:schemeClr val="accent6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r>
              <a:rPr lang="pt-B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BOOTLOADER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71406" y="1214422"/>
            <a:ext cx="8929750" cy="52864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r>
              <a:rPr lang="pt-BR" sz="28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U-Boot – </a:t>
            </a:r>
            <a:r>
              <a:rPr lang="pt-BR" sz="2800" b="1" i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Preparando o Ambiente</a:t>
            </a: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Copie a versão do toolchain a ser utilizada para a pasta “</a:t>
            </a:r>
            <a:r>
              <a:rPr lang="pt-BR" sz="2000" b="0" i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toolchains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”, localizada na home (</a:t>
            </a:r>
            <a:r>
              <a:rPr lang="pt-BR" sz="2000" b="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/home/</a:t>
            </a:r>
            <a:r>
              <a:rPr lang="pt-BR" sz="2000" b="0" i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</a:t>
            </a:r>
            <a:r>
              <a:rPr lang="pt-BR" sz="2000" b="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de sua maquina de desenvolvimento;</a:t>
            </a: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Atualizar a variável de ambiente PATH, conforme a versão do toolchain;</a:t>
            </a:r>
          </a:p>
          <a:p>
            <a:pPr marL="799920" lvl="2" indent="-342360" algn="just">
              <a:buClr>
                <a:srgbClr val="000000"/>
              </a:buClr>
              <a:buFont typeface="Wingdings" pitchFamily="2" charset="2"/>
              <a:buChar char="§"/>
            </a:pPr>
            <a:r>
              <a:rPr lang="pt-BR" sz="1400" dirty="0" smtClean="0"/>
              <a:t>$ </a:t>
            </a:r>
            <a:r>
              <a:rPr lang="pt-BR" sz="1400" dirty="0" smtClean="0">
                <a:solidFill>
                  <a:srgbClr val="0000FF"/>
                </a:solidFill>
              </a:rPr>
              <a:t>echo PATH=\$PATH:~/</a:t>
            </a:r>
            <a:r>
              <a:rPr lang="pt-BR" sz="1400" dirty="0" err="1" smtClean="0">
                <a:solidFill>
                  <a:srgbClr val="0000FF"/>
                </a:solidFill>
              </a:rPr>
              <a:t>toolchains</a:t>
            </a:r>
            <a:r>
              <a:rPr lang="pt-BR" sz="1400" dirty="0" smtClean="0">
                <a:solidFill>
                  <a:srgbClr val="0000FF"/>
                </a:solidFill>
              </a:rPr>
              <a:t>/</a:t>
            </a:r>
            <a:r>
              <a:rPr lang="pt-BR" sz="1400" dirty="0" err="1" smtClean="0">
                <a:solidFill>
                  <a:srgbClr val="0000FF"/>
                </a:solidFill>
              </a:rPr>
              <a:t>linaro</a:t>
            </a:r>
            <a:r>
              <a:rPr lang="pt-BR" sz="1400" dirty="0" smtClean="0">
                <a:solidFill>
                  <a:srgbClr val="0000FF"/>
                </a:solidFill>
              </a:rPr>
              <a:t>/</a:t>
            </a:r>
            <a:r>
              <a:rPr lang="pt-BR" sz="1400" dirty="0" err="1" smtClean="0">
                <a:solidFill>
                  <a:srgbClr val="0000FF"/>
                </a:solidFill>
              </a:rPr>
              <a:t>gcc-linaro</a:t>
            </a:r>
            <a:r>
              <a:rPr lang="pt-BR" sz="1400" dirty="0" smtClean="0">
                <a:solidFill>
                  <a:srgbClr val="0000FF"/>
                </a:solidFill>
              </a:rPr>
              <a:t>-6.2.1-2016.11-x86_64_</a:t>
            </a:r>
            <a:r>
              <a:rPr lang="pt-BR" sz="1400" dirty="0" err="1" smtClean="0">
                <a:solidFill>
                  <a:srgbClr val="0000FF"/>
                </a:solidFill>
              </a:rPr>
              <a:t>arm-linux-gnueabihf</a:t>
            </a:r>
            <a:r>
              <a:rPr lang="pt-BR" sz="1400" dirty="0" smtClean="0">
                <a:solidFill>
                  <a:srgbClr val="0000FF"/>
                </a:solidFill>
              </a:rPr>
              <a:t>/</a:t>
            </a:r>
            <a:r>
              <a:rPr lang="pt-BR" sz="1400" dirty="0" err="1" smtClean="0">
                <a:solidFill>
                  <a:srgbClr val="0000FF"/>
                </a:solidFill>
              </a:rPr>
              <a:t>bin</a:t>
            </a:r>
            <a:r>
              <a:rPr lang="pt-BR" sz="1400" dirty="0" smtClean="0">
                <a:solidFill>
                  <a:srgbClr val="0000FF"/>
                </a:solidFill>
              </a:rPr>
              <a:t>           &gt;&gt; ~/.</a:t>
            </a:r>
            <a:r>
              <a:rPr lang="pt-BR" sz="1400" dirty="0" err="1" smtClean="0">
                <a:solidFill>
                  <a:srgbClr val="0000FF"/>
                </a:solidFill>
              </a:rPr>
              <a:t>bashrc</a:t>
            </a:r>
            <a:endParaRPr lang="pt-BR" sz="1400" dirty="0" smtClean="0">
              <a:solidFill>
                <a:srgbClr val="0000FF"/>
              </a:solidFill>
            </a:endParaRPr>
          </a:p>
          <a:p>
            <a:pPr marL="342720" lvl="1" indent="-342360" algn="ctr">
              <a:spcAft>
                <a:spcPts val="600"/>
              </a:spcAft>
              <a:buClr>
                <a:srgbClr val="000000"/>
              </a:buClr>
            </a:pPr>
            <a:r>
              <a:rPr lang="pt-BR" sz="1400" b="1" dirty="0" smtClean="0"/>
              <a:t>OU</a:t>
            </a:r>
          </a:p>
          <a:p>
            <a:pPr marL="799920" lvl="2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pt-BR" sz="1400" dirty="0" smtClean="0"/>
              <a:t>$ </a:t>
            </a:r>
            <a:r>
              <a:rPr lang="pt-BR" sz="1400" dirty="0" smtClean="0">
                <a:solidFill>
                  <a:srgbClr val="0000FF"/>
                </a:solidFill>
              </a:rPr>
              <a:t>echo PATH=\$PATH:~/</a:t>
            </a:r>
            <a:r>
              <a:rPr lang="pt-BR" sz="1400" dirty="0" err="1" smtClean="0">
                <a:solidFill>
                  <a:srgbClr val="0000FF"/>
                </a:solidFill>
              </a:rPr>
              <a:t>toolchains</a:t>
            </a:r>
            <a:r>
              <a:rPr lang="pt-BR" sz="1400" dirty="0" smtClean="0">
                <a:solidFill>
                  <a:srgbClr val="0000FF"/>
                </a:solidFill>
              </a:rPr>
              <a:t>/</a:t>
            </a:r>
            <a:r>
              <a:rPr lang="pt-BR" sz="1400" dirty="0" err="1" smtClean="0">
                <a:solidFill>
                  <a:srgbClr val="0000FF"/>
                </a:solidFill>
              </a:rPr>
              <a:t>linaro</a:t>
            </a:r>
            <a:r>
              <a:rPr lang="pt-BR" sz="1400" dirty="0" smtClean="0">
                <a:solidFill>
                  <a:srgbClr val="0000FF"/>
                </a:solidFill>
              </a:rPr>
              <a:t>/</a:t>
            </a:r>
            <a:r>
              <a:rPr lang="pt-BR" sz="14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gcc-linaro</a:t>
            </a:r>
            <a:r>
              <a:rPr lang="pt-BR" sz="14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-5.2-2015.11-2-x86_64_</a:t>
            </a:r>
            <a:r>
              <a:rPr lang="pt-BR" sz="14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arm-linux-gnueabihf</a:t>
            </a:r>
            <a:r>
              <a:rPr lang="pt-BR" sz="1400" dirty="0" smtClean="0">
                <a:solidFill>
                  <a:srgbClr val="0000FF"/>
                </a:solidFill>
              </a:rPr>
              <a:t>/</a:t>
            </a:r>
            <a:r>
              <a:rPr lang="pt-BR" sz="1400" dirty="0" err="1" smtClean="0">
                <a:solidFill>
                  <a:srgbClr val="0000FF"/>
                </a:solidFill>
              </a:rPr>
              <a:t>bin</a:t>
            </a:r>
            <a:r>
              <a:rPr lang="pt-BR" sz="1400" dirty="0" smtClean="0">
                <a:solidFill>
                  <a:srgbClr val="0000FF"/>
                </a:solidFill>
              </a:rPr>
              <a:t>           &gt;&gt; ~/.</a:t>
            </a:r>
            <a:r>
              <a:rPr lang="pt-BR" sz="1400" dirty="0" err="1" smtClean="0">
                <a:solidFill>
                  <a:srgbClr val="0000FF"/>
                </a:solidFill>
              </a:rPr>
              <a:t>bashrc</a:t>
            </a:r>
            <a:endParaRPr lang="pt-BR" sz="1400" dirty="0" smtClean="0">
              <a:solidFill>
                <a:srgbClr val="0000FF"/>
              </a:solidFill>
            </a:endParaRP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 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Makefile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do U-Boot procura por variáveis de ambiente específicas para chamar e configurar o compilador corretamente, para isto exporte:</a:t>
            </a:r>
          </a:p>
          <a:p>
            <a:pPr marL="1714320" lvl="3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$ </a:t>
            </a:r>
            <a:r>
              <a:rPr lang="pt-BR" sz="2000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export</a:t>
            </a:r>
            <a:r>
              <a:rPr lang="pt-BR" sz="20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 ARCH=</a:t>
            </a:r>
            <a:r>
              <a:rPr lang="pt-BR" sz="2000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arm</a:t>
            </a:r>
            <a:endParaRPr lang="pt-BR" sz="2000" spc="-1" dirty="0" smtClean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pPr marL="1714320" lvl="3" indent="-342360" algn="just">
              <a:spcAft>
                <a:spcPts val="16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$ </a:t>
            </a:r>
            <a:r>
              <a:rPr lang="pt-BR" sz="2000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export</a:t>
            </a:r>
            <a:r>
              <a:rPr lang="pt-BR" sz="20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 CROSS_COMPILE=</a:t>
            </a:r>
            <a:r>
              <a:rPr lang="pt-BR" sz="2000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arm-linux-gnueabihf</a:t>
            </a:r>
            <a:r>
              <a:rPr lang="pt-BR" sz="20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-</a:t>
            </a:r>
          </a:p>
          <a:p>
            <a:pPr marL="1714320" lvl="3" indent="-342360" algn="just">
              <a:spcAft>
                <a:spcPts val="1200"/>
              </a:spcAft>
              <a:buClr>
                <a:srgbClr val="000000"/>
              </a:buClr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	</a:t>
            </a:r>
            <a:r>
              <a:rPr lang="pt-BR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OBS</a:t>
            </a:r>
            <a:r>
              <a:rPr lang="pt-B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 Ao exportar as variáveis de ambiente desta forma, cada vez que o terminal for encerrado será necessário exportar novamente! </a:t>
            </a:r>
            <a:endParaRPr lang="pt-B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endParaRPr lang="pt-BR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</a:pP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r>
              <a:rPr lang="pt-B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BOOTLOADER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71406" y="1214422"/>
            <a:ext cx="8929750" cy="48577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r>
              <a:rPr lang="pt-BR" sz="28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U-Boot – </a:t>
            </a:r>
            <a:r>
              <a:rPr lang="pt-BR" sz="2800" b="1" i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Configurando e Construindo</a:t>
            </a: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Crie a pasta “</a:t>
            </a:r>
            <a:r>
              <a:rPr lang="pt-BR" sz="2000" b="0" i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bootloaders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” em sua home (/home/</a:t>
            </a:r>
            <a:r>
              <a:rPr lang="pt-BR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/):          </a:t>
            </a:r>
          </a:p>
          <a:p>
            <a:pPr marL="799920" lvl="1" indent="-342360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pt-BR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 </a:t>
            </a:r>
            <a:r>
              <a:rPr lang="pt-BR" b="0" strike="noStrike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mkdir</a:t>
            </a:r>
            <a:r>
              <a:rPr lang="pt-BR" b="0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~/</a:t>
            </a:r>
            <a:r>
              <a:rPr lang="pt-BR" b="0" strike="noStrike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bootloaders</a:t>
            </a:r>
            <a:endParaRPr lang="pt-BR" b="0" strike="noStrike" spc="-1" dirty="0" smtClean="0">
              <a:solidFill>
                <a:srgbClr val="0000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Copie a pasta do U-Boot de sua “</a:t>
            </a:r>
            <a:r>
              <a:rPr lang="pt-BR" sz="2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home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” para a pasta “</a:t>
            </a:r>
            <a:r>
              <a:rPr lang="pt-BR" sz="2000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bootloaders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” e acesse a pasta:</a:t>
            </a:r>
          </a:p>
          <a:p>
            <a:pPr marL="799920" lvl="1" indent="-342360" algn="just">
              <a:spcAft>
                <a:spcPts val="180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pt-BR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 </a:t>
            </a:r>
            <a:r>
              <a:rPr lang="pt-BR" b="0" strike="noStrike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cp</a:t>
            </a:r>
            <a:r>
              <a:rPr lang="pt-BR" b="0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–R ~/</a:t>
            </a:r>
            <a:r>
              <a:rPr lang="pt-BR" b="0" strike="noStrike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u-boot-toradex</a:t>
            </a:r>
            <a:r>
              <a:rPr lang="pt-BR" b="0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~/</a:t>
            </a:r>
            <a:r>
              <a:rPr lang="pt-BR" b="0" strike="noStrike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bootloaders</a:t>
            </a:r>
            <a:r>
              <a:rPr lang="pt-BR" b="0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 &amp;&amp; cd ~/</a:t>
            </a:r>
            <a:r>
              <a:rPr lang="pt-BR" b="0" strike="noStrike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bootloaders</a:t>
            </a:r>
            <a:r>
              <a:rPr lang="pt-BR" b="0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lang="pt-BR" b="0" strike="noStrike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u-boot-toradex</a:t>
            </a:r>
            <a:r>
              <a:rPr lang="pt-BR" b="0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</a:p>
          <a:p>
            <a:pPr marL="342720" indent="-342360" algn="just">
              <a:spcAft>
                <a:spcPts val="10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É necessário configurar o U-Boot antes de compilar, para isto basta carregar uma das configurações default disponíveis na pasta “</a:t>
            </a:r>
            <a:r>
              <a:rPr lang="pt-BR" sz="2000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configs</a:t>
            </a:r>
            <a:r>
              <a:rPr lang="pt-BR" sz="2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” do U-Boot e/ou customizar uma configuração do zero;</a:t>
            </a: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</a:t>
            </a:r>
            <a:r>
              <a:rPr lang="pt-BR" sz="2000" b="1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Toradex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disponibiliza diversas configurações para suas placas, no caso 		da </a:t>
            </a:r>
            <a:r>
              <a:rPr lang="pt-BR" sz="2000" b="1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Vybrid</a:t>
            </a:r>
            <a:r>
              <a:rPr lang="pt-BR" sz="2000" b="1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VF61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tanto para versão 2.6 como 2.7 utilize: 	</a:t>
            </a:r>
          </a:p>
          <a:p>
            <a:pPr marL="4000320" lvl="8" indent="-342360" algn="just">
              <a:spcAft>
                <a:spcPts val="600"/>
              </a:spcAft>
              <a:buClr>
                <a:srgbClr val="000000"/>
              </a:buClr>
            </a:pPr>
            <a:r>
              <a:rPr lang="pt-BR" sz="2000" b="1" i="1" spc="-1" dirty="0" err="1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colibri_vf_defconfig</a:t>
            </a:r>
            <a:endParaRPr lang="pt-BR" sz="2000" b="1" strike="noStrike" spc="-1" dirty="0" smtClean="0">
              <a:solidFill>
                <a:schemeClr val="accent6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</a:pP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r>
              <a:rPr lang="pt-B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627927" y="6326051"/>
            <a:ext cx="74446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http://developer.toradex.com/knowledge-base/build-u-boot-and-linux-kernel-from-source-code#</a:t>
            </a:r>
            <a:r>
              <a:rPr lang="pt-BR" sz="1000" dirty="0" err="1" smtClean="0"/>
              <a:t>vybrid-based-modules-colibri-vfxx</a:t>
            </a:r>
            <a:endParaRPr lang="pt-BR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BOOTLOADER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71406" y="1214422"/>
            <a:ext cx="8929750" cy="52864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r>
              <a:rPr lang="pt-BR" sz="28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U-Boot – </a:t>
            </a:r>
            <a:r>
              <a:rPr lang="pt-BR" sz="2800" b="1" i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Configurando e Construindo</a:t>
            </a:r>
          </a:p>
          <a:p>
            <a:pPr marL="342720" indent="-342360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 carregar as configurações no U-Boot (dentro da pasta U-Boot </a:t>
            </a:r>
            <a:r>
              <a:rPr lang="pt-BR" sz="2000" b="1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Toradex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faça: </a:t>
            </a:r>
          </a:p>
          <a:p>
            <a:pPr marL="1257120" lvl="2" indent="-342360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 </a:t>
            </a:r>
            <a:r>
              <a:rPr lang="pt-BR" sz="16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make</a:t>
            </a:r>
            <a:r>
              <a:rPr lang="pt-BR" sz="16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16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colibri_vf_defconfig</a:t>
            </a:r>
            <a:endParaRPr lang="pt-BR" sz="1600" spc="-1" dirty="0" smtClean="0">
              <a:solidFill>
                <a:srgbClr val="0000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 customizar a configuração default carregada ou criar uma do zero, se for o caso, faça:</a:t>
            </a:r>
          </a:p>
          <a:p>
            <a:pPr marL="1257120" lvl="2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 </a:t>
            </a:r>
            <a:r>
              <a:rPr lang="pt-BR" sz="16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make</a:t>
            </a:r>
            <a:r>
              <a:rPr lang="pt-BR" sz="16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16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menuconfig</a:t>
            </a:r>
            <a:endParaRPr lang="pt-BR" sz="1600" spc="-1" dirty="0" smtClean="0">
              <a:solidFill>
                <a:srgbClr val="0000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spcAft>
                <a:spcPts val="8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Após carregar uma configuração, customizá-la ou simplesmente criar uma do zero, salve e saia do menu de configuração. Agora é a hora de compilar, para isto, faça:</a:t>
            </a:r>
          </a:p>
          <a:p>
            <a:pPr marL="1714320" lvl="3" indent="-342360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 </a:t>
            </a:r>
            <a:r>
              <a:rPr lang="pt-BR" sz="16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make</a:t>
            </a:r>
            <a:r>
              <a:rPr lang="pt-BR" sz="16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</a:t>
            </a:r>
            <a:r>
              <a:rPr lang="pt-BR" sz="16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</a:t>
            </a:r>
            <a:r>
              <a:rPr lang="pt-BR" sz="1600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pt-BR" sz="16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1600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2&gt;&amp;1</a:t>
            </a:r>
            <a:r>
              <a:rPr lang="pt-BR" sz="16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| </a:t>
            </a:r>
            <a:r>
              <a:rPr lang="pt-BR" sz="1600" spc="-1" dirty="0" err="1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tee</a:t>
            </a:r>
            <a:r>
              <a:rPr lang="pt-BR" sz="16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build.</a:t>
            </a:r>
            <a:r>
              <a:rPr lang="pt-BR" sz="16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</a:t>
            </a:r>
            <a:endParaRPr lang="pt-BR" sz="1600" spc="-1" dirty="0" smtClean="0">
              <a:solidFill>
                <a:srgbClr val="0000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4320" lvl="3" indent="-342360" algn="just">
              <a:buClr>
                <a:srgbClr val="000000"/>
              </a:buClr>
              <a:buFont typeface="Wingdings" pitchFamily="2" charset="2"/>
              <a:buChar char="§"/>
            </a:pPr>
            <a:r>
              <a:rPr lang="pt-BR" sz="12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pt-BR" sz="1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= número de núcleos CPU HOST mais 1: ex.: 2 núcleos =&gt; -j3; 4 núcleos =&gt; -j5;</a:t>
            </a:r>
          </a:p>
          <a:p>
            <a:pPr marL="1714320" lvl="3" indent="-342360" algn="just">
              <a:buClr>
                <a:srgbClr val="000000"/>
              </a:buClr>
              <a:buFont typeface="Wingdings" pitchFamily="2" charset="2"/>
              <a:buChar char="§"/>
            </a:pPr>
            <a:r>
              <a:rPr lang="pt-BR" sz="1200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2&gt;&amp;1 </a:t>
            </a:r>
            <a:r>
              <a:rPr lang="pt-BR" sz="1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= redireciona a saída de erro padrão do sistema, para a saída padrão do sistema;</a:t>
            </a:r>
          </a:p>
          <a:p>
            <a:pPr marL="1714320" lvl="3" indent="-342360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pt-BR" sz="1200" spc="-1" dirty="0" err="1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tee</a:t>
            </a:r>
            <a:r>
              <a:rPr lang="pt-BR" sz="1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= reproduz o conteúdo fornecido da entrada padrão, tanto na saída padrão como em um arquivo “build.</a:t>
            </a:r>
            <a:r>
              <a:rPr lang="pt-BR" sz="1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log</a:t>
            </a:r>
            <a:r>
              <a:rPr lang="pt-BR" sz="1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”; </a:t>
            </a:r>
          </a:p>
          <a:p>
            <a:pPr marL="2171520" lvl="4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binário </a:t>
            </a: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“</a:t>
            </a:r>
            <a:r>
              <a:rPr lang="pt-BR" sz="1600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u-boot-nand</a:t>
            </a:r>
            <a:r>
              <a:rPr lang="pt-BR" sz="16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.</a:t>
            </a:r>
            <a:r>
              <a:rPr lang="pt-BR" sz="1600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imx</a:t>
            </a: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”</a:t>
            </a: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gerado após o final da compilação  </a:t>
            </a: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encontra-se na raiz do diretório “</a:t>
            </a:r>
            <a:r>
              <a:rPr lang="pt-BR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u-boot-toradex</a:t>
            </a: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/”;</a:t>
            </a:r>
            <a:endParaRPr lang="pt-BR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endParaRPr lang="pt-BR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</a:pP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r>
              <a:rPr lang="pt-B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BOOTLOADER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71406" y="1214422"/>
            <a:ext cx="8929750" cy="52864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r>
              <a:rPr lang="pt-BR" sz="28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U-Boot – </a:t>
            </a:r>
            <a:r>
              <a:rPr lang="pt-BR" sz="2800" b="1" i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Instalação</a:t>
            </a:r>
          </a:p>
          <a:p>
            <a:pPr marL="342720" indent="-342360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processo de gravação do U-Boot pode ser feito de diferentes formas, isto irá depender do “</a:t>
            </a:r>
            <a:r>
              <a:rPr lang="pt-BR" sz="2000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target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”;</a:t>
            </a:r>
          </a:p>
          <a:p>
            <a:pPr marL="799920" lvl="1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JTAG – A placa provê uma interface JTAG, a qual permite escrever diretamente na memória flash remotamente, sem nenhum sistema rodando na placa.</a:t>
            </a:r>
          </a:p>
          <a:p>
            <a:pPr marL="799920" lvl="1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U-Boot – Pode ser utilizado para gravar uma nova versão do U-Boot. </a:t>
            </a:r>
            <a:r>
              <a:rPr lang="pt-BR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CUIDADO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Se após este procedimento o U-Boot não funcionar, será necessário recuperar a placa utilizando algum método de recuperação fornecido pela fabricante;</a:t>
            </a:r>
          </a:p>
          <a:p>
            <a:pPr marL="1257120" lvl="2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1st 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Boot MMC – O primeiro boot ocorre em uma mídia removível (SD/MMC), antes do boot ocorrer em uma mídia fixa (NAND). Neste caso, utilize o boot pela MMC para regravar uma nova versão;</a:t>
            </a:r>
          </a:p>
          <a:p>
            <a:pPr marL="2171520" lvl="4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CPU pode fornecer um monitor de boot que se comunica via serial ou USB.</a:t>
            </a: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endParaRPr lang="pt-BR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</a:pP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r>
              <a:rPr lang="pt-B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BOOTLOADER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71406" y="1214422"/>
            <a:ext cx="8929750" cy="52864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r>
              <a:rPr lang="pt-BR" sz="28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U-Boot – </a:t>
            </a:r>
            <a:r>
              <a:rPr lang="pt-BR" sz="2800" b="1" i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Instalação</a:t>
            </a:r>
          </a:p>
          <a:p>
            <a:pPr marL="342720" indent="-342360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processo de gravação do U-Boot na placa </a:t>
            </a:r>
            <a:r>
              <a:rPr lang="pt-BR" sz="2000" b="1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Toradex</a:t>
            </a:r>
            <a:r>
              <a:rPr lang="pt-BR" sz="2000" b="1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000" b="1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Vybrid</a:t>
            </a:r>
            <a:r>
              <a:rPr lang="pt-BR" sz="2000" b="1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VF61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é feito através do </a:t>
            </a:r>
            <a:r>
              <a:rPr lang="pt-BR" sz="2000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prompt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do próprio U-Boot.</a:t>
            </a:r>
          </a:p>
          <a:p>
            <a:pPr marL="342720" indent="-342360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 re-gravar ou simplesmente atualizar o U-Boot na placa, é necessário gravar uma imagem completa do sistema num cartão de memória e posteriormente substituir o binário do U-Boot;</a:t>
            </a:r>
          </a:p>
          <a:p>
            <a:pPr marL="342720" indent="-342360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 isto, primeiro faça download da imagem conforme a versão do sistema instalado em sua placa, a não ser que primeiramente atualize todo o sistema; Faça o download em sua home (/home/</a:t>
            </a:r>
            <a:r>
              <a:rPr lang="pt-BR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/);</a:t>
            </a:r>
          </a:p>
          <a:p>
            <a:pPr marL="1714320" lvl="4" indent="-342360" algn="just"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Versão V2.6 b2 =&gt; $ </a:t>
            </a:r>
            <a:r>
              <a:rPr lang="pt-BR" sz="1600" spc="-1" dirty="0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wget –c https://developer1.toradex.com/files/toradex-dev/uploads/media/Colibri/Linux/Images/old/Colibri_VF_LinuxImageV2.6Beta2_20160630.tar.bz2</a:t>
            </a:r>
          </a:p>
          <a:p>
            <a:pPr marL="2628720" lvl="6" indent="-342360" algn="ctr">
              <a:spcAft>
                <a:spcPts val="1200"/>
              </a:spcAft>
              <a:buClr>
                <a:srgbClr val="000000"/>
              </a:buClr>
            </a:pPr>
            <a:r>
              <a:rPr lang="pt-BR" sz="1600" b="1" spc="-1" dirty="0" smtClean="0">
                <a:uFill>
                  <a:solidFill>
                    <a:srgbClr val="FFFFFF"/>
                  </a:solidFill>
                </a:uFill>
              </a:rPr>
              <a:t>OU</a:t>
            </a:r>
          </a:p>
          <a:p>
            <a:pPr marL="1714320" lvl="4" indent="-342360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Versão V2.7 b2 =&gt; $ </a:t>
            </a:r>
            <a:r>
              <a:rPr lang="pt-BR" sz="1600" spc="-1" dirty="0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wget –c https://developer1.toradex.com/files/toradex-dev/uploads/media/Colibri/Linux/Images/old/Colibri-VF_LXDE-Image_2.7b2-20170410.tar.bz2</a:t>
            </a:r>
          </a:p>
          <a:p>
            <a:pPr marL="1714320" lvl="4" indent="-342360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endParaRPr lang="pt-BR" sz="1600" spc="-1" dirty="0" smtClean="0">
              <a:solidFill>
                <a:schemeClr val="accent6">
                  <a:lumMod val="75000"/>
                </a:schemeClr>
              </a:solidFill>
              <a:uFill>
                <a:solidFill>
                  <a:srgbClr val="FFFFFF"/>
                </a:solidFill>
              </a:uFill>
            </a:endParaRPr>
          </a:p>
          <a:p>
            <a:pPr marL="342720" indent="-342360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endParaRPr lang="pt-BR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</a:pP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r>
              <a:rPr lang="pt-B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BOOTLOADER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71406" y="1214422"/>
            <a:ext cx="8929750" cy="52864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r>
              <a:rPr lang="pt-BR" sz="28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U-Boot – </a:t>
            </a:r>
            <a:r>
              <a:rPr lang="pt-BR" sz="2800" b="1" i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Instalação</a:t>
            </a:r>
          </a:p>
          <a:p>
            <a:pPr marL="342720" indent="-342360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Crie a pasta “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img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/” em sua home (/home/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/) e acesse: </a:t>
            </a:r>
          </a:p>
          <a:p>
            <a:pPr marL="799920" lvl="1" indent="-342360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$</a:t>
            </a:r>
            <a:r>
              <a:rPr lang="pt-BR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mkdir</a:t>
            </a:r>
            <a:r>
              <a:rPr lang="pt-BR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~/</a:t>
            </a:r>
            <a:r>
              <a:rPr lang="pt-BR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img</a:t>
            </a:r>
            <a:r>
              <a:rPr lang="pt-BR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&amp;&amp; cd ~/</a:t>
            </a:r>
            <a:r>
              <a:rPr lang="pt-BR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img</a:t>
            </a:r>
            <a:endParaRPr lang="pt-BR" spc="-1" dirty="0" smtClean="0">
              <a:solidFill>
                <a:srgbClr val="0000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Copie a imagem compactada da 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Toradex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para a pasta “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img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/”:</a:t>
            </a:r>
          </a:p>
          <a:p>
            <a:pPr marL="799920" lvl="1" indent="-342360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$</a:t>
            </a:r>
            <a:r>
              <a:rPr lang="pt-BR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cp</a:t>
            </a:r>
            <a:r>
              <a:rPr lang="pt-BR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~/</a:t>
            </a:r>
            <a:r>
              <a:rPr lang="pt-BR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Colibri_VF_LinuxImageV2.6Beta2_20160630.</a:t>
            </a:r>
            <a:r>
              <a:rPr lang="pt-BR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tar</a:t>
            </a:r>
            <a:r>
              <a:rPr lang="pt-BR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.bz2 ~/</a:t>
            </a:r>
            <a:r>
              <a:rPr lang="pt-BR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img</a:t>
            </a:r>
            <a:r>
              <a:rPr lang="pt-BR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/</a:t>
            </a:r>
          </a:p>
          <a:p>
            <a:pPr marL="342720" indent="-342360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uFill>
                  <a:solidFill>
                    <a:srgbClr val="FFFFFF"/>
                  </a:solidFill>
                </a:uFill>
              </a:rPr>
              <a:t>Descompacte a imagem como </a:t>
            </a:r>
            <a:r>
              <a:rPr lang="pt-BR" sz="2000" spc="-1" dirty="0" err="1" smtClean="0">
                <a:uFill>
                  <a:solidFill>
                    <a:srgbClr val="FFFFFF"/>
                  </a:solidFill>
                </a:uFill>
              </a:rPr>
              <a:t>root</a:t>
            </a:r>
            <a:r>
              <a:rPr lang="pt-BR" sz="2000" spc="-1" dirty="0" smtClean="0">
                <a:uFill>
                  <a:solidFill>
                    <a:srgbClr val="FFFFFF"/>
                  </a:solidFill>
                </a:uFill>
              </a:rPr>
              <a:t>:</a:t>
            </a:r>
          </a:p>
          <a:p>
            <a:pPr marL="799920" lvl="1" indent="-342360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z="2000" spc="-1" dirty="0" smtClean="0">
                <a:uFill>
                  <a:solidFill>
                    <a:srgbClr val="FFFFFF"/>
                  </a:solidFill>
                </a:uFill>
              </a:rPr>
              <a:t>$ </a:t>
            </a:r>
            <a:r>
              <a:rPr lang="pt-BR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sudo </a:t>
            </a:r>
            <a:r>
              <a:rPr lang="pt-BR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tar</a:t>
            </a:r>
            <a:r>
              <a:rPr lang="pt-BR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xjvf</a:t>
            </a:r>
            <a:r>
              <a:rPr lang="pt-BR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 Colibri_VF_LinuxImageV2.6Beta2_20160630.</a:t>
            </a:r>
            <a:r>
              <a:rPr lang="pt-BR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tar</a:t>
            </a:r>
            <a:r>
              <a:rPr lang="pt-BR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.bz2</a:t>
            </a:r>
          </a:p>
          <a:p>
            <a:pPr marL="342720" indent="-342360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uFill>
                  <a:solidFill>
                    <a:srgbClr val="FFFFFF"/>
                  </a:solidFill>
                </a:uFill>
              </a:rPr>
              <a:t>Acesse a pasta da imagem descompactada:</a:t>
            </a:r>
          </a:p>
          <a:p>
            <a:pPr marL="799920" lvl="1" indent="-342360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pc="-1" dirty="0" smtClean="0">
                <a:uFill>
                  <a:solidFill>
                    <a:srgbClr val="FFFFFF"/>
                  </a:solidFill>
                </a:uFill>
              </a:rPr>
              <a:t>$ </a:t>
            </a:r>
            <a:r>
              <a:rPr lang="pt-BR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cd Colibri_VF_LinuxImageV2.6</a:t>
            </a:r>
          </a:p>
          <a:p>
            <a:pPr marL="341313" lvl="1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uFill>
                  <a:solidFill>
                    <a:srgbClr val="FFFFFF"/>
                  </a:solidFill>
                </a:uFill>
              </a:rPr>
              <a:t>Insira o cartão SD na maquina HOST e verifique o ponto de montagem do 	   mesmo, para isto: </a:t>
            </a:r>
          </a:p>
          <a:p>
            <a:pPr marL="2170113" lvl="5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z="2000" spc="-1" dirty="0" smtClean="0">
                <a:uFill>
                  <a:solidFill>
                    <a:srgbClr val="FFFFFF"/>
                  </a:solidFill>
                </a:uFill>
              </a:rPr>
              <a:t>$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df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 –h</a:t>
            </a:r>
          </a:p>
          <a:p>
            <a:pPr marL="1990725" lvl="6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uFill>
                  <a:solidFill>
                    <a:srgbClr val="FFFFFF"/>
                  </a:solidFill>
                </a:uFill>
              </a:rPr>
              <a:t>Para gravar a imagem no cartão basta executar o script:</a:t>
            </a:r>
          </a:p>
          <a:p>
            <a:pPr marL="2241550" lvl="5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pc="-1" dirty="0" smtClean="0">
                <a:uFill>
                  <a:solidFill>
                    <a:srgbClr val="FFFFFF"/>
                  </a:solidFill>
                </a:uFill>
              </a:rPr>
              <a:t>$ </a:t>
            </a:r>
            <a:r>
              <a:rPr lang="pt-BR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./</a:t>
            </a:r>
            <a:r>
              <a:rPr lang="pt-BR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update</a:t>
            </a:r>
            <a:r>
              <a:rPr lang="pt-BR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.</a:t>
            </a:r>
            <a:r>
              <a:rPr lang="pt-BR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sh</a:t>
            </a:r>
            <a:r>
              <a:rPr lang="pt-BR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 –o /media/</a:t>
            </a:r>
            <a:r>
              <a:rPr lang="pt-BR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user</a:t>
            </a:r>
            <a:r>
              <a:rPr lang="pt-BR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/&lt;ponto-montagem&gt;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BOOTLOADER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71406" y="1214422"/>
            <a:ext cx="8929750" cy="52864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r>
              <a:rPr lang="pt-BR" sz="28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U-Boot – </a:t>
            </a:r>
            <a:r>
              <a:rPr lang="pt-BR" sz="2800" b="1" i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Instalação</a:t>
            </a:r>
          </a:p>
          <a:p>
            <a:pPr marL="341313" lvl="3" indent="-341313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Agora substitua o binário “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u-boot-nand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.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imx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” que encontra-se na pasta “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colibri_vf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” do SD, pelo binário gerado pelo U-Boot:</a:t>
            </a:r>
            <a:endParaRPr lang="pt-B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798513" lvl="2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 </a:t>
            </a:r>
            <a:r>
              <a:rPr lang="pt-BR" b="0" strike="noStrike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cp</a:t>
            </a:r>
            <a:r>
              <a:rPr lang="pt-BR" b="0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–f ~/</a:t>
            </a:r>
            <a:r>
              <a:rPr lang="pt-BR" b="0" strike="noStrike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bootloaders</a:t>
            </a:r>
            <a:r>
              <a:rPr lang="pt-BR" b="0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lang="pt-BR" b="0" strike="noStrike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u-boot-toradex</a:t>
            </a:r>
            <a:r>
              <a:rPr lang="pt-BR" b="0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lang="pt-BR" b="0" strike="noStrike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u-boot-nand</a:t>
            </a:r>
            <a:r>
              <a:rPr lang="pt-BR" b="0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pt-BR" b="0" strike="noStrike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imx</a:t>
            </a:r>
            <a:r>
              <a:rPr lang="pt-BR" b="0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/media/</a:t>
            </a:r>
            <a:r>
              <a:rPr lang="pt-BR" b="0" strike="noStrike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</a:t>
            </a:r>
            <a:r>
              <a:rPr lang="pt-BR" b="0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/&lt;ponto-montagem&gt;/</a:t>
            </a:r>
            <a:r>
              <a:rPr lang="pt-BR" b="0" strike="noStrike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colibri_vf</a:t>
            </a:r>
            <a:r>
              <a:rPr lang="pt-BR" b="0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</a:p>
          <a:p>
            <a:pPr marL="341313" lvl="2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Remova o cartão SD do </a:t>
            </a:r>
            <a:r>
              <a:rPr lang="pt-BR" sz="2000" b="0" i="1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HOST</a:t>
            </a:r>
            <a:r>
              <a:rPr lang="pt-BR" sz="20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e insira no </a:t>
            </a:r>
            <a:r>
              <a:rPr lang="pt-BR" sz="2000" b="0" i="1" strike="noStrike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slot</a:t>
            </a:r>
            <a:r>
              <a:rPr lang="pt-BR" sz="20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de cartão SD do </a:t>
            </a:r>
            <a:r>
              <a:rPr lang="pt-BR" sz="2000" b="0" i="1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TARGET</a:t>
            </a:r>
            <a:r>
              <a:rPr lang="pt-BR" sz="20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</a:p>
          <a:p>
            <a:pPr marL="341313" lvl="2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endParaRPr lang="pt-BR" sz="2000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1313" lvl="2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endParaRPr lang="pt-BR" sz="2000" b="0" strike="noStrike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1313" lvl="2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endParaRPr lang="pt-BR" sz="2000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1313" lvl="2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endParaRPr lang="pt-BR" sz="2000" b="0" strike="noStrike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35100" lvl="5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uFill>
                  <a:solidFill>
                    <a:srgbClr val="FFFFFF"/>
                  </a:solidFill>
                </a:uFill>
              </a:rPr>
              <a:t>Conecte o adaptador serial/USB como demonstrado na Aula 3, abre o terminal (</a:t>
            </a:r>
            <a:r>
              <a:rPr lang="pt-BR" sz="2000" spc="-1" dirty="0" err="1" smtClean="0">
                <a:uFill>
                  <a:solidFill>
                    <a:srgbClr val="FFFFFF"/>
                  </a:solidFill>
                </a:uFill>
              </a:rPr>
              <a:t>putty</a:t>
            </a:r>
            <a:r>
              <a:rPr lang="pt-BR" sz="2000" spc="-1" dirty="0" smtClean="0">
                <a:uFill>
                  <a:solidFill>
                    <a:srgbClr val="FFFFFF"/>
                  </a:solidFill>
                </a:uFill>
              </a:rPr>
              <a:t>) como </a:t>
            </a:r>
            <a:r>
              <a:rPr lang="pt-BR" sz="2000" spc="-1" dirty="0" err="1" smtClean="0">
                <a:uFill>
                  <a:solidFill>
                    <a:srgbClr val="FFFFFF"/>
                  </a:solidFill>
                </a:uFill>
              </a:rPr>
              <a:t>root</a:t>
            </a:r>
            <a:r>
              <a:rPr lang="pt-BR" sz="2000" spc="-1" dirty="0" smtClean="0">
                <a:uFill>
                  <a:solidFill>
                    <a:srgbClr val="FFFFFF"/>
                  </a:solidFill>
                </a:uFill>
              </a:rPr>
              <a:t> ($ 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sudo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putty</a:t>
            </a:r>
            <a:r>
              <a:rPr lang="pt-BR" sz="2000" spc="-1" dirty="0" smtClean="0">
                <a:uFill>
                  <a:solidFill>
                    <a:srgbClr val="FFFFFF"/>
                  </a:solidFill>
                </a:uFill>
              </a:rPr>
              <a:t>):</a:t>
            </a:r>
            <a:endParaRPr lang="pt-BR" sz="2000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70113" lvl="6" indent="-341313" algn="just">
              <a:spcAft>
                <a:spcPts val="600"/>
              </a:spcAft>
              <a:buClr>
                <a:srgbClr val="000000"/>
              </a:buClr>
            </a:pPr>
            <a:r>
              <a:rPr lang="pt-BR" sz="16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Porta: /</a:t>
            </a:r>
            <a:r>
              <a:rPr lang="pt-BR" sz="1600" b="0" strike="noStrike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dev</a:t>
            </a:r>
            <a:r>
              <a:rPr lang="pt-BR" sz="16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/ttyUSB0 – Velocidade: 115200 =&gt; OPEN</a:t>
            </a:r>
          </a:p>
          <a:p>
            <a:pPr marL="1792288" lvl="6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16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Conecte a </a:t>
            </a:r>
            <a:r>
              <a:rPr lang="pt-BR" sz="16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alimentação, e logo em seguida tecle varias vezes </a:t>
            </a:r>
            <a:r>
              <a:rPr lang="pt-BR" sz="16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para parar o </a:t>
            </a:r>
            <a:r>
              <a:rPr lang="pt-BR" sz="16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U-Boot, deste modo, interrompendo o processo de boot;</a:t>
            </a:r>
            <a:endParaRPr lang="pt-BR" sz="16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Imagem 3" descr="104328-gs-sd-card-iri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28926" y="3429000"/>
            <a:ext cx="3357586" cy="141018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857488" y="4786322"/>
            <a:ext cx="3092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>
                <a:solidFill>
                  <a:schemeClr val="bg1">
                    <a:lumMod val="65000"/>
                  </a:schemeClr>
                </a:solidFill>
              </a:rPr>
              <a:t>https://docs.toradex.com/104328-gs-sd-card-iris.jpg</a:t>
            </a:r>
            <a:endParaRPr lang="pt-BR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BOOTLOADER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71406" y="1214422"/>
            <a:ext cx="8929750" cy="24288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r>
              <a:rPr lang="pt-BR" sz="28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U-Boot – </a:t>
            </a:r>
            <a:r>
              <a:rPr lang="pt-BR" sz="2800" b="1" i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Instalação</a:t>
            </a:r>
          </a:p>
          <a:p>
            <a:pPr marL="341313" lvl="3" indent="-341313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Com o processo de boot interrompido o </a:t>
            </a:r>
            <a:r>
              <a:rPr lang="pt-BR" sz="2000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prompt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do U-Boot será apresentado com algumas informações, para atualizar o U-Boot, faça:</a:t>
            </a:r>
          </a:p>
          <a:p>
            <a:pPr marL="798513" lvl="4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Colibri </a:t>
            </a: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VFxx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# </a:t>
            </a:r>
            <a:r>
              <a:rPr lang="pt-BR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run</a:t>
            </a:r>
            <a:r>
              <a:rPr lang="pt-BR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setupdate</a:t>
            </a:r>
            <a:endParaRPr lang="pt-BR" spc="-1" dirty="0" smtClean="0">
              <a:solidFill>
                <a:srgbClr val="0000FF"/>
              </a:solidFill>
              <a:uFill>
                <a:solidFill>
                  <a:srgbClr val="FFFFFF"/>
                </a:solidFill>
              </a:uFill>
            </a:endParaRPr>
          </a:p>
          <a:p>
            <a:pPr marL="798513" lvl="4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Colibri </a:t>
            </a: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VFxx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# </a:t>
            </a:r>
            <a:r>
              <a:rPr lang="pt-BR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run</a:t>
            </a:r>
            <a:r>
              <a:rPr lang="pt-BR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update_uboot</a:t>
            </a:r>
            <a:endParaRPr lang="pt-BR" spc="-1" dirty="0" smtClean="0">
              <a:solidFill>
                <a:srgbClr val="0000FF"/>
              </a:solidFill>
              <a:uFill>
                <a:solidFill>
                  <a:srgbClr val="FFFFFF"/>
                </a:solidFill>
              </a:uFill>
            </a:endParaRPr>
          </a:p>
          <a:p>
            <a:pPr marL="798513" lvl="4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pc="-1" dirty="0" smtClean="0">
                <a:uFill>
                  <a:solidFill>
                    <a:srgbClr val="FFFFFF"/>
                  </a:solidFill>
                </a:uFill>
              </a:rPr>
              <a:t>Colibri </a:t>
            </a:r>
            <a:r>
              <a:rPr lang="pt-BR" spc="-1" dirty="0" err="1" smtClean="0">
                <a:uFill>
                  <a:solidFill>
                    <a:srgbClr val="FFFFFF"/>
                  </a:solidFill>
                </a:uFill>
              </a:rPr>
              <a:t>VFxx</a:t>
            </a:r>
            <a:r>
              <a:rPr lang="pt-BR" spc="-1" dirty="0" smtClean="0">
                <a:uFill>
                  <a:solidFill>
                    <a:srgbClr val="FFFFFF"/>
                  </a:solidFill>
                </a:uFill>
              </a:rPr>
              <a:t> # </a:t>
            </a:r>
            <a:r>
              <a:rPr lang="pt-BR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reset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05669" y="3305151"/>
            <a:ext cx="4966925" cy="26956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CaixaDeTexto 8"/>
          <p:cNvSpPr txBox="1"/>
          <p:nvPr/>
        </p:nvSpPr>
        <p:spPr>
          <a:xfrm>
            <a:off x="71406" y="3571876"/>
            <a:ext cx="3929090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pt-BR" sz="1600" b="1" dirty="0" smtClean="0">
                <a:solidFill>
                  <a:srgbClr val="FF0000"/>
                </a:solidFill>
              </a:rPr>
              <a:t>OBS:</a:t>
            </a:r>
            <a:r>
              <a:rPr lang="pt-BR" sz="1600" dirty="0" smtClean="0"/>
              <a:t> Se após a atualização do u-boot, ao reiniciar a placa ocorrer uma falha ao iniciar Linux, considere reiniciar as variáveis de ambiente do U-Boot:</a:t>
            </a:r>
          </a:p>
          <a:p>
            <a:pPr lvl="1" algn="just">
              <a:buFont typeface="Wingdings" pitchFamily="2" charset="2"/>
              <a:buChar char="§"/>
            </a:pPr>
            <a:r>
              <a:rPr lang="pt-BR" sz="1400" dirty="0" smtClean="0"/>
              <a:t>Colibri </a:t>
            </a:r>
            <a:r>
              <a:rPr lang="pt-BR" sz="1400" dirty="0" err="1" smtClean="0"/>
              <a:t>VFxx</a:t>
            </a:r>
            <a:r>
              <a:rPr lang="pt-BR" sz="1400" dirty="0" smtClean="0"/>
              <a:t> # </a:t>
            </a:r>
            <a:r>
              <a:rPr lang="pt-BR" sz="1400" dirty="0" err="1" smtClean="0">
                <a:solidFill>
                  <a:srgbClr val="0000FF"/>
                </a:solidFill>
              </a:rPr>
              <a:t>env</a:t>
            </a:r>
            <a:r>
              <a:rPr lang="pt-BR" sz="1400" dirty="0" smtClean="0">
                <a:solidFill>
                  <a:srgbClr val="0000FF"/>
                </a:solidFill>
              </a:rPr>
              <a:t> default –a</a:t>
            </a:r>
          </a:p>
          <a:p>
            <a:pPr lvl="1" algn="just">
              <a:buFont typeface="Wingdings" pitchFamily="2" charset="2"/>
              <a:buChar char="§"/>
            </a:pPr>
            <a:r>
              <a:rPr lang="pt-BR" sz="1400" dirty="0" smtClean="0"/>
              <a:t>Colibri </a:t>
            </a:r>
            <a:r>
              <a:rPr lang="pt-BR" sz="1400" dirty="0" err="1" smtClean="0"/>
              <a:t>VFxx</a:t>
            </a:r>
            <a:r>
              <a:rPr lang="pt-BR" sz="1400" dirty="0" smtClean="0"/>
              <a:t> # </a:t>
            </a:r>
            <a:r>
              <a:rPr lang="pt-BR" sz="1400" dirty="0" err="1" smtClean="0">
                <a:solidFill>
                  <a:srgbClr val="0000FF"/>
                </a:solidFill>
              </a:rPr>
              <a:t>saveenv</a:t>
            </a:r>
            <a:endParaRPr lang="pt-BR" sz="1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Sobre este documento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0" y="1456200"/>
            <a:ext cx="8999640" cy="19013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Este documento é baseado nos materiais de treinamento:</a:t>
            </a:r>
          </a:p>
          <a:p>
            <a:pPr marL="799920" lvl="1" indent="-342360" algn="just"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Free </a:t>
            </a:r>
            <a:r>
              <a:rPr lang="pt-BR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Electrons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 </a:t>
            </a:r>
          </a:p>
          <a:p>
            <a:pPr marL="1257120" lvl="2" indent="-342360" algn="just">
              <a:spcAft>
                <a:spcPts val="1200"/>
              </a:spcAft>
              <a:buClr>
                <a:srgbClr val="000000"/>
              </a:buClr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3"/>
              </a:rPr>
              <a:t>http://free-electrons.com/training/</a:t>
            </a:r>
            <a:endParaRPr lang="pt-B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799920" lvl="1" indent="-342360" algn="just"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Embedded </a:t>
            </a:r>
            <a:r>
              <a:rPr lang="pt-BR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Labworks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 </a:t>
            </a:r>
          </a:p>
          <a:p>
            <a:pPr marL="1257120" lvl="2" indent="-342360" algn="just">
              <a:buClr>
                <a:srgbClr val="000000"/>
              </a:buClr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4"/>
              </a:rPr>
              <a:t>https://e-labworks.com/treinamentos/linux-embarcado/</a:t>
            </a:r>
            <a:endParaRPr lang="pt-B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pt-BR" sz="2000" dirty="0" smtClean="0"/>
          </a:p>
          <a:p>
            <a:endParaRPr lang="pt-B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2720" indent="-342360" algn="just">
              <a:lnSpc>
                <a:spcPct val="100000"/>
              </a:lnSpc>
              <a:buClr>
                <a:srgbClr val="000000"/>
              </a:buClr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3714752"/>
            <a:ext cx="91440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dirty="0" smtClean="0"/>
              <a:t> </a:t>
            </a:r>
            <a:r>
              <a:rPr lang="pt-BR" sz="1900" dirty="0" smtClean="0"/>
              <a:t>Este documento é disponibilizado sob a Licença </a:t>
            </a:r>
            <a:r>
              <a:rPr lang="pt-BR" sz="1900" dirty="0" err="1" smtClean="0"/>
              <a:t>Creative</a:t>
            </a:r>
            <a:r>
              <a:rPr lang="pt-BR" sz="1900" dirty="0" smtClean="0"/>
              <a:t> </a:t>
            </a:r>
            <a:r>
              <a:rPr lang="pt-BR" sz="1900" dirty="0" err="1" smtClean="0"/>
              <a:t>Commons</a:t>
            </a:r>
            <a:r>
              <a:rPr lang="pt-BR" sz="1900" dirty="0" smtClean="0"/>
              <a:t> BY SA 3.0</a:t>
            </a:r>
            <a:r>
              <a:rPr lang="pt-BR" sz="2000" dirty="0" smtClean="0"/>
              <a:t>.</a:t>
            </a:r>
            <a:r>
              <a:rPr lang="pt-BR" dirty="0" smtClean="0"/>
              <a:t> </a:t>
            </a:r>
          </a:p>
          <a:p>
            <a:r>
              <a:rPr lang="pt-BR" dirty="0" smtClean="0"/>
              <a:t>   </a:t>
            </a:r>
            <a:r>
              <a:rPr lang="pt-BR" b="1" dirty="0" smtClean="0">
                <a:solidFill>
                  <a:srgbClr val="0000FF"/>
                </a:solidFill>
              </a:rPr>
              <a:t>http://creativecommons.org/licenses/by-sa/3.0/</a:t>
            </a:r>
            <a:r>
              <a:rPr lang="pt-BR" b="1" dirty="0" err="1" smtClean="0">
                <a:solidFill>
                  <a:srgbClr val="0000FF"/>
                </a:solidFill>
              </a:rPr>
              <a:t>legalcode</a:t>
            </a:r>
            <a:endParaRPr lang="pt-BR" b="1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BOOTLOADER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71406" y="1214422"/>
            <a:ext cx="8929750" cy="52864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r>
              <a:rPr lang="pt-BR" sz="28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U-Boot – </a:t>
            </a:r>
            <a:r>
              <a:rPr lang="pt-BR" sz="2800" b="1" i="1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Prompt</a:t>
            </a:r>
            <a:r>
              <a:rPr lang="pt-BR" sz="2800" b="1" i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 de Comando</a:t>
            </a:r>
            <a:endParaRPr lang="pt-BR" sz="2800" b="1" i="1" spc="-1" dirty="0" smtClean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pPr marL="341313" lvl="3" indent="-341313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U-Boot oferece um conjunto de ferramentas, iremos estudar as mais importantes. Para uma referência completa utilize o comando “help”;</a:t>
            </a:r>
          </a:p>
          <a:p>
            <a:pPr marL="341313" lvl="3" indent="-341313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COMANDOS PARA MANIPULAR VARIÁVEIS DE AMBIENTE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</a:p>
          <a:p>
            <a:pPr marL="798513" lvl="4" indent="-341313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Mostra todas as variáveis: #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printenv</a:t>
            </a:r>
            <a:endParaRPr lang="pt-BR" sz="2000" spc="-1" dirty="0" smtClean="0">
              <a:solidFill>
                <a:srgbClr val="0000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98513" lvl="4" indent="-341313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Mostra o valor de uma variável: #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printenv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&lt;nome-Var&gt;</a:t>
            </a:r>
          </a:p>
          <a:p>
            <a:pPr marL="798513" lvl="4" indent="-341313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Altera valor da variável em RAM: #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setenv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&lt;nome-Var&gt; &lt;valor-Var&gt;</a:t>
            </a:r>
          </a:p>
          <a:p>
            <a:pPr marL="798513" lvl="4" indent="-341313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Edita valor da variável em RAM: #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editenv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&lt;nome-Var&gt;</a:t>
            </a:r>
          </a:p>
          <a:p>
            <a:pPr marL="798513" lvl="4" indent="-341313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Salva o estado das variáveis de ambiente para </a:t>
            </a:r>
            <a:r>
              <a:rPr lang="pt-BR" sz="2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flash: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#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saveenv</a:t>
            </a:r>
            <a:endParaRPr lang="pt-BR" sz="2000" spc="-1" dirty="0" smtClean="0">
              <a:solidFill>
                <a:srgbClr val="0000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BOOTLOADER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71406" y="1214422"/>
            <a:ext cx="8929750" cy="52864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r>
              <a:rPr lang="pt-BR" sz="28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U-Boot – </a:t>
            </a:r>
            <a:r>
              <a:rPr lang="pt-BR" sz="2800" b="1" i="1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Prompt</a:t>
            </a:r>
            <a:r>
              <a:rPr lang="pt-BR" sz="2800" b="1" i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 de Comando</a:t>
            </a:r>
            <a:endParaRPr lang="pt-BR" sz="2800" b="1" i="1" spc="-1" dirty="0" smtClean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pPr marL="341313" lvl="3" indent="-341313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PRINCIPAIS VARIÁVEIS DE AMBIENTE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</a:p>
          <a:p>
            <a:pPr marL="798513" lvl="4" indent="-341313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z="2000" spc="-1" dirty="0" err="1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bootcmd</a:t>
            </a:r>
            <a:r>
              <a:rPr lang="pt-BR" sz="20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– Especifica os comandos que o U-Boot irá executar automaticamente no boot, após o tempo de atraso (</a:t>
            </a:r>
            <a:r>
              <a:rPr lang="pt-BR" sz="20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bootdelay</a:t>
            </a:r>
            <a:r>
              <a:rPr lang="pt-BR" sz="20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) configurado, se o processo não for interrompido;</a:t>
            </a:r>
          </a:p>
          <a:p>
            <a:pPr marL="798513" lvl="4" indent="-341313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z="2000" spc="-1" dirty="0" err="1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</a:t>
            </a:r>
            <a:r>
              <a:rPr lang="pt-BR" sz="2000" spc="-1" dirty="0" err="1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ootargs</a:t>
            </a:r>
            <a:r>
              <a:rPr lang="pt-BR" sz="20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– Contém os argumentos passados para o </a:t>
            </a:r>
            <a:r>
              <a:rPr lang="pt-BR" sz="20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kernel</a:t>
            </a:r>
            <a:r>
              <a:rPr lang="pt-BR" sz="20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Linux;</a:t>
            </a:r>
          </a:p>
          <a:p>
            <a:pPr marL="798513" lvl="4" indent="-341313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z="2000" spc="-1" dirty="0" err="1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lang="pt-BR" sz="2000" spc="-1" dirty="0" err="1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erverip</a:t>
            </a:r>
            <a:r>
              <a:rPr lang="pt-BR" sz="20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– Endereço IP do servidor que o U-Boot irá se conectar;</a:t>
            </a:r>
          </a:p>
          <a:p>
            <a:pPr marL="798513" lvl="4" indent="-341313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z="2000" spc="-1" dirty="0" err="1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lang="pt-BR" sz="2000" spc="-1" dirty="0" err="1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paddr</a:t>
            </a:r>
            <a:r>
              <a:rPr lang="pt-BR" sz="20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– Endereço IP que o U-Boot irá utilizar;</a:t>
            </a:r>
          </a:p>
          <a:p>
            <a:pPr marL="798513" lvl="4" indent="-341313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z="2000" spc="-1" dirty="0" err="1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pt-BR" sz="2000" spc="-1" dirty="0" err="1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etmask</a:t>
            </a:r>
            <a:r>
              <a:rPr lang="pt-BR" sz="20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– Máscara de rede;</a:t>
            </a:r>
          </a:p>
          <a:p>
            <a:pPr marL="1712913" lvl="6" indent="-341313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z="2000" spc="-1" dirty="0" err="1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lang="pt-BR" sz="2000" spc="-1" dirty="0" err="1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thaddr</a:t>
            </a:r>
            <a:r>
              <a:rPr lang="pt-BR" sz="20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– Endereço MAC da interface de rede do </a:t>
            </a:r>
            <a:r>
              <a:rPr lang="pt-BR" sz="20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Target</a:t>
            </a:r>
            <a:r>
              <a:rPr lang="pt-BR" sz="20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marL="1712913" lvl="6" indent="-341313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z="2000" spc="-1" dirty="0" err="1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lang="pt-BR" sz="2000" spc="-1" dirty="0" err="1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utostart</a:t>
            </a:r>
            <a:r>
              <a:rPr lang="pt-BR" sz="20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– Se “</a:t>
            </a:r>
            <a:r>
              <a:rPr lang="pt-BR" sz="20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yes</a:t>
            </a:r>
            <a:r>
              <a:rPr lang="pt-BR" sz="20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”, o U-Boot inicia automaticamente uma imagem;</a:t>
            </a:r>
          </a:p>
          <a:p>
            <a:pPr marL="798513" lvl="4" indent="-341313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q"/>
            </a:pPr>
            <a:endParaRPr lang="pt-BR" sz="2000" spc="-1" dirty="0" smtClean="0">
              <a:solidFill>
                <a:schemeClr val="accent6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BOOTLOADER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71406" y="1214422"/>
            <a:ext cx="8929750" cy="52864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r>
              <a:rPr lang="pt-BR" sz="28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U-Boot – </a:t>
            </a:r>
            <a:r>
              <a:rPr lang="pt-BR" sz="2800" b="1" i="1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Prompt</a:t>
            </a:r>
            <a:r>
              <a:rPr lang="pt-BR" sz="2800" b="1" i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 de Comando</a:t>
            </a:r>
            <a:endParaRPr lang="pt-BR" sz="2800" b="1" i="1" spc="-1" dirty="0" smtClean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pPr marL="341313" lvl="3" indent="-341313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PRINCIPAIS COMANDOS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</a:p>
          <a:p>
            <a:pPr marL="447675" lvl="4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Mostra versão do U-Boot: # 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version</a:t>
            </a:r>
          </a:p>
          <a:p>
            <a:pPr marL="447675" lvl="4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Mostra Informações Flash (NOR e SPI): #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flinfo</a:t>
            </a:r>
            <a:endParaRPr lang="pt-BR" sz="2000" spc="-1" dirty="0" smtClean="0">
              <a:solidFill>
                <a:srgbClr val="0000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7675" lvl="4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Mostra Informações Flash (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NAND): 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#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nand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info</a:t>
            </a:r>
            <a:endParaRPr lang="pt-BR" sz="2000" spc="-1" dirty="0" smtClean="0">
              <a:solidFill>
                <a:srgbClr val="0000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7675" lvl="4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Carrega arquivo FAT =&gt; RAM: #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fatload</a:t>
            </a:r>
            <a:endParaRPr lang="pt-BR" sz="2000" spc="-1" dirty="0" smtClean="0">
              <a:solidFill>
                <a:srgbClr val="0000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7675" lvl="4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Carrega arquivo Rede =&gt; RAM: #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tftp</a:t>
            </a:r>
            <a:endParaRPr lang="pt-BR" sz="2000" spc="-1" dirty="0" smtClean="0">
              <a:solidFill>
                <a:srgbClr val="0000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7675" lvl="4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Executa os comandos de boot salvos em </a:t>
            </a:r>
            <a:r>
              <a:rPr lang="pt-BR" sz="2000" i="1" spc="-1" dirty="0" err="1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bootcmd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# 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boot</a:t>
            </a:r>
          </a:p>
          <a:p>
            <a:pPr marL="447675" lvl="4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Inicia a imagem do 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kernel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carregada num </a:t>
            </a:r>
            <a:r>
              <a:rPr lang="pt-BR" sz="2000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Addr</a:t>
            </a:r>
            <a:r>
              <a:rPr lang="pt-BR" sz="2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RAM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#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bootz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&lt;endereço&gt;</a:t>
            </a:r>
          </a:p>
          <a:p>
            <a:pPr marL="447675" lvl="4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z="20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Inicializa e controla subsistema MMC (cartões SD): 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# 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mmc</a:t>
            </a:r>
          </a:p>
          <a:p>
            <a:pPr marL="1819275" lvl="7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z="2000" spc="-1" dirty="0" smtClean="0">
                <a:uFill>
                  <a:solidFill>
                    <a:srgbClr val="FFFFFF"/>
                  </a:solidFill>
                </a:uFill>
              </a:rPr>
              <a:t>Inicializa e controla subsistema </a:t>
            </a:r>
            <a:r>
              <a:rPr lang="pt-BR" sz="2000" spc="-1" dirty="0" smtClean="0">
                <a:uFill>
                  <a:solidFill>
                    <a:srgbClr val="FFFFFF"/>
                  </a:solidFill>
                </a:uFill>
              </a:rPr>
              <a:t>USB: 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#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usb</a:t>
            </a:r>
            <a:endParaRPr lang="pt-BR" sz="2000" spc="-1" dirty="0" smtClean="0">
              <a:solidFill>
                <a:srgbClr val="0000FF"/>
              </a:solidFill>
              <a:uFill>
                <a:solidFill>
                  <a:srgbClr val="FFFFFF"/>
                </a:solidFill>
              </a:uFill>
            </a:endParaRPr>
          </a:p>
          <a:p>
            <a:pPr marL="1819275" lvl="7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Mostra conteúdo da memória: # 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md</a:t>
            </a:r>
          </a:p>
          <a:p>
            <a:pPr marL="1819275" lvl="7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Modifica conteúdo da memória : # 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mm</a:t>
            </a:r>
          </a:p>
          <a:p>
            <a:pPr marL="447675" lvl="4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q"/>
            </a:pPr>
            <a:endParaRPr lang="pt-BR" sz="2000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BOOTLOADER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71406" y="1214422"/>
            <a:ext cx="8929750" cy="52864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r>
              <a:rPr lang="pt-BR" sz="28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U-Boot – </a:t>
            </a:r>
            <a:r>
              <a:rPr lang="pt-BR" sz="2800" b="1" i="1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Prompt</a:t>
            </a:r>
            <a:r>
              <a:rPr lang="pt-BR" sz="2800" b="1" i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 de Comando</a:t>
            </a:r>
            <a:endParaRPr lang="pt-BR" sz="2800" b="1" i="1" spc="-1" dirty="0" smtClean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pPr marL="341313" lvl="3" indent="-341313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PRINCIPAIS COMANDOS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</a:p>
          <a:p>
            <a:pPr marL="447675" lvl="7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z="2000" spc="-1" dirty="0" smtClean="0">
                <a:uFill>
                  <a:solidFill>
                    <a:srgbClr val="FFFFFF"/>
                  </a:solidFill>
                </a:uFill>
              </a:rPr>
              <a:t>Ler, Escrever e Apagar conteúdo na flash NAND: #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nand</a:t>
            </a:r>
            <a:endParaRPr lang="pt-BR" sz="2000" spc="-1" dirty="0" smtClean="0">
              <a:solidFill>
                <a:srgbClr val="0000FF"/>
              </a:solidFill>
              <a:uFill>
                <a:solidFill>
                  <a:srgbClr val="FFFFFF"/>
                </a:solidFill>
              </a:uFill>
            </a:endParaRPr>
          </a:p>
          <a:p>
            <a:pPr marL="447675" lvl="4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z="2000" spc="-1" dirty="0" smtClean="0">
                <a:uFill>
                  <a:solidFill>
                    <a:srgbClr val="FFFFFF"/>
                  </a:solidFill>
                </a:uFill>
              </a:rPr>
              <a:t>Apagar, </a:t>
            </a:r>
            <a:r>
              <a:rPr lang="pt-BR" sz="2000" spc="-1" dirty="0" smtClean="0">
                <a:uFill>
                  <a:solidFill>
                    <a:srgbClr val="FFFFFF"/>
                  </a:solidFill>
                </a:uFill>
              </a:rPr>
              <a:t>Modificar </a:t>
            </a:r>
            <a:r>
              <a:rPr lang="pt-BR" sz="2000" spc="-1" dirty="0" smtClean="0">
                <a:uFill>
                  <a:solidFill>
                    <a:srgbClr val="FFFFFF"/>
                  </a:solidFill>
                </a:uFill>
              </a:rPr>
              <a:t>Proteção </a:t>
            </a:r>
            <a:r>
              <a:rPr lang="pt-BR" sz="2000" spc="-1" dirty="0" smtClean="0">
                <a:uFill>
                  <a:solidFill>
                    <a:srgbClr val="FFFFFF"/>
                  </a:solidFill>
                </a:uFill>
              </a:rPr>
              <a:t>e Escrever na flash </a:t>
            </a:r>
            <a:r>
              <a:rPr lang="pt-BR" sz="2000" spc="-1" dirty="0" smtClean="0">
                <a:uFill>
                  <a:solidFill>
                    <a:srgbClr val="FFFFFF"/>
                  </a:solidFill>
                </a:uFill>
              </a:rPr>
              <a:t>NOR: #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erase</a:t>
            </a:r>
            <a:r>
              <a:rPr lang="pt-BR" sz="2000" spc="-1" dirty="0" smtClean="0">
                <a:uFill>
                  <a:solidFill>
                    <a:srgbClr val="FFFFFF"/>
                  </a:solidFill>
                </a:uFill>
              </a:rPr>
              <a:t>,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protect</a:t>
            </a:r>
            <a:r>
              <a:rPr lang="pt-BR" sz="2000" spc="-1" dirty="0" smtClean="0">
                <a:uFill>
                  <a:solidFill>
                    <a:srgbClr val="FFFFFF"/>
                  </a:solidFill>
                </a:uFill>
              </a:rPr>
              <a:t>,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cp</a:t>
            </a:r>
            <a:endParaRPr lang="pt-BR" sz="2000" spc="-1" dirty="0" smtClean="0">
              <a:solidFill>
                <a:srgbClr val="0000FF"/>
              </a:solidFill>
              <a:uFill>
                <a:solidFill>
                  <a:srgbClr val="FFFFFF"/>
                </a:solidFill>
              </a:uFill>
            </a:endParaRPr>
          </a:p>
          <a:p>
            <a:pPr marL="447675" lvl="4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Carrega um arquivo de uma linha serial para RAM: #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loadb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loads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loady</a:t>
            </a:r>
            <a:endParaRPr lang="pt-BR" sz="2000" spc="-1" dirty="0" smtClean="0">
              <a:solidFill>
                <a:srgbClr val="0000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7675" lvl="4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Testa a conexão de rede: #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ping</a:t>
            </a:r>
            <a:endParaRPr lang="pt-BR" sz="2000" spc="-1" dirty="0" smtClean="0">
              <a:solidFill>
                <a:srgbClr val="0000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7675" lvl="4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Carrega arquivos EXT2 =&gt; RAM: 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# 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ext2load</a:t>
            </a:r>
          </a:p>
          <a:p>
            <a:pPr marL="904875" lvl="5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ü"/>
            </a:pPr>
            <a:r>
              <a:rPr lang="pt-BR" sz="20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Lista arquivos e mostra informações: # 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ext2ls</a:t>
            </a:r>
            <a:r>
              <a:rPr lang="pt-BR" sz="20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ext2info</a:t>
            </a:r>
          </a:p>
          <a:p>
            <a:pPr marL="447675" lvl="4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Mostra 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ajuda: 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# 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help </a:t>
            </a:r>
            <a:r>
              <a:rPr lang="pt-BR" sz="2000" spc="-1" dirty="0" smtClean="0">
                <a:uFill>
                  <a:solidFill>
                    <a:srgbClr val="FFFFFF"/>
                  </a:solidFill>
                </a:uFill>
              </a:rPr>
              <a:t>ou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 help &lt;nome-comando&gt;</a:t>
            </a:r>
            <a:endParaRPr lang="pt-BR" sz="2000" spc="-1" dirty="0" smtClean="0">
              <a:solidFill>
                <a:srgbClr val="0000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62075" lvl="6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Executa uma sequência de comandos salvos como uma variável de ambiente e separados por ‘;’: #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run</a:t>
            </a:r>
            <a:endParaRPr lang="pt-BR" sz="2000" spc="-1" dirty="0" smtClean="0">
              <a:solidFill>
                <a:srgbClr val="0000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7675" lvl="4" indent="-341313" algn="just">
              <a:spcAft>
                <a:spcPts val="600"/>
              </a:spcAft>
              <a:buClr>
                <a:srgbClr val="000000"/>
              </a:buClr>
            </a:pPr>
            <a:endParaRPr lang="pt-BR" sz="2000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BOOTLOADER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71406" y="1214422"/>
            <a:ext cx="8929750" cy="52864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r>
              <a:rPr lang="pt-BR" sz="28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U-Boot – </a:t>
            </a:r>
            <a:r>
              <a:rPr lang="pt-BR" sz="2800" b="1" i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Carregando </a:t>
            </a:r>
            <a:r>
              <a:rPr lang="pt-BR" sz="2800" b="1" i="1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kernel</a:t>
            </a:r>
            <a:r>
              <a:rPr lang="pt-BR" sz="2800" b="1" i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 e </a:t>
            </a:r>
            <a:r>
              <a:rPr lang="pt-BR" sz="2800" b="1" i="1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dtb</a:t>
            </a:r>
            <a:r>
              <a:rPr lang="pt-BR" sz="2800" b="1" i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 pela rede</a:t>
            </a:r>
            <a:endParaRPr lang="pt-BR" sz="2800" b="1" i="1" spc="-1" dirty="0" smtClean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pPr marL="341313" lvl="3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transferência de arquivos pela rede entre a maquina de desenvolvimento e o U-Boot é realizado através do TFTP;</a:t>
            </a:r>
          </a:p>
          <a:p>
            <a:pPr marL="798513" lvl="4" indent="-341313" algn="just">
              <a:spcAft>
                <a:spcPts val="300"/>
              </a:spcAft>
              <a:buClr>
                <a:srgbClr val="000000"/>
              </a:buClr>
              <a:buFont typeface="Wingdings" pitchFamily="2" charset="2"/>
              <a:buChar char="ü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TFTP – </a:t>
            </a:r>
            <a:r>
              <a:rPr lang="pt-BR" sz="2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Trivial File </a:t>
            </a:r>
            <a:r>
              <a:rPr lang="pt-BR" sz="2000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Transfer</a:t>
            </a:r>
            <a:r>
              <a:rPr lang="pt-BR" sz="2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000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Protocol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marL="798513" lvl="4" indent="-341313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ü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Similar ao FTP, mas sem autenticação e sob o protocolo </a:t>
            </a:r>
            <a:r>
              <a:rPr lang="pt-BR" sz="2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UDP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marL="341313" lvl="3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Instale o TFTP na máquina de desenvolvimento:	</a:t>
            </a:r>
          </a:p>
          <a:p>
            <a:pPr marL="798513" lvl="4" indent="-341313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sudo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apt-get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install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tftpd-hpa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tftp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–y</a:t>
            </a:r>
          </a:p>
          <a:p>
            <a:pPr marL="341313" lvl="3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Após a instalação inicie o serviço do servidor TFTP:</a:t>
            </a:r>
          </a:p>
          <a:p>
            <a:pPr marL="798513" lvl="4" indent="-341313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sudo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service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tftpd-hpa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start</a:t>
            </a:r>
          </a:p>
          <a:p>
            <a:pPr marL="1255713" lvl="5" indent="-341313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Procurar no cartão SD criado para atualizar o U-Boot a imagem do 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kernel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Linux e o </a:t>
            </a:r>
            <a:r>
              <a:rPr lang="pt-BR" sz="2000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device-tree-blob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</a:t>
            </a:r>
          </a:p>
          <a:p>
            <a:pPr marL="2339975" lvl="8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§"/>
              <a:tabLst>
                <a:tab pos="1971675" algn="l"/>
              </a:tabLst>
            </a:pPr>
            <a:r>
              <a:rPr lang="pt-BR" sz="2000" b="1" spc="-1" dirty="0" smtClean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Kernel Linux </a:t>
            </a:r>
            <a:r>
              <a:rPr lang="pt-BR" sz="2000" b="1" spc="-1" dirty="0" err="1" smtClean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image</a:t>
            </a:r>
            <a:r>
              <a:rPr lang="pt-BR" sz="2000" spc="-1" dirty="0" smtClean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</a:t>
            </a:r>
            <a:r>
              <a:rPr lang="pt-BR" sz="2000" spc="-1" dirty="0" err="1" smtClean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zImage</a:t>
            </a:r>
            <a:endParaRPr lang="pt-BR" sz="2000" spc="-1" dirty="0" smtClean="0">
              <a:solidFill>
                <a:srgbClr val="00206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339975" lvl="8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§"/>
              <a:tabLst>
                <a:tab pos="1971675" algn="l"/>
              </a:tabLst>
            </a:pPr>
            <a:r>
              <a:rPr lang="pt-BR" sz="2000" b="1" i="1" spc="-1" dirty="0" err="1" smtClean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lang="pt-BR" sz="2000" b="1" i="1" spc="-1" dirty="0" err="1" smtClean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evice-tree-blob</a:t>
            </a:r>
            <a:r>
              <a:rPr lang="pt-BR" sz="2000" b="1" spc="-1" dirty="0" smtClean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000" b="1" spc="-1" dirty="0" err="1" smtClean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Vybrid</a:t>
            </a:r>
            <a:r>
              <a:rPr lang="pt-BR" sz="2000" b="1" spc="-1" dirty="0" smtClean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VF61</a:t>
            </a:r>
            <a:r>
              <a:rPr lang="pt-BR" sz="2000" spc="-1" dirty="0" smtClean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vf610-</a:t>
            </a:r>
            <a:r>
              <a:rPr lang="pt-BR" sz="2000" spc="-1" dirty="0" err="1" smtClean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colibri-eval</a:t>
            </a:r>
            <a:r>
              <a:rPr lang="pt-BR" sz="2000" spc="-1" dirty="0" smtClean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-v3.</a:t>
            </a:r>
            <a:r>
              <a:rPr lang="pt-BR" sz="2000" spc="-1" dirty="0" err="1" smtClean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dtb</a:t>
            </a:r>
            <a:endParaRPr lang="pt-BR" sz="2000" spc="-1" dirty="0" smtClean="0">
              <a:solidFill>
                <a:srgbClr val="00206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1313" lvl="3" indent="-341313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endParaRPr lang="pt-B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BOOTLOADER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71406" y="1214422"/>
            <a:ext cx="8929750" cy="52864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r>
              <a:rPr lang="pt-BR" sz="28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U-Boot – </a:t>
            </a:r>
            <a:r>
              <a:rPr lang="pt-BR" sz="2800" b="1" i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Carregando </a:t>
            </a:r>
            <a:r>
              <a:rPr lang="pt-BR" sz="2800" b="1" i="1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kernel</a:t>
            </a:r>
            <a:r>
              <a:rPr lang="pt-BR" sz="2800" b="1" i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 e </a:t>
            </a:r>
            <a:r>
              <a:rPr lang="pt-BR" sz="2800" b="1" i="1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dtb</a:t>
            </a:r>
            <a:r>
              <a:rPr lang="pt-BR" sz="2800" b="1" i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 pela rede</a:t>
            </a:r>
            <a:endParaRPr lang="pt-BR" sz="2800" b="1" i="1" spc="-1" dirty="0" smtClean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pPr marL="341313" lvl="3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Criar uma cópia dos arquivos do cartão SD para a pasta de compartilhamento do servidor TFTPD (/var/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lib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tftpboot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/);</a:t>
            </a:r>
          </a:p>
          <a:p>
            <a:pPr marL="798513" lvl="4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sudo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cp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/media/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/&lt;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pt-mount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&gt;/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colibri_vf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zImage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/var/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lib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tftpboot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</a:p>
          <a:p>
            <a:pPr marL="798513" lvl="4" indent="-341313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$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sudo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cp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 /media/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user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/&lt;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pt-mount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&gt;/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colibri_vf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/vf610-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colibri-eval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-v3.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dtb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 	/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var/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lib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/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tftpboot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/</a:t>
            </a:r>
          </a:p>
          <a:p>
            <a:pPr marL="341313" lvl="3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Abre o terminal (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putty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), ligue a placa e tecle repetidamente no teclado para interromper o processo de boot, acessando o </a:t>
            </a:r>
            <a:r>
              <a:rPr lang="pt-BR" sz="2000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prompt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do U-Boot;</a:t>
            </a:r>
          </a:p>
          <a:p>
            <a:pPr marL="341313" lvl="3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Configure o IP da placa e do servidor, a máscara de sub-rede e salve:</a:t>
            </a:r>
          </a:p>
          <a:p>
            <a:pPr marL="2170113" lvl="7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Colibri 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VFxx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#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setenv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ipaddr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 192.168.1.xx</a:t>
            </a:r>
          </a:p>
          <a:p>
            <a:pPr marL="2170113" lvl="7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Colibri 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VFxx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#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setenv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serverip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192.168.1.xx</a:t>
            </a:r>
          </a:p>
          <a:p>
            <a:pPr marL="2170113" lvl="7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Colibri 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VFxx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#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setenv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netmask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 255.255.255.0</a:t>
            </a:r>
          </a:p>
          <a:p>
            <a:pPr marL="2170113" lvl="7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Colibri 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VFxx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#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saveenv</a:t>
            </a:r>
            <a:endParaRPr lang="pt-BR" sz="2000" spc="-1" dirty="0" smtClean="0">
              <a:solidFill>
                <a:srgbClr val="0000FF"/>
              </a:solidFill>
              <a:uFill>
                <a:solidFill>
                  <a:srgbClr val="FFFFFF"/>
                </a:solidFill>
              </a:uFill>
            </a:endParaRPr>
          </a:p>
          <a:p>
            <a:pPr marL="2170113" lvl="7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endParaRPr lang="pt-B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1313" lvl="3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endParaRPr lang="pt-B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1313" lvl="3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endParaRPr lang="pt-B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1313" lvl="3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endParaRPr lang="pt-BR" sz="2000" spc="-1" dirty="0" smtClean="0">
              <a:solidFill>
                <a:srgbClr val="00206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1313" lvl="3" indent="-341313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endParaRPr lang="pt-B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BOOTLOADER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71406" y="1214422"/>
            <a:ext cx="8929750" cy="52864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r>
              <a:rPr lang="pt-BR" sz="28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U-Boot – </a:t>
            </a:r>
            <a:r>
              <a:rPr lang="pt-BR" sz="2800" b="1" i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Carregando </a:t>
            </a:r>
            <a:r>
              <a:rPr lang="pt-BR" sz="2800" b="1" i="1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kernel</a:t>
            </a:r>
            <a:r>
              <a:rPr lang="pt-BR" sz="2800" b="1" i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 e </a:t>
            </a:r>
            <a:r>
              <a:rPr lang="pt-BR" sz="2800" b="1" i="1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dtb</a:t>
            </a:r>
            <a:r>
              <a:rPr lang="pt-BR" sz="2800" b="1" i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 pela rede</a:t>
            </a:r>
            <a:endParaRPr lang="pt-BR" sz="2800" b="1" i="1" spc="-1" dirty="0" smtClean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pPr marL="341313" lvl="3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Imprima todas as variáveis de ambiente e procure os endereços de memória para onde a imagem do 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kernel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 o </a:t>
            </a:r>
            <a:r>
              <a:rPr lang="pt-BR" sz="2000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dtb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devem ser carregados:</a:t>
            </a:r>
          </a:p>
          <a:p>
            <a:pPr marL="798513" lvl="4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pt-BR" sz="20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</a:t>
            </a:r>
            <a:r>
              <a:rPr lang="pt-BR" sz="20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ernel_addr_r</a:t>
            </a:r>
          </a:p>
          <a:p>
            <a:pPr marL="798513" lvl="4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pt-BR" sz="2000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fdt_addr_r</a:t>
            </a:r>
            <a:endParaRPr lang="pt-BR" sz="2000" spc="-1" dirty="0" smtClean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1313" lvl="3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Carregue as imagens do servidor TFTP para a RAM da placa:</a:t>
            </a:r>
          </a:p>
          <a:p>
            <a:pPr marL="798513" lvl="4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Colibri 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VFxx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#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tftp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 0x00000000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zImage</a:t>
            </a:r>
            <a:endParaRPr lang="pt-BR" sz="2000" spc="-1" dirty="0" smtClean="0">
              <a:solidFill>
                <a:srgbClr val="0000FF"/>
              </a:solidFill>
              <a:uFill>
                <a:solidFill>
                  <a:srgbClr val="FFFFFF"/>
                </a:solidFill>
              </a:uFill>
            </a:endParaRPr>
          </a:p>
          <a:p>
            <a:pPr marL="798513" lvl="4" indent="-341313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Colibri 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VFxx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#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tftp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 0x00000000 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vf610-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colibri-eval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-v3.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dtb</a:t>
            </a:r>
            <a:endParaRPr lang="pt-BR" sz="2000" spc="-1" dirty="0" smtClean="0">
              <a:solidFill>
                <a:srgbClr val="0000FF"/>
              </a:solidFill>
              <a:uFill>
                <a:solidFill>
                  <a:srgbClr val="FFFFFF"/>
                </a:solidFill>
              </a:uFill>
            </a:endParaRPr>
          </a:p>
          <a:p>
            <a:pPr marL="341313" lvl="3" indent="-341313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uFill>
                  <a:solidFill>
                    <a:srgbClr val="FFFFFF"/>
                  </a:solidFill>
                </a:uFill>
              </a:rPr>
              <a:t>Agora de o boot na placa, passando os endereços de memória da imagem do </a:t>
            </a:r>
            <a:r>
              <a:rPr lang="pt-BR" sz="2000" spc="-1" dirty="0" err="1" smtClean="0">
                <a:uFill>
                  <a:solidFill>
                    <a:srgbClr val="FFFFFF"/>
                  </a:solidFill>
                </a:uFill>
              </a:rPr>
              <a:t>kernel</a:t>
            </a:r>
            <a:r>
              <a:rPr lang="pt-BR" sz="2000" spc="-1" dirty="0" smtClean="0">
                <a:uFill>
                  <a:solidFill>
                    <a:srgbClr val="FFFFFF"/>
                  </a:solidFill>
                </a:uFill>
              </a:rPr>
              <a:t> e do </a:t>
            </a:r>
            <a:r>
              <a:rPr lang="pt-BR" sz="2000" i="1" spc="-1" dirty="0" err="1" smtClean="0">
                <a:uFill>
                  <a:solidFill>
                    <a:srgbClr val="FFFFFF"/>
                  </a:solidFill>
                </a:uFill>
              </a:rPr>
              <a:t>device-tree-blob</a:t>
            </a:r>
            <a:r>
              <a:rPr lang="pt-BR" sz="2000" spc="-1" dirty="0" smtClean="0">
                <a:uFill>
                  <a:solidFill>
                    <a:srgbClr val="FFFFFF"/>
                  </a:solidFill>
                </a:uFill>
              </a:rPr>
              <a:t>:</a:t>
            </a:r>
            <a:endParaRPr lang="pt-BR" sz="2000" spc="-1" dirty="0" smtClean="0">
              <a:uFill>
                <a:solidFill>
                  <a:srgbClr val="FFFFFF"/>
                </a:solidFill>
              </a:uFill>
            </a:endParaRPr>
          </a:p>
          <a:p>
            <a:pPr marL="1712913" lvl="6" indent="-341313" algn="just">
              <a:spcAft>
                <a:spcPts val="180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Colibri 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VFxx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#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bootz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 0x00000000 – 0x00000000</a:t>
            </a:r>
            <a:endParaRPr lang="pt-BR" sz="2000" spc="-1" dirty="0" smtClean="0">
              <a:solidFill>
                <a:srgbClr val="0000FF"/>
              </a:solidFill>
              <a:uFill>
                <a:solidFill>
                  <a:srgbClr val="FFFFFF"/>
                </a:solidFill>
              </a:uFill>
            </a:endParaRPr>
          </a:p>
          <a:p>
            <a:pPr marL="1712913" lvl="6" indent="-341313" algn="just">
              <a:spcAft>
                <a:spcPts val="2400"/>
              </a:spcAft>
              <a:buClr>
                <a:srgbClr val="000000"/>
              </a:buClr>
            </a:pPr>
            <a:endParaRPr lang="pt-B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1313" lvl="3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endParaRPr lang="pt-B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1313" lvl="3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endParaRPr lang="pt-B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1313" lvl="3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endParaRPr lang="pt-BR" sz="2000" spc="-1" dirty="0" smtClean="0">
              <a:solidFill>
                <a:srgbClr val="00206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1313" lvl="3" indent="-341313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endParaRPr lang="pt-B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BOOTLOADER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71406" y="1214422"/>
            <a:ext cx="8929750" cy="52864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r>
              <a:rPr lang="pt-BR" sz="28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U-Boot – </a:t>
            </a:r>
            <a:r>
              <a:rPr lang="pt-BR" sz="2800" b="1" i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Carregando </a:t>
            </a:r>
            <a:r>
              <a:rPr lang="pt-BR" sz="2800" b="1" i="1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kernel</a:t>
            </a:r>
            <a:r>
              <a:rPr lang="pt-BR" sz="2800" b="1" i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 e </a:t>
            </a:r>
            <a:r>
              <a:rPr lang="pt-BR" sz="2800" b="1" i="1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dtb</a:t>
            </a:r>
            <a:r>
              <a:rPr lang="pt-BR" sz="2800" b="1" i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 pela rede</a:t>
            </a:r>
            <a:endParaRPr lang="pt-BR" sz="2800" b="1" i="1" spc="-1" dirty="0" smtClean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lvl="6" algn="ctr">
              <a:spcAft>
                <a:spcPts val="2400"/>
              </a:spcAft>
              <a:buClr>
                <a:srgbClr val="000000"/>
              </a:buClr>
            </a:pPr>
            <a:r>
              <a:rPr lang="pt-BR" sz="2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           O BOOT TRANSCORREU COMO ESPERADO!!!</a:t>
            </a:r>
            <a:endParaRPr lang="pt-B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1313" lvl="3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endParaRPr lang="pt-BR" sz="2000" spc="-1" dirty="0" smtClean="0">
              <a:solidFill>
                <a:srgbClr val="00206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1313" lvl="3" indent="-341313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endParaRPr lang="pt-B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Imagem 3" descr="TFTP_boo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340" y="2143116"/>
            <a:ext cx="6384874" cy="4286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Recursos online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214282" y="1384762"/>
            <a:ext cx="8785358" cy="34729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spcAft>
                <a:spcPts val="1800"/>
              </a:spcAft>
              <a:buFont typeface="Wingdings" pitchFamily="2" charset="2"/>
              <a:buChar char="Ø"/>
            </a:pPr>
            <a:r>
              <a:rPr lang="pt-BR" sz="2000" dirty="0" smtClean="0"/>
              <a:t> Linux </a:t>
            </a:r>
            <a:r>
              <a:rPr lang="pt-BR" sz="2000" dirty="0" err="1" smtClean="0"/>
              <a:t>Foundation</a:t>
            </a:r>
            <a:r>
              <a:rPr lang="pt-BR" sz="2000" dirty="0" smtClean="0"/>
              <a:t> (notícias, blog e vídeos): </a:t>
            </a:r>
            <a:r>
              <a:rPr lang="pt-BR" sz="2000" dirty="0" smtClean="0">
                <a:hlinkClick r:id="rId3"/>
              </a:rPr>
              <a:t>http://linuxfoundation.org</a:t>
            </a:r>
            <a:endParaRPr lang="pt-BR" sz="2000" dirty="0" smtClean="0"/>
          </a:p>
          <a:p>
            <a:pPr>
              <a:spcAft>
                <a:spcPts val="1800"/>
              </a:spcAft>
              <a:buFont typeface="Wingdings" pitchFamily="2" charset="2"/>
              <a:buChar char="Ø"/>
            </a:pPr>
            <a:r>
              <a:rPr lang="pt-BR" sz="2000" dirty="0" smtClean="0"/>
              <a:t> Free </a:t>
            </a:r>
            <a:r>
              <a:rPr lang="pt-BR" sz="2000" dirty="0" err="1" smtClean="0"/>
              <a:t>electrons</a:t>
            </a:r>
            <a:r>
              <a:rPr lang="pt-BR" sz="2000" dirty="0" smtClean="0"/>
              <a:t> (documentos e vídeos): </a:t>
            </a:r>
            <a:r>
              <a:rPr lang="pt-BR" sz="2000" dirty="0" smtClean="0">
                <a:hlinkClick r:id="rId4"/>
              </a:rPr>
              <a:t>http://free-electrons.com</a:t>
            </a:r>
            <a:endParaRPr lang="pt-BR" sz="2000" dirty="0" smtClean="0"/>
          </a:p>
          <a:p>
            <a:pPr>
              <a:spcAft>
                <a:spcPts val="1800"/>
              </a:spcAft>
              <a:buFont typeface="Wingdings" pitchFamily="2" charset="2"/>
              <a:buChar char="Ø"/>
            </a:pPr>
            <a:r>
              <a:rPr lang="pt-BR" sz="2000" dirty="0" smtClean="0"/>
              <a:t> </a:t>
            </a:r>
            <a:r>
              <a:rPr lang="pt-BR" sz="2000" dirty="0" err="1" smtClean="0"/>
              <a:t>Raspberry</a:t>
            </a:r>
            <a:r>
              <a:rPr lang="pt-BR" sz="2000" dirty="0" smtClean="0"/>
              <a:t> </a:t>
            </a:r>
            <a:r>
              <a:rPr lang="pt-BR" sz="2000" dirty="0" err="1" smtClean="0"/>
              <a:t>Pi</a:t>
            </a:r>
            <a:r>
              <a:rPr lang="pt-BR" sz="2000" dirty="0" smtClean="0"/>
              <a:t>  </a:t>
            </a:r>
            <a:r>
              <a:rPr lang="pt-BR" sz="2000" dirty="0" err="1" smtClean="0"/>
              <a:t>Foundation</a:t>
            </a:r>
            <a:r>
              <a:rPr lang="pt-BR" sz="2000" dirty="0" smtClean="0"/>
              <a:t>: </a:t>
            </a:r>
            <a:r>
              <a:rPr lang="pt-BR" sz="2000" dirty="0" smtClean="0">
                <a:hlinkClick r:id="rId5"/>
              </a:rPr>
              <a:t>https://www.raspberrypi.org/</a:t>
            </a:r>
            <a:endParaRPr lang="pt-BR" sz="2000" dirty="0" smtClean="0"/>
          </a:p>
          <a:p>
            <a:pPr>
              <a:spcAft>
                <a:spcPts val="1800"/>
              </a:spcAft>
              <a:buFont typeface="Wingdings" pitchFamily="2" charset="2"/>
              <a:buChar char="Ø"/>
            </a:pPr>
            <a:r>
              <a:rPr lang="pt-BR" sz="2000" dirty="0" smtClean="0"/>
              <a:t> </a:t>
            </a:r>
            <a:r>
              <a:rPr lang="pt-BR" sz="2000" dirty="0" err="1" smtClean="0"/>
              <a:t>Toradex</a:t>
            </a:r>
            <a:r>
              <a:rPr lang="pt-BR" sz="2000" dirty="0" smtClean="0"/>
              <a:t>: </a:t>
            </a:r>
            <a:r>
              <a:rPr lang="pt-BR" sz="2000" dirty="0" smtClean="0">
                <a:hlinkClick r:id="rId6"/>
              </a:rPr>
              <a:t>https://www.toradex.com/pt_br/</a:t>
            </a:r>
            <a:endParaRPr lang="pt-BR" sz="2000" dirty="0" smtClean="0"/>
          </a:p>
          <a:p>
            <a:pPr>
              <a:spcAft>
                <a:spcPts val="1800"/>
              </a:spcAft>
              <a:buFont typeface="Wingdings" pitchFamily="2" charset="2"/>
              <a:buChar char="Ø"/>
            </a:pPr>
            <a:r>
              <a:rPr lang="pt-BR" sz="2000" dirty="0" smtClean="0"/>
              <a:t> </a:t>
            </a:r>
            <a:r>
              <a:rPr lang="pt-BR" sz="2000" dirty="0" err="1" smtClean="0"/>
              <a:t>Developer</a:t>
            </a:r>
            <a:r>
              <a:rPr lang="pt-BR" sz="2000" dirty="0" smtClean="0"/>
              <a:t> </a:t>
            </a:r>
            <a:r>
              <a:rPr lang="pt-BR" sz="2000" dirty="0" err="1" smtClean="0"/>
              <a:t>Toradex</a:t>
            </a:r>
            <a:r>
              <a:rPr lang="pt-BR" sz="2000" dirty="0" smtClean="0"/>
              <a:t>: </a:t>
            </a:r>
            <a:r>
              <a:rPr lang="pt-BR" sz="2000" dirty="0" smtClean="0">
                <a:hlinkClick r:id="rId6"/>
              </a:rPr>
              <a:t>https://www.toradex.com/pt_br/</a:t>
            </a:r>
            <a:endParaRPr lang="pt-BR" sz="2000" dirty="0" smtClean="0"/>
          </a:p>
          <a:p>
            <a:pPr>
              <a:spcAft>
                <a:spcPts val="1800"/>
              </a:spcAft>
              <a:buFont typeface="Wingdings" pitchFamily="2" charset="2"/>
              <a:buChar char="Ø"/>
            </a:pPr>
            <a:r>
              <a:rPr lang="pt-BR" sz="2000" dirty="0" smtClean="0"/>
              <a:t> Portal Embarcados: </a:t>
            </a:r>
            <a:r>
              <a:rPr lang="pt-BR" sz="2000" dirty="0" smtClean="0">
                <a:hlinkClick r:id="rId7"/>
              </a:rPr>
              <a:t>http://embarcados.com.br</a:t>
            </a:r>
            <a:endParaRPr lang="pt-BR" sz="2000" dirty="0" smtClean="0"/>
          </a:p>
          <a:p>
            <a:pPr>
              <a:spcAft>
                <a:spcPts val="1800"/>
              </a:spcAft>
              <a:buFont typeface="Wingdings" pitchFamily="2" charset="2"/>
              <a:buChar char="Ø"/>
            </a:pPr>
            <a:r>
              <a:rPr lang="pt-BR" sz="2000" dirty="0" smtClean="0"/>
              <a:t> Blog do Sergio Prado: </a:t>
            </a:r>
            <a:r>
              <a:rPr lang="pt-BR" sz="2000" dirty="0" smtClean="0">
                <a:hlinkClick r:id="rId8"/>
              </a:rPr>
              <a:t>http://sergioprado.org</a:t>
            </a:r>
            <a:endParaRPr lang="pt-BR" sz="2000" dirty="0" smtClean="0"/>
          </a:p>
          <a:p>
            <a:pPr>
              <a:buFont typeface="Wingdings" pitchFamily="2" charset="2"/>
              <a:buChar char="Ø"/>
            </a:pPr>
            <a:endParaRPr lang="pt-BR" sz="2000" dirty="0" smtClean="0"/>
          </a:p>
          <a:p>
            <a:r>
              <a:rPr lang="pt-BR" sz="2000" dirty="0" smtClean="0">
                <a:hlinkClick r:id="rId9"/>
              </a:rPr>
              <a:t>    </a:t>
            </a:r>
            <a:endParaRPr lang="pt-BR" sz="2000" dirty="0" smtClean="0"/>
          </a:p>
          <a:p>
            <a:endParaRPr lang="pt-B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Obrigado!!!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Imagem 4" descr="linux-Brasi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718" y="2500306"/>
            <a:ext cx="3250794" cy="32507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BOOTLOADER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214282" y="1214422"/>
            <a:ext cx="8785358" cy="50720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r>
              <a:rPr lang="pt-BR" sz="28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 QUE SÃO </a:t>
            </a:r>
            <a:r>
              <a:rPr lang="pt-BR" sz="2800" b="1" i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BOOTLOADERS</a:t>
            </a:r>
            <a:r>
              <a:rPr lang="pt-BR" sz="28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?</a:t>
            </a: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ü"/>
            </a:pP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</a:t>
            </a:r>
            <a:r>
              <a:rPr lang="pt-BR" sz="2000" b="1" i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bootloader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é um pedaço de código que é responsável por:</a:t>
            </a:r>
          </a:p>
          <a:p>
            <a:pPr marL="799920" lvl="1" indent="-342360" algn="just">
              <a:spcAft>
                <a:spcPts val="80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pt-BR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Inicialização básica do hardware (CPU, GPIO, controladora RAM, </a:t>
            </a:r>
            <a:r>
              <a:rPr lang="pt-BR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etc</a:t>
            </a:r>
            <a:r>
              <a:rPr lang="pt-BR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);</a:t>
            </a:r>
          </a:p>
          <a:p>
            <a:pPr marL="799920" lvl="1" indent="-342360" algn="just">
              <a:spcAft>
                <a:spcPts val="80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Carregar um binário (normalmente o </a:t>
            </a: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kernel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do </a:t>
            </a: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S.O.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de um dispositivos de armazenamento e/ou da rede para a memória RAM;</a:t>
            </a:r>
          </a:p>
          <a:p>
            <a:pPr marL="799920" lvl="1" indent="-342360" algn="just">
              <a:spcAft>
                <a:spcPts val="80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pt-BR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Possibilita a descompressão e a execução de um binário;</a:t>
            </a:r>
          </a:p>
          <a:p>
            <a:pPr marL="799920" lvl="1" indent="-342360" algn="just">
              <a:spcAft>
                <a:spcPts val="80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pt-BR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maioria dos </a:t>
            </a:r>
            <a:r>
              <a:rPr lang="pt-BR" b="1" i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bootloaders</a:t>
            </a:r>
            <a:r>
              <a:rPr lang="pt-BR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prove um </a:t>
            </a:r>
            <a:r>
              <a:rPr lang="pt-BR" b="0" i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shell</a:t>
            </a:r>
            <a:r>
              <a:rPr lang="pt-BR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com vários comandos, possibilitando a execução de diferentes operações como: inspeção do conteúdo da memória, testes e diagnósticos de hardware, atualização do próprio </a:t>
            </a:r>
            <a:r>
              <a:rPr lang="pt-BR" b="1" i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bootloader</a:t>
            </a:r>
            <a:r>
              <a:rPr lang="pt-BR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bem como atualização do </a:t>
            </a:r>
            <a:r>
              <a:rPr lang="pt-BR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kernel</a:t>
            </a:r>
            <a:r>
              <a:rPr lang="pt-BR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 do sistema de arquivos;</a:t>
            </a:r>
          </a:p>
          <a:p>
            <a:pPr marL="1714320" lvl="3" indent="-342360" algn="just">
              <a:spcAft>
                <a:spcPts val="80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Passagem de parâmetros para o </a:t>
            </a: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kernel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do </a:t>
            </a: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S.O.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;</a:t>
            </a:r>
          </a:p>
          <a:p>
            <a:pPr marL="1714320" lvl="3" indent="-342360" algn="just">
              <a:spcAft>
                <a:spcPts val="80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finalmente, passar 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 controle da CPU para o </a:t>
            </a: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kernel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do </a:t>
            </a: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S.O.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se for o caso e/ou para a aplicação embarcada;</a:t>
            </a:r>
            <a:endParaRPr lang="pt-BR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spcAft>
                <a:spcPts val="1800"/>
              </a:spcAft>
              <a:buClr>
                <a:srgbClr val="000000"/>
              </a:buClr>
              <a:buFont typeface="Wingdings" pitchFamily="2" charset="2"/>
              <a:buChar char="ü"/>
            </a:pP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r>
              <a:rPr lang="pt-B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BOOTLOADER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71406" y="1214422"/>
            <a:ext cx="7858180" cy="50720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r>
              <a:rPr lang="pt-BR" sz="2800" b="1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BOOTLOADERS</a:t>
            </a:r>
            <a:r>
              <a:rPr lang="pt-BR" sz="28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NO X86</a:t>
            </a: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ü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Nas plataformas x86, normalmente na placa mãe existe uma memória não-volátil conhecida como BIOS;</a:t>
            </a: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ü"/>
            </a:pPr>
            <a:r>
              <a:rPr lang="pt-BR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 inicialização do equipamento um programa na BIOS é executado, o qual faz a inicialização básica do hardware, carrega e executa os primeiros 512 bytes do dispositivo de boot (</a:t>
            </a:r>
            <a:r>
              <a:rPr lang="pt-BR" b="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MBR</a:t>
            </a:r>
            <a:r>
              <a:rPr lang="pt-BR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);</a:t>
            </a: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ü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</a:t>
            </a:r>
            <a:r>
              <a:rPr lang="pt-BR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MBR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é o </a:t>
            </a:r>
            <a:r>
              <a:rPr lang="pt-BR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bootloader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1º estágio, o qual é o responsável por carregar o </a:t>
            </a:r>
            <a:r>
              <a:rPr lang="pt-BR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bootloader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2º estágio, do disco para a memória RAM;</a:t>
            </a: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ü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</a:t>
            </a:r>
            <a:r>
              <a:rPr lang="pt-BR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bootloader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2º estágio é mais completo, pois consegue entender o sistema de arquivos, consegue carregar o sistema operacional dos dispositivos de armazenamento para a memória RAM e executá-lo;</a:t>
            </a: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ü"/>
            </a:pPr>
            <a:endParaRPr lang="pt-BR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spcAft>
                <a:spcPts val="1800"/>
              </a:spcAft>
              <a:buClr>
                <a:srgbClr val="000000"/>
              </a:buClr>
              <a:buFont typeface="Wingdings" pitchFamily="2" charset="2"/>
              <a:buChar char="ü"/>
            </a:pP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r>
              <a:rPr lang="pt-B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Retângulo de cantos arredondados 3"/>
          <p:cNvSpPr/>
          <p:nvPr/>
        </p:nvSpPr>
        <p:spPr>
          <a:xfrm>
            <a:off x="8072462" y="1357298"/>
            <a:ext cx="1000100" cy="642942"/>
          </a:xfrm>
          <a:prstGeom prst="roundRect">
            <a:avLst/>
          </a:prstGeom>
          <a:solidFill>
            <a:schemeClr val="accent6">
              <a:tint val="50000"/>
              <a:satMod val="30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BIOS</a:t>
            </a:r>
          </a:p>
          <a:p>
            <a:pPr algn="ctr"/>
            <a:r>
              <a:rPr lang="pt-BR" dirty="0" smtClean="0"/>
              <a:t>(ROM)</a:t>
            </a:r>
          </a:p>
        </p:txBody>
      </p:sp>
      <p:sp>
        <p:nvSpPr>
          <p:cNvPr id="5" name="Retângulo de cantos arredondados 4"/>
          <p:cNvSpPr/>
          <p:nvPr/>
        </p:nvSpPr>
        <p:spPr>
          <a:xfrm>
            <a:off x="8072462" y="2428868"/>
            <a:ext cx="1000100" cy="642942"/>
          </a:xfrm>
          <a:prstGeom prst="roundRect">
            <a:avLst/>
          </a:prstGeom>
          <a:solidFill>
            <a:schemeClr val="accent6">
              <a:tint val="50000"/>
              <a:satMod val="30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Estágio 1</a:t>
            </a:r>
          </a:p>
          <a:p>
            <a:pPr algn="ctr"/>
            <a:r>
              <a:rPr lang="pt-BR" sz="1200" dirty="0" smtClean="0"/>
              <a:t>512 bytes</a:t>
            </a:r>
          </a:p>
          <a:p>
            <a:pPr algn="ctr"/>
            <a:r>
              <a:rPr lang="pt-BR" sz="1200" dirty="0" smtClean="0"/>
              <a:t>do disco</a:t>
            </a:r>
            <a:endParaRPr lang="pt-BR" sz="1200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8072494" y="3500438"/>
            <a:ext cx="1000100" cy="642942"/>
          </a:xfrm>
          <a:prstGeom prst="roundRect">
            <a:avLst/>
          </a:prstGeom>
          <a:solidFill>
            <a:schemeClr val="accent6">
              <a:tint val="50000"/>
              <a:satMod val="30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Estágio 2</a:t>
            </a:r>
          </a:p>
          <a:p>
            <a:pPr algn="ctr"/>
            <a:r>
              <a:rPr lang="pt-BR" sz="1200" dirty="0" smtClean="0"/>
              <a:t>do disco</a:t>
            </a:r>
            <a:endParaRPr lang="pt-BR" sz="1200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8072462" y="4572008"/>
            <a:ext cx="1000100" cy="642942"/>
          </a:xfrm>
          <a:prstGeom prst="roundRect">
            <a:avLst/>
          </a:prstGeom>
          <a:solidFill>
            <a:schemeClr val="accent6">
              <a:tint val="50000"/>
              <a:satMod val="30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 smtClean="0"/>
              <a:t>S.O.</a:t>
            </a:r>
            <a:endParaRPr lang="pt-BR" sz="1200" dirty="0" smtClean="0"/>
          </a:p>
          <a:p>
            <a:pPr algn="ctr"/>
            <a:r>
              <a:rPr lang="pt-BR" sz="1200" dirty="0" smtClean="0"/>
              <a:t>do disco</a:t>
            </a:r>
            <a:endParaRPr lang="pt-BR" sz="1200" dirty="0"/>
          </a:p>
        </p:txBody>
      </p:sp>
      <p:cxnSp>
        <p:nvCxnSpPr>
          <p:cNvPr id="9" name="Conector de seta reta 8"/>
          <p:cNvCxnSpPr>
            <a:stCxn id="4" idx="2"/>
            <a:endCxn id="5" idx="0"/>
          </p:cNvCxnSpPr>
          <p:nvPr/>
        </p:nvCxnSpPr>
        <p:spPr>
          <a:xfrm rot="5400000">
            <a:off x="8358198" y="2214554"/>
            <a:ext cx="42862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>
            <a:stCxn id="5" idx="2"/>
            <a:endCxn id="6" idx="0"/>
          </p:cNvCxnSpPr>
          <p:nvPr/>
        </p:nvCxnSpPr>
        <p:spPr>
          <a:xfrm rot="16200000" flipH="1">
            <a:off x="8358214" y="3286108"/>
            <a:ext cx="428628" cy="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6" idx="2"/>
            <a:endCxn id="7" idx="0"/>
          </p:cNvCxnSpPr>
          <p:nvPr/>
        </p:nvCxnSpPr>
        <p:spPr>
          <a:xfrm rot="5400000">
            <a:off x="8358214" y="4357678"/>
            <a:ext cx="428628" cy="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1643042" y="5012494"/>
            <a:ext cx="72866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pt-BR" dirty="0" smtClean="0"/>
              <a:t> </a:t>
            </a:r>
            <a:r>
              <a:rPr lang="pt-BR" b="1" dirty="0" smtClean="0"/>
              <a:t>LILO</a:t>
            </a:r>
            <a:r>
              <a:rPr lang="pt-BR" dirty="0" smtClean="0"/>
              <a:t> – já foi bastante utilizado, mas caiu em desuso;</a:t>
            </a:r>
          </a:p>
          <a:p>
            <a:pPr lvl="1">
              <a:buFont typeface="Wingdings" pitchFamily="2" charset="2"/>
              <a:buChar char="§"/>
            </a:pPr>
            <a:r>
              <a:rPr lang="pt-BR" sz="1400" dirty="0" smtClean="0">
                <a:solidFill>
                  <a:schemeClr val="accent6">
                    <a:lumMod val="75000"/>
                  </a:schemeClr>
                </a:solidFill>
              </a:rPr>
              <a:t> http://lilo.alioth.debian.org/</a:t>
            </a:r>
          </a:p>
          <a:p>
            <a:pPr>
              <a:buFont typeface="Wingdings" pitchFamily="2" charset="2"/>
              <a:buChar char="Ø"/>
            </a:pPr>
            <a:r>
              <a:rPr lang="pt-BR" dirty="0" smtClean="0"/>
              <a:t> </a:t>
            </a:r>
            <a:r>
              <a:rPr lang="pt-BR" b="1" dirty="0" smtClean="0"/>
              <a:t>GRUB</a:t>
            </a:r>
            <a:r>
              <a:rPr lang="pt-BR" dirty="0" smtClean="0"/>
              <a:t> – poderoso e atualmente padrão em desktops e servidores;</a:t>
            </a:r>
          </a:p>
          <a:p>
            <a:pPr lvl="1">
              <a:buFont typeface="Wingdings" pitchFamily="2" charset="2"/>
              <a:buChar char="§"/>
            </a:pPr>
            <a:r>
              <a:rPr lang="pt-BR" sz="1400" dirty="0" smtClean="0">
                <a:solidFill>
                  <a:schemeClr val="accent6">
                    <a:lumMod val="75000"/>
                  </a:schemeClr>
                </a:solidFill>
              </a:rPr>
              <a:t> http://www.gnu.org/software/grub/</a:t>
            </a:r>
          </a:p>
          <a:p>
            <a:pPr>
              <a:buFont typeface="Wingdings" pitchFamily="2" charset="2"/>
              <a:buChar char="Ø"/>
            </a:pPr>
            <a:r>
              <a:rPr lang="pt-BR" dirty="0" smtClean="0"/>
              <a:t> </a:t>
            </a:r>
            <a:r>
              <a:rPr lang="pt-BR" b="1" dirty="0" err="1" smtClean="0"/>
              <a:t>Syslinux</a:t>
            </a:r>
            <a:r>
              <a:rPr lang="pt-BR" dirty="0" smtClean="0"/>
              <a:t> – utilizado em boot pela rede e mídias removíveis;</a:t>
            </a:r>
          </a:p>
          <a:p>
            <a:pPr lvl="1">
              <a:buFont typeface="Wingdings" pitchFamily="2" charset="2"/>
              <a:buChar char="§"/>
            </a:pPr>
            <a:r>
              <a:rPr lang="pt-BR" sz="1400" dirty="0" smtClean="0">
                <a:solidFill>
                  <a:schemeClr val="accent6">
                    <a:lumMod val="75000"/>
                  </a:schemeClr>
                </a:solidFill>
              </a:rPr>
              <a:t> http://www.syslinux.org/</a:t>
            </a:r>
            <a:endParaRPr lang="pt-BR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BOOTLOADER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71406" y="1214422"/>
            <a:ext cx="7858180" cy="50720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r>
              <a:rPr lang="pt-BR" sz="2800" b="1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BOOTLOADERS</a:t>
            </a:r>
            <a:r>
              <a:rPr lang="pt-BR" sz="28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EM ARM</a:t>
            </a: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ü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</a:t>
            </a:r>
            <a:r>
              <a:rPr lang="pt-BR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SoC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tem um código de boot em uma ROM interna, responsável por carregar o </a:t>
            </a:r>
            <a:r>
              <a:rPr lang="pt-BR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bootloader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1º estágio (SPL) para uma memória RAM interna;</a:t>
            </a: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ü"/>
            </a:pPr>
            <a:r>
              <a:rPr lang="pt-BR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SPL (</a:t>
            </a:r>
            <a:r>
              <a:rPr lang="pt-BR" b="0" i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Secundary</a:t>
            </a:r>
            <a:r>
              <a:rPr lang="pt-BR" b="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b="0" i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Program</a:t>
            </a:r>
            <a:r>
              <a:rPr lang="pt-BR" b="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b="0" i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Loader</a:t>
            </a:r>
            <a:r>
              <a:rPr lang="pt-BR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é responsável por inicializar o hardware (CPU, DRAM, GPIO, </a:t>
            </a:r>
            <a:r>
              <a:rPr lang="pt-BR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etc</a:t>
            </a:r>
            <a:r>
              <a:rPr lang="pt-BR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e carregar o </a:t>
            </a:r>
            <a:r>
              <a:rPr lang="pt-BR" b="0" i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bootloader</a:t>
            </a:r>
            <a:r>
              <a:rPr lang="pt-BR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2º estágio para memória RAM;</a:t>
            </a: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ü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</a:t>
            </a: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bootloader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2º estágio é mais completo e normalmente suporta sistemas de arquivos, interfaces USB e protocolo TCP/IP. É responsável por carregar e executar o </a:t>
            </a: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kernel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Linux;</a:t>
            </a:r>
          </a:p>
          <a:p>
            <a:pPr marL="1257120" lvl="2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ü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</a:t>
            </a: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kernel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ao ser executado da RAM, assume o controle do sistema, a partir deste ponto, o </a:t>
            </a:r>
            <a:r>
              <a:rPr lang="pt-BR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bootloader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não existe mais.</a:t>
            </a: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ü"/>
            </a:pPr>
            <a:endParaRPr lang="pt-BR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spcAft>
                <a:spcPts val="1800"/>
              </a:spcAft>
              <a:buClr>
                <a:srgbClr val="000000"/>
              </a:buClr>
              <a:buFont typeface="Wingdings" pitchFamily="2" charset="2"/>
              <a:buChar char="ü"/>
            </a:pP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r>
              <a:rPr lang="pt-B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Retângulo de cantos arredondados 3"/>
          <p:cNvSpPr/>
          <p:nvPr/>
        </p:nvSpPr>
        <p:spPr>
          <a:xfrm>
            <a:off x="8072462" y="1357298"/>
            <a:ext cx="1000100" cy="642942"/>
          </a:xfrm>
          <a:prstGeom prst="roundRect">
            <a:avLst/>
          </a:prstGeom>
          <a:solidFill>
            <a:schemeClr val="accent6">
              <a:tint val="50000"/>
              <a:satMod val="30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ROM</a:t>
            </a:r>
          </a:p>
          <a:p>
            <a:pPr algn="ctr"/>
            <a:r>
              <a:rPr lang="pt-BR" sz="1400" dirty="0" err="1" smtClean="0"/>
              <a:t>Code</a:t>
            </a:r>
            <a:endParaRPr lang="pt-BR" sz="1400" dirty="0" smtClean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8072462" y="2428868"/>
            <a:ext cx="1000100" cy="642942"/>
          </a:xfrm>
          <a:prstGeom prst="roundRect">
            <a:avLst/>
          </a:prstGeom>
          <a:solidFill>
            <a:schemeClr val="accent6">
              <a:tint val="50000"/>
              <a:satMod val="30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SPL</a:t>
            </a:r>
            <a:endParaRPr lang="pt-BR" sz="1400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8072494" y="3500438"/>
            <a:ext cx="1000100" cy="64294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00FF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 smtClean="0"/>
              <a:t>Bootloader</a:t>
            </a:r>
            <a:endParaRPr lang="pt-BR" sz="1200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8072462" y="4572008"/>
            <a:ext cx="1000100" cy="64294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00FF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Linux</a:t>
            </a:r>
          </a:p>
          <a:p>
            <a:pPr algn="ctr"/>
            <a:r>
              <a:rPr lang="pt-BR" sz="1400" b="1" dirty="0" smtClean="0"/>
              <a:t>Kernel</a:t>
            </a:r>
            <a:endParaRPr lang="pt-BR" sz="1400" b="1" dirty="0"/>
          </a:p>
        </p:txBody>
      </p:sp>
      <p:cxnSp>
        <p:nvCxnSpPr>
          <p:cNvPr id="9" name="Conector de seta reta 8"/>
          <p:cNvCxnSpPr>
            <a:stCxn id="4" idx="2"/>
            <a:endCxn id="5" idx="0"/>
          </p:cNvCxnSpPr>
          <p:nvPr/>
        </p:nvCxnSpPr>
        <p:spPr>
          <a:xfrm rot="5400000">
            <a:off x="8358198" y="2214554"/>
            <a:ext cx="42862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>
            <a:stCxn id="5" idx="2"/>
            <a:endCxn id="6" idx="0"/>
          </p:cNvCxnSpPr>
          <p:nvPr/>
        </p:nvCxnSpPr>
        <p:spPr>
          <a:xfrm rot="16200000" flipH="1">
            <a:off x="8358214" y="3286108"/>
            <a:ext cx="428628" cy="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6" idx="2"/>
            <a:endCxn id="7" idx="0"/>
          </p:cNvCxnSpPr>
          <p:nvPr/>
        </p:nvCxnSpPr>
        <p:spPr>
          <a:xfrm rot="5400000">
            <a:off x="8358214" y="4357678"/>
            <a:ext cx="428628" cy="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BOOTLOADER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71406" y="1214422"/>
            <a:ext cx="7858180" cy="50720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r>
              <a:rPr lang="pt-BR" sz="2800" b="1" i="1" spc="-1" dirty="0" smtClean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</a:rPr>
              <a:t>BOOT TORADEX VF61</a:t>
            </a:r>
            <a:endParaRPr lang="pt-BR" sz="2800" b="1" spc="-1" dirty="0" smtClean="0">
              <a:solidFill>
                <a:srgbClr val="7030A0"/>
              </a:solidFill>
              <a:uFill>
                <a:solidFill>
                  <a:srgbClr val="FFFFFF"/>
                </a:solidFill>
              </a:uFill>
            </a:endParaRP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ü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Código de boot em ROM é iniciado no reset. Lê registrador para determinar o dispositivo de boot;</a:t>
            </a: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ü"/>
            </a:pPr>
            <a:r>
              <a:rPr lang="pt-BR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Versão mínima do U-Boot  é carregado pra RAM. Inicializa o hardware e carrega o U-Boot completo para RAM;</a:t>
            </a: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ü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versão completa do U-Boot inicializa alguns dispositivos de hardware (rede, USB, </a:t>
            </a: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etc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), carrega a imagem do </a:t>
            </a: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kernel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na RAM e passa o controle para ele;</a:t>
            </a:r>
          </a:p>
          <a:p>
            <a:pPr marL="342720" lvl="2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ü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 </a:t>
            </a: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kernel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ao ser executado da RAM, assume o controle do sistema, a partir deste ponto o </a:t>
            </a:r>
            <a:r>
              <a:rPr lang="pt-BR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bootloader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não existe mais.</a:t>
            </a: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ü"/>
            </a:pPr>
            <a:endParaRPr lang="pt-BR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spcAft>
                <a:spcPts val="1800"/>
              </a:spcAft>
              <a:buClr>
                <a:srgbClr val="000000"/>
              </a:buClr>
              <a:buFont typeface="Wingdings" pitchFamily="2" charset="2"/>
              <a:buChar char="ü"/>
            </a:pP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r>
              <a:rPr lang="pt-B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Retângulo de cantos arredondados 3"/>
          <p:cNvSpPr/>
          <p:nvPr/>
        </p:nvSpPr>
        <p:spPr>
          <a:xfrm>
            <a:off x="8072462" y="1357298"/>
            <a:ext cx="1000100" cy="642942"/>
          </a:xfrm>
          <a:prstGeom prst="roundRect">
            <a:avLst/>
          </a:prstGeom>
          <a:solidFill>
            <a:schemeClr val="accent6">
              <a:tint val="50000"/>
              <a:satMod val="30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ROM</a:t>
            </a:r>
          </a:p>
          <a:p>
            <a:pPr algn="ctr"/>
            <a:r>
              <a:rPr lang="pt-BR" sz="1400" dirty="0" err="1" smtClean="0"/>
              <a:t>Code</a:t>
            </a:r>
            <a:endParaRPr lang="pt-BR" sz="1400" dirty="0" smtClean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8072462" y="2428868"/>
            <a:ext cx="1000100" cy="642942"/>
          </a:xfrm>
          <a:prstGeom prst="roundRect">
            <a:avLst/>
          </a:prstGeom>
          <a:solidFill>
            <a:schemeClr val="accent6">
              <a:tint val="50000"/>
              <a:satMod val="30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U-Boot</a:t>
            </a:r>
          </a:p>
          <a:p>
            <a:pPr algn="ctr"/>
            <a:r>
              <a:rPr lang="pt-BR" sz="1400" dirty="0" smtClean="0"/>
              <a:t>SPL</a:t>
            </a:r>
            <a:endParaRPr lang="pt-BR" sz="1400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8072494" y="3500438"/>
            <a:ext cx="1000100" cy="64294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00FF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U-Boot</a:t>
            </a:r>
            <a:endParaRPr lang="pt-BR" sz="1400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8072462" y="4572008"/>
            <a:ext cx="1000100" cy="64294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00FF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Linux</a:t>
            </a:r>
          </a:p>
          <a:p>
            <a:pPr algn="ctr"/>
            <a:r>
              <a:rPr lang="pt-BR" sz="1400" b="1" dirty="0" smtClean="0"/>
              <a:t>Kernel</a:t>
            </a:r>
            <a:endParaRPr lang="pt-BR" sz="1400" b="1" dirty="0"/>
          </a:p>
        </p:txBody>
      </p:sp>
      <p:cxnSp>
        <p:nvCxnSpPr>
          <p:cNvPr id="9" name="Conector de seta reta 8"/>
          <p:cNvCxnSpPr>
            <a:stCxn id="4" idx="2"/>
            <a:endCxn id="5" idx="0"/>
          </p:cNvCxnSpPr>
          <p:nvPr/>
        </p:nvCxnSpPr>
        <p:spPr>
          <a:xfrm rot="5400000">
            <a:off x="8358198" y="2214554"/>
            <a:ext cx="42862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>
            <a:stCxn id="5" idx="2"/>
            <a:endCxn id="6" idx="0"/>
          </p:cNvCxnSpPr>
          <p:nvPr/>
        </p:nvCxnSpPr>
        <p:spPr>
          <a:xfrm rot="16200000" flipH="1">
            <a:off x="8358214" y="3286108"/>
            <a:ext cx="428628" cy="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6" idx="2"/>
            <a:endCxn id="7" idx="0"/>
          </p:cNvCxnSpPr>
          <p:nvPr/>
        </p:nvCxnSpPr>
        <p:spPr>
          <a:xfrm rot="5400000">
            <a:off x="8358214" y="4357678"/>
            <a:ext cx="428628" cy="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BOOTLOADER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71406" y="1214422"/>
            <a:ext cx="7858180" cy="50720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r>
              <a:rPr lang="pt-BR" sz="2800" b="1" i="1" spc="-1" dirty="0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BOOT RASPBERRY PI</a:t>
            </a:r>
            <a:endParaRPr lang="pt-BR" sz="2800" b="1" spc="-1" dirty="0" smtClean="0">
              <a:solidFill>
                <a:schemeClr val="accent6">
                  <a:lumMod val="75000"/>
                </a:schemeClr>
              </a:solidFill>
              <a:uFill>
                <a:solidFill>
                  <a:srgbClr val="FFFFFF"/>
                </a:solidFill>
              </a:uFill>
            </a:endParaRP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ü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Após ser energizada, GPU é ligada e a CPU permanece desligada;</a:t>
            </a: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ü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GPU executa o </a:t>
            </a: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bootloader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1º estágio a partir da ROM;</a:t>
            </a: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ü"/>
            </a:pPr>
            <a:r>
              <a:rPr lang="pt-BR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</a:t>
            </a:r>
            <a:r>
              <a:rPr lang="pt-BR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bootloader</a:t>
            </a:r>
            <a:r>
              <a:rPr lang="pt-BR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1º Estágio lê o </a:t>
            </a:r>
            <a:r>
              <a:rPr lang="pt-BR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bootloader</a:t>
            </a:r>
            <a:r>
              <a:rPr lang="pt-BR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2º estágio do cartão SD (</a:t>
            </a:r>
            <a:r>
              <a:rPr lang="pt-BR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bootcode</a:t>
            </a:r>
            <a:r>
              <a:rPr lang="pt-BR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pt-BR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bin</a:t>
            </a:r>
            <a:r>
              <a:rPr lang="pt-BR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), carrega na </a:t>
            </a:r>
            <a:r>
              <a:rPr lang="pt-BR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cache</a:t>
            </a:r>
            <a:r>
              <a:rPr lang="pt-BR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L2 e o executa;</a:t>
            </a: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ü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</a:t>
            </a: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bootloader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2º estágio habilita a SDRAM, carrega o </a:t>
            </a: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bootloader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3º estágio (</a:t>
            </a: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loader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bin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para a RAM e o executa;</a:t>
            </a: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ü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</a:t>
            </a: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bootloader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3º estágio lê o firmware da GPU (start.</a:t>
            </a: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elf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);</a:t>
            </a:r>
          </a:p>
          <a:p>
            <a:pPr marL="1714320" lvl="5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ü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 firmware da GPU lê os parâmetros de configuração do sistema (config.txt), carrega a imagem do </a:t>
            </a: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kernel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(</a:t>
            </a: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kernel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.</a:t>
            </a: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img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), lê os parâmetros do </a:t>
            </a: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kernel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(cmdline.txt) e dispara o sinal de reset para o ARM;</a:t>
            </a:r>
          </a:p>
          <a:p>
            <a:pPr marL="2171520" lvl="6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ü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Inicia o boot do </a:t>
            </a: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kernel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;</a:t>
            </a: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ü"/>
            </a:pPr>
            <a:endParaRPr lang="pt-BR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spcAft>
                <a:spcPts val="1800"/>
              </a:spcAft>
              <a:buClr>
                <a:srgbClr val="000000"/>
              </a:buClr>
              <a:buFont typeface="Wingdings" pitchFamily="2" charset="2"/>
              <a:buChar char="ü"/>
            </a:pP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r>
              <a:rPr lang="pt-B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Retângulo de cantos arredondados 3"/>
          <p:cNvSpPr/>
          <p:nvPr/>
        </p:nvSpPr>
        <p:spPr>
          <a:xfrm>
            <a:off x="8001024" y="2000240"/>
            <a:ext cx="1071538" cy="642942"/>
          </a:xfrm>
          <a:prstGeom prst="roundRect">
            <a:avLst/>
          </a:prstGeom>
          <a:solidFill>
            <a:schemeClr val="accent6">
              <a:tint val="50000"/>
              <a:satMod val="30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 err="1" smtClean="0"/>
              <a:t>Load</a:t>
            </a:r>
            <a:r>
              <a:rPr lang="pt-BR" sz="1000" dirty="0" smtClean="0"/>
              <a:t> e </a:t>
            </a:r>
            <a:r>
              <a:rPr lang="pt-BR" sz="1000" dirty="0" err="1" smtClean="0"/>
              <a:t>Run</a:t>
            </a:r>
            <a:endParaRPr lang="pt-BR" sz="1000" dirty="0" smtClean="0"/>
          </a:p>
          <a:p>
            <a:pPr algn="ctr"/>
            <a:r>
              <a:rPr lang="pt-BR" sz="1000" dirty="0" err="1" smtClean="0"/>
              <a:t>Bootloader</a:t>
            </a:r>
            <a:r>
              <a:rPr lang="pt-BR" sz="1000" dirty="0" smtClean="0"/>
              <a:t> 2st</a:t>
            </a:r>
          </a:p>
          <a:p>
            <a:pPr algn="ctr"/>
            <a:r>
              <a:rPr lang="pt-BR" sz="1000" dirty="0" err="1" smtClean="0"/>
              <a:t>from</a:t>
            </a:r>
            <a:r>
              <a:rPr lang="pt-BR" sz="1000" dirty="0" smtClean="0"/>
              <a:t> SD </a:t>
            </a:r>
            <a:r>
              <a:rPr lang="pt-BR" sz="1000" dirty="0" err="1" smtClean="0"/>
              <a:t>Card</a:t>
            </a:r>
            <a:endParaRPr lang="pt-BR" sz="1000" dirty="0" smtClean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8001024" y="2857496"/>
            <a:ext cx="1071538" cy="642942"/>
          </a:xfrm>
          <a:prstGeom prst="roundRect">
            <a:avLst/>
          </a:prstGeom>
          <a:solidFill>
            <a:schemeClr val="accent6">
              <a:tint val="50000"/>
              <a:satMod val="30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 err="1" smtClean="0"/>
              <a:t>Bootloader</a:t>
            </a:r>
            <a:r>
              <a:rPr lang="pt-BR" sz="1000" dirty="0" smtClean="0"/>
              <a:t> 2st</a:t>
            </a:r>
          </a:p>
          <a:p>
            <a:pPr algn="ctr"/>
            <a:r>
              <a:rPr lang="pt-BR" sz="1000" dirty="0" err="1" smtClean="0"/>
              <a:t>Enable</a:t>
            </a:r>
            <a:r>
              <a:rPr lang="pt-BR" sz="1000" dirty="0" smtClean="0"/>
              <a:t> SDRAM</a:t>
            </a:r>
            <a:endParaRPr lang="pt-BR" sz="1000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8001024" y="5286388"/>
            <a:ext cx="1071570" cy="642942"/>
          </a:xfrm>
          <a:prstGeom prst="roundRect">
            <a:avLst/>
          </a:prstGeom>
          <a:solidFill>
            <a:schemeClr val="accent6">
              <a:tint val="50000"/>
              <a:satMod val="30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 err="1" smtClean="0"/>
              <a:t>Bootloader</a:t>
            </a:r>
            <a:r>
              <a:rPr lang="pt-BR" sz="1000" dirty="0" smtClean="0"/>
              <a:t> 3st</a:t>
            </a:r>
          </a:p>
          <a:p>
            <a:pPr algn="ctr"/>
            <a:r>
              <a:rPr lang="pt-BR" sz="1000" dirty="0" err="1" smtClean="0"/>
              <a:t>Read</a:t>
            </a:r>
            <a:r>
              <a:rPr lang="pt-BR" sz="1000" dirty="0" smtClean="0"/>
              <a:t> firmware</a:t>
            </a:r>
          </a:p>
          <a:p>
            <a:pPr algn="ctr"/>
            <a:r>
              <a:rPr lang="pt-BR" sz="1000" dirty="0" smtClean="0"/>
              <a:t>GPU</a:t>
            </a:r>
            <a:endParaRPr lang="pt-BR" sz="1000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8001024" y="6072206"/>
            <a:ext cx="1071538" cy="78579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00FF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GPU Firmware</a:t>
            </a:r>
          </a:p>
          <a:p>
            <a:pPr algn="ctr"/>
            <a:r>
              <a:rPr lang="pt-BR" sz="1000" dirty="0" err="1" smtClean="0"/>
              <a:t>Load</a:t>
            </a:r>
            <a:r>
              <a:rPr lang="pt-BR" sz="1000" dirty="0" smtClean="0"/>
              <a:t> </a:t>
            </a:r>
            <a:r>
              <a:rPr lang="pt-BR" sz="1000" dirty="0" err="1" smtClean="0"/>
              <a:t>kernel</a:t>
            </a:r>
            <a:endParaRPr lang="pt-BR" sz="1000" dirty="0" smtClean="0"/>
          </a:p>
          <a:p>
            <a:pPr algn="ctr"/>
            <a:r>
              <a:rPr lang="pt-BR" sz="1000" dirty="0" smtClean="0"/>
              <a:t>Reset </a:t>
            </a:r>
            <a:r>
              <a:rPr lang="pt-BR" sz="1000" dirty="0" err="1" smtClean="0"/>
              <a:t>signal</a:t>
            </a:r>
            <a:endParaRPr lang="pt-BR" sz="1000" dirty="0" smtClean="0"/>
          </a:p>
          <a:p>
            <a:pPr algn="ctr"/>
            <a:r>
              <a:rPr lang="pt-BR" sz="1000" dirty="0" smtClean="0"/>
              <a:t>ARM</a:t>
            </a:r>
          </a:p>
        </p:txBody>
      </p:sp>
      <p:cxnSp>
        <p:nvCxnSpPr>
          <p:cNvPr id="9" name="Conector de seta reta 8"/>
          <p:cNvCxnSpPr>
            <a:stCxn id="4" idx="2"/>
            <a:endCxn id="5" idx="0"/>
          </p:cNvCxnSpPr>
          <p:nvPr/>
        </p:nvCxnSpPr>
        <p:spPr>
          <a:xfrm rot="5400000">
            <a:off x="8429636" y="2750339"/>
            <a:ext cx="214314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>
            <a:stCxn id="22" idx="2"/>
            <a:endCxn id="6" idx="0"/>
          </p:cNvCxnSpPr>
          <p:nvPr/>
        </p:nvCxnSpPr>
        <p:spPr>
          <a:xfrm rot="16200000" flipH="1">
            <a:off x="8429644" y="5179223"/>
            <a:ext cx="214314" cy="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6" idx="2"/>
            <a:endCxn id="7" idx="0"/>
          </p:cNvCxnSpPr>
          <p:nvPr/>
        </p:nvCxnSpPr>
        <p:spPr>
          <a:xfrm rot="5400000">
            <a:off x="8465363" y="6000760"/>
            <a:ext cx="142876" cy="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tângulo de cantos arredondados 11"/>
          <p:cNvSpPr/>
          <p:nvPr/>
        </p:nvSpPr>
        <p:spPr>
          <a:xfrm>
            <a:off x="8001024" y="1214422"/>
            <a:ext cx="1071570" cy="642942"/>
          </a:xfrm>
          <a:prstGeom prst="roundRect">
            <a:avLst/>
          </a:prstGeom>
          <a:solidFill>
            <a:schemeClr val="accent6">
              <a:tint val="50000"/>
              <a:satMod val="30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GPU</a:t>
            </a:r>
          </a:p>
          <a:p>
            <a:pPr algn="ctr"/>
            <a:r>
              <a:rPr lang="pt-BR" sz="1000" dirty="0" err="1" smtClean="0"/>
              <a:t>Bootloader</a:t>
            </a:r>
            <a:r>
              <a:rPr lang="pt-BR" sz="1000" dirty="0" smtClean="0"/>
              <a:t> 1st</a:t>
            </a:r>
          </a:p>
          <a:p>
            <a:pPr algn="ctr"/>
            <a:r>
              <a:rPr lang="pt-BR" sz="1000" dirty="0" err="1" smtClean="0"/>
              <a:t>from</a:t>
            </a:r>
            <a:r>
              <a:rPr lang="pt-BR" sz="1000" dirty="0" smtClean="0"/>
              <a:t> ROM</a:t>
            </a:r>
          </a:p>
        </p:txBody>
      </p:sp>
      <p:sp>
        <p:nvSpPr>
          <p:cNvPr id="20" name="Retângulo de cantos arredondados 19"/>
          <p:cNvSpPr/>
          <p:nvPr/>
        </p:nvSpPr>
        <p:spPr>
          <a:xfrm>
            <a:off x="8001024" y="3643314"/>
            <a:ext cx="1071538" cy="642942"/>
          </a:xfrm>
          <a:prstGeom prst="roundRect">
            <a:avLst/>
          </a:prstGeom>
          <a:solidFill>
            <a:schemeClr val="accent6">
              <a:tint val="50000"/>
              <a:satMod val="30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 err="1" smtClean="0"/>
              <a:t>Bootloader</a:t>
            </a:r>
            <a:r>
              <a:rPr lang="pt-BR" sz="1000" dirty="0" smtClean="0"/>
              <a:t> 2st</a:t>
            </a:r>
          </a:p>
          <a:p>
            <a:pPr algn="ctr"/>
            <a:r>
              <a:rPr lang="pt-BR" sz="1000" dirty="0" err="1" smtClean="0"/>
              <a:t>Enable</a:t>
            </a:r>
            <a:r>
              <a:rPr lang="pt-BR" sz="1000" dirty="0" smtClean="0"/>
              <a:t> SDRAM</a:t>
            </a:r>
            <a:endParaRPr lang="pt-BR" sz="1000" dirty="0"/>
          </a:p>
        </p:txBody>
      </p:sp>
      <p:sp>
        <p:nvSpPr>
          <p:cNvPr id="22" name="Retângulo de cantos arredondados 21"/>
          <p:cNvSpPr/>
          <p:nvPr/>
        </p:nvSpPr>
        <p:spPr>
          <a:xfrm>
            <a:off x="8001024" y="4429132"/>
            <a:ext cx="1071538" cy="642942"/>
          </a:xfrm>
          <a:prstGeom prst="roundRect">
            <a:avLst/>
          </a:prstGeom>
          <a:solidFill>
            <a:schemeClr val="accent6">
              <a:tint val="50000"/>
              <a:satMod val="30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 err="1" smtClean="0"/>
              <a:t>Load</a:t>
            </a:r>
            <a:r>
              <a:rPr lang="pt-BR" sz="1000" dirty="0" smtClean="0"/>
              <a:t> e </a:t>
            </a:r>
            <a:r>
              <a:rPr lang="pt-BR" sz="1000" dirty="0" err="1" smtClean="0"/>
              <a:t>Run</a:t>
            </a:r>
            <a:endParaRPr lang="pt-BR" sz="1000" dirty="0" smtClean="0"/>
          </a:p>
          <a:p>
            <a:pPr algn="ctr"/>
            <a:r>
              <a:rPr lang="pt-BR" sz="1000" dirty="0" err="1" smtClean="0"/>
              <a:t>Bootloader</a:t>
            </a:r>
            <a:r>
              <a:rPr lang="pt-BR" sz="1000" dirty="0" smtClean="0"/>
              <a:t> 3st</a:t>
            </a:r>
          </a:p>
          <a:p>
            <a:pPr algn="ctr"/>
            <a:r>
              <a:rPr lang="pt-BR" sz="1000" dirty="0" err="1" smtClean="0"/>
              <a:t>on</a:t>
            </a:r>
            <a:r>
              <a:rPr lang="pt-BR" sz="1000" dirty="0" smtClean="0"/>
              <a:t> RAM</a:t>
            </a:r>
            <a:endParaRPr lang="pt-BR" sz="1000" dirty="0"/>
          </a:p>
        </p:txBody>
      </p:sp>
      <p:cxnSp>
        <p:nvCxnSpPr>
          <p:cNvPr id="28" name="Conector de seta reta 27"/>
          <p:cNvCxnSpPr>
            <a:stCxn id="20" idx="2"/>
            <a:endCxn id="22" idx="0"/>
          </p:cNvCxnSpPr>
          <p:nvPr/>
        </p:nvCxnSpPr>
        <p:spPr>
          <a:xfrm rot="5400000">
            <a:off x="8465355" y="4357694"/>
            <a:ext cx="14287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stCxn id="5" idx="2"/>
            <a:endCxn id="20" idx="0"/>
          </p:cNvCxnSpPr>
          <p:nvPr/>
        </p:nvCxnSpPr>
        <p:spPr>
          <a:xfrm rot="5400000">
            <a:off x="8465355" y="3571876"/>
            <a:ext cx="14287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>
            <a:stCxn id="12" idx="2"/>
            <a:endCxn id="4" idx="0"/>
          </p:cNvCxnSpPr>
          <p:nvPr/>
        </p:nvCxnSpPr>
        <p:spPr>
          <a:xfrm rot="5400000">
            <a:off x="8465363" y="1928794"/>
            <a:ext cx="142876" cy="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BOOTLOADER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71406" y="1214422"/>
            <a:ext cx="8929750" cy="52864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r>
              <a:rPr lang="pt-BR" sz="2800" b="1" i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BOOTLOADERS</a:t>
            </a:r>
            <a:r>
              <a:rPr lang="pt-BR" sz="28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 EM LINUX EMBARCADO</a:t>
            </a: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ü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</a:t>
            </a:r>
            <a:r>
              <a:rPr lang="pt-BR" sz="2000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bootloader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1º estágio (SPL) é totalmente dependente do hardware e cada plataforma pode ter o seu. O foco da disciplina é no </a:t>
            </a:r>
            <a:r>
              <a:rPr lang="pt-BR" sz="2000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bootloader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2º estágio;</a:t>
            </a: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ü"/>
            </a:pP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Existem alguns </a:t>
            </a:r>
            <a:r>
              <a:rPr lang="pt-BR" sz="2000" b="0" i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bootloaders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código-aberto que suportam o </a:t>
            </a:r>
            <a:r>
              <a:rPr lang="pt-BR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kernel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Linux. Sendo os mais conhecidos e utilizados:</a:t>
            </a:r>
          </a:p>
          <a:p>
            <a:pPr marL="342720" indent="-342360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ü"/>
            </a:pPr>
            <a:r>
              <a:rPr lang="pt-B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U-Boot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muito popular em ARM, mas também utilizado em outras arquiteturas como MIPS, PPC, m68k, NIOS, etc.</a:t>
            </a:r>
          </a:p>
          <a:p>
            <a:pPr marL="1714320" lvl="3" indent="-342360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b="0" strike="noStrike" spc="-1" dirty="0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http://www.denx.de/wiki/U-Boot</a:t>
            </a:r>
          </a:p>
          <a:p>
            <a:pPr marL="342720" indent="-342360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ü"/>
            </a:pPr>
            <a:r>
              <a:rPr lang="pt-BR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Barebox</a:t>
            </a:r>
            <a:r>
              <a:rPr lang="pt-BR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Sucessor do U-Boot, código melhor estruturado, desenvolvimento ativo, porém ainda com pouco suporte a hardware;</a:t>
            </a:r>
          </a:p>
          <a:p>
            <a:pPr marL="1714320" lvl="3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b="0" strike="noStrike" spc="-1" dirty="0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http://www.barebox.org</a:t>
            </a:r>
          </a:p>
          <a:p>
            <a:pPr marL="2171520" lvl="4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ü"/>
            </a:pPr>
            <a:r>
              <a:rPr lang="pt-BR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Existem outros </a:t>
            </a:r>
            <a:r>
              <a:rPr lang="pt-BR" b="0" i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bootloaders</a:t>
            </a:r>
            <a:r>
              <a:rPr lang="pt-BR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open-source ou proprietário, muitas vezes para arquiteturas específicas como: </a:t>
            </a:r>
            <a:r>
              <a:rPr lang="pt-BR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RedBoot</a:t>
            </a:r>
            <a:r>
              <a:rPr lang="pt-BR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pt-BR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Yaboot</a:t>
            </a:r>
            <a:r>
              <a:rPr lang="pt-BR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PMON, etc.</a:t>
            </a:r>
          </a:p>
          <a:p>
            <a:pPr marL="2171520" lvl="4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ü"/>
            </a:pPr>
            <a:endParaRPr lang="pt-BR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spcAft>
                <a:spcPts val="1800"/>
              </a:spcAft>
              <a:buClr>
                <a:srgbClr val="000000"/>
              </a:buClr>
              <a:buFont typeface="Wingdings" pitchFamily="2" charset="2"/>
              <a:buChar char="ü"/>
            </a:pP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r>
              <a:rPr lang="pt-B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BOOTLOADER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71406" y="1214422"/>
            <a:ext cx="8929750" cy="52864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r>
              <a:rPr lang="pt-BR" sz="28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U-Boot</a:t>
            </a: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Licença: GPLv2 (a mesma do 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kernel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Linux);</a:t>
            </a: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Documentação: http://denx.de/wiki/U-Boot/Documentation</a:t>
            </a:r>
          </a:p>
          <a:p>
            <a:pPr marL="342720" indent="-342360" algn="ctr">
              <a:spcAft>
                <a:spcPts val="1200"/>
              </a:spcAft>
              <a:buClr>
                <a:srgbClr val="000000"/>
              </a:buClr>
            </a:pPr>
            <a:r>
              <a:rPr lang="pt-BR" sz="2000" b="1" strike="noStrike" spc="-1" dirty="0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FUNCIONALIDADES DO U-Boot</a:t>
            </a:r>
          </a:p>
          <a:p>
            <a:pPr marL="342720" indent="-342360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Exibir informações de hardware;</a:t>
            </a:r>
          </a:p>
          <a:p>
            <a:pPr marL="342720" indent="-342360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Manipular 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memórias flash e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RAM;</a:t>
            </a:r>
          </a:p>
          <a:p>
            <a:pPr marL="342720" indent="-342360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Boot via rede (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bootp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tftp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dhcp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serial).</a:t>
            </a:r>
          </a:p>
          <a:p>
            <a:pPr marL="342720" lvl="3" indent="-342360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Boot via interface SD/MMC ou USB;</a:t>
            </a:r>
          </a:p>
          <a:p>
            <a:pPr marL="1714320" lvl="3" indent="-342360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Entende sistemas de arquivos (</a:t>
            </a:r>
            <a:r>
              <a:rPr lang="pt-BR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fat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ext2/3, </a:t>
            </a:r>
            <a:r>
              <a:rPr lang="pt-BR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ubifs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jffs2, </a:t>
            </a:r>
            <a:r>
              <a:rPr lang="pt-BR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etc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);</a:t>
            </a:r>
          </a:p>
          <a:p>
            <a:pPr marL="1714320" lvl="3" indent="-342360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Configuração por variáveis de ambiente e suporte a scripts;</a:t>
            </a:r>
          </a:p>
          <a:p>
            <a:pPr marL="1714320" lvl="3" indent="-342360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Executa código 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bare-metal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marL="1714320" lvl="3" indent="-342360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Carrega e executa imagem do </a:t>
            </a:r>
            <a:r>
              <a:rPr lang="pt-BR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kernel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Linux;</a:t>
            </a:r>
          </a:p>
          <a:p>
            <a:pPr marL="342720" indent="-342360" algn="just">
              <a:spcAft>
                <a:spcPts val="1800"/>
              </a:spcAft>
              <a:buClr>
                <a:srgbClr val="000000"/>
              </a:buClr>
              <a:buFont typeface="Wingdings" pitchFamily="2" charset="2"/>
              <a:buChar char="ü"/>
            </a:pP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r>
              <a:rPr lang="pt-B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12530</TotalTime>
  <Words>2814</Words>
  <Application>LibreOffice/5.1.6.2$Linux_X86_64 LibreOffice_project/10m0$Build-2</Application>
  <PresentationFormat>Apresentação na tela (4:3)</PresentationFormat>
  <Paragraphs>393</Paragraphs>
  <Slides>29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29</vt:i4>
      </vt:variant>
    </vt:vector>
  </HeadingPairs>
  <TitlesOfParts>
    <vt:vector size="31" baseType="lpstr"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subject/>
  <dc:creator>Mariajose</dc:creator>
  <dc:description/>
  <cp:lastModifiedBy>Celso</cp:lastModifiedBy>
  <cp:revision>1258</cp:revision>
  <dcterms:created xsi:type="dcterms:W3CDTF">2010-05-23T11:28:12Z</dcterms:created>
  <dcterms:modified xsi:type="dcterms:W3CDTF">2017-11-17T22:15:56Z</dcterms:modified>
  <dc:language>pt-BR</dc:language>
</cp:coreProperties>
</file>