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86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269" r:id="rId31"/>
    <p:sldId id="270" r:id="rId3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electrons.com/train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-labworks.com/treinamentos/linux-embarcad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ergioprado.org/" TargetMode="External"/><Relationship Id="rId3" Type="http://schemas.openxmlformats.org/officeDocument/2006/relationships/hyperlink" Target="http://linuxfoundation.org/" TargetMode="External"/><Relationship Id="rId7" Type="http://schemas.openxmlformats.org/officeDocument/2006/relationships/hyperlink" Target="http://embarcados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oradex.com/pt_br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://free-electrons.com/" TargetMode="External"/><Relationship Id="rId9" Type="http://schemas.openxmlformats.org/officeDocument/2006/relationships/hyperlink" Target="http://br-linu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744000" y="3985128"/>
            <a:ext cx="5255640" cy="1587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/>
            <a:r>
              <a:rPr lang="pt-BR" sz="4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44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60000" y="2254680"/>
            <a:ext cx="4823640" cy="8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AULA </a:t>
            </a:r>
            <a:r>
              <a:rPr lang="pt-BR" sz="36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3" cstate="print"/>
          <a:stretch/>
        </p:blipFill>
        <p:spPr>
          <a:xfrm>
            <a:off x="785786" y="4429132"/>
            <a:ext cx="2571768" cy="7143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144000" y="167040"/>
            <a:ext cx="885564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spcAft>
                <a:spcPts val="1200"/>
              </a:spcAft>
            </a:pPr>
            <a:r>
              <a:rPr lang="pt-BR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EMBARCADOS</a:t>
            </a:r>
            <a:endParaRPr lang="pt-BR" sz="40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pt-BR" sz="3200" b="1" strike="noStrike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EMBARCADOS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5000628" y="5845680"/>
            <a:ext cx="314327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 err="1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Msc</a:t>
            </a:r>
            <a:r>
              <a:rPr lang="pt-BR" sz="1800" b="1" strike="noStrike" spc="-1" dirty="0">
                <a:solidFill>
                  <a:schemeClr val="bg1">
                    <a:lumMod val="9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Celso B. Varella Neto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CONFIGURANDO O KERNEL!!!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configuração e o sistema de 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kernel Linux é baseado em múltiplos 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Makefiles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possuí centenas de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dispositivo, diversos protocolos de rede e muitos outros itens de configuração;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por ser modular, possibilita que a maioria das opções possam ser habilitados ou desabilitadas conforme a necessidade;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configurações do kernel Linux é um processo que define um conjunto de opções que serão necessárias para o kernel ser compilado, e este conjunto de opções depende: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do seu projeto (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drivers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Funcionalidades (protocolo de rede, sistemas de arquivos,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CONFIGURANDO O KERNEL!!!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é um binário único, resultado do processo de linkagem de todos os arquivos-objeto das funcionalidades que foram habilitadas, incluindo os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drivers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permite que algumas funcionalidades sejam habilitadas e compiladas de duas formas: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Estática ou 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Built-in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funcionalidade selecionada é linkada estaticamente à imagem final do kernel;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Dinâmica ou Módulo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é gerado um módulo daquela funcionalidade (arquivo extensão .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 Este módulo não é incluído na imagem final do kernel Linux. Ele deve ser carregado dinamicamente (em tempo de execução), conforme a necessidade.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DEVICE TREE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Muitas plataformas possuem dispositivos de hardware que não podem ser identificados dinamicamente pelo kernel Linux. Nestes casos, é necessário um mecanismo para comunicar ao kernel informações sobre os dispositivos de hardware presentes no sistema;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Antigamente o hardware era descrito através de estruturas de dados, o que deixava o código fonte do kernel Linux confuso e difícil de manter;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Atualmente, na maioria das plataformas (incluindo ARM) o hardware é descrito através do “</a:t>
            </a:r>
            <a:r>
              <a:rPr lang="pt-BR" sz="19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19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1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o qual é um arquivo de texto com extensão “.</a:t>
            </a:r>
            <a:r>
              <a:rPr lang="pt-BR" sz="19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dts</a:t>
            </a:r>
            <a:r>
              <a:rPr lang="pt-BR" sz="1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que descreve hierarquicamente o hardware através de nós e propriedades;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DTS (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Source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compilado em um binário DTB (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Blob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“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Device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Blob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(DTB) é gerado através de uma ferramenta chamada “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Device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19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9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Compiler</a:t>
            </a:r>
            <a:r>
              <a:rPr lang="pt-BR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(DTC);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DEVICE TREE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 o processo de boot, o bootloader é o responsável por passar o DTB para o kernel Linux;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 U-Boot: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bootm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${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loadaddr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- ${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fdt_addr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o bootloader não seja capaz de passar o DTB para o kernel, é possível indicar ao kernel que o DTB está integrado à sua imagem, habilitando a opção “</a:t>
            </a:r>
            <a:r>
              <a:rPr lang="pt-BR" sz="20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CONFIG_ARM_APPENDED_DTB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”, e depois gerando uma imagem com o DTB integrado: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zImage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dtb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zImage_dtb</a:t>
            </a:r>
            <a:endParaRPr lang="pt-BR" sz="2000" b="0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i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LINHAS DE COMANDO DO KERNEL LINUX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Ao ser carregado, o kernel Linux pode receber um conjunto de parâmetros. Estes parâmetros são chamados de “linha de comandos do kernel”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Esta linha de comandos é uma string que define vários argumentos para o kernel Linux. Sendo muito importante para a configuração do sistema;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linha de comandos do kernel segue o formato “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chave=valor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A linha de comandos do kernel pode ser passada de duas formas:</a:t>
            </a:r>
          </a:p>
          <a:p>
            <a:pPr marL="12557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Bootloader</a:t>
            </a:r>
            <a:r>
              <a:rPr lang="pt-BR" sz="2000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Ex.: U-boot, o conteúdo da variável de ambiente 	“</a:t>
            </a:r>
            <a:r>
              <a:rPr lang="pt-BR" sz="2000" i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bootargs</a:t>
            </a:r>
            <a:r>
              <a:rPr lang="pt-BR" sz="2000" i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 é automaticamente passado para o kernel;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i="1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Hardcoded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 durante a configuração do kernel, através da opção: “</a:t>
            </a:r>
            <a:r>
              <a:rPr lang="pt-BR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CONFIG_CMDLINE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i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LINHAS DE COMANDO DO KERNEL LINUX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Exemplo de linha de comandos passados para o kernel Linux: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console=ttyS0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/mmcblk0 </a:t>
            </a:r>
            <a:r>
              <a:rPr lang="pt-BR" sz="20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rootfstype</a:t>
            </a:r>
            <a:r>
              <a:rPr lang="pt-BR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=ex4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Onde: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z="20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onsole</a:t>
            </a:r>
            <a:r>
              <a:rPr lang="pt-BR" sz="20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= dispositivo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que será usado como console;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= dispositivo onde se encontra o sistema de arquivos;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rootfstype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= tipo do sistema de arquivos (ex4);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Existem dezenas de outras opções, estas podem ser encontradas na documentação disponível nos fontes do kernel Linux em: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Documentation/kernel-parameters.txt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pt-BR" sz="2000" b="0" strike="noStrike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dmin-guide</a:t>
            </a:r>
            <a:r>
              <a:rPr lang="pt-BR" sz="2000" b="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kernel-parameters</a:t>
            </a:r>
            <a:endParaRPr lang="pt-BR" sz="2000" b="0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FONTES KERNEL LINUX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versão oficial do código-fonte do kernel Linux liberada por Linus Torvalds encontra-se em:</a:t>
            </a:r>
          </a:p>
          <a:p>
            <a:pPr marL="342720" indent="-342360" algn="ctr">
              <a:spcAft>
                <a:spcPts val="1200"/>
              </a:spcAft>
              <a:buClr>
                <a:srgbClr val="000000"/>
              </a:buClr>
            </a:pPr>
            <a:r>
              <a:rPr lang="pt-BR" sz="24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http://www.kernel.org</a:t>
            </a:r>
            <a:endParaRPr lang="pt-BR" sz="24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Baixando os fontes por http: 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http://www.kernel.org/pub/linux/kernel/v4.x/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-4.14.2.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lang="pt-BR" sz="2000" b="0" strike="noStrike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xvf</a:t>
            </a:r>
            <a:r>
              <a:rPr lang="pt-BR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-4.14.2.</a:t>
            </a:r>
            <a:r>
              <a:rPr lang="pt-BR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</a:t>
            </a:r>
            <a:r>
              <a:rPr lang="pt-BR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pt-BR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</a:t>
            </a:r>
            <a:endParaRPr lang="pt-BR" sz="2000" b="0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Baixando os fontes pelo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clone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://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.kernel.org/pub/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scm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/kernel/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torvalds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FONTES KERNEL LINUX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Diversas comunidades e fabricantes de hardware podem manter versões alternativas do kernel Linux: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Fabricantes de hardware podem manter versões específicas do kernel com suporte às suas plataformas de referência (BSP).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Comunidades podem manter versões do kernel voltadas à arquiteturas específicas (ARM, MIPS, PPC), sub-sistemas (USB, PCI, network), sistemas de tempo-real, 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Consulte a documentação da sua plataforma para saber como e onde baixar os fontes do kernel Linux. Para as plataformas utilizados no curso: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: https://git.toradex.com/cgit/linux-toradex.git/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i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: https://github.com/raspberrypi/linux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357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Fontes 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Toradex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Vybrid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VF61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pt-BR" sz="2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mantém versões alternativas do kernel Linux para suas placas: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71670" y="6326051"/>
            <a:ext cx="5468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http://developer.toradex.com/knowledge-base/build-u-boot-and-linux-kernel-from-source-code</a:t>
            </a:r>
            <a:endParaRPr lang="pt-BR" sz="1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71670" y="6183175"/>
            <a:ext cx="2914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Exemplo </a:t>
            </a:r>
            <a:r>
              <a:rPr lang="pt-BR" sz="1000" i="1" dirty="0" err="1" smtClean="0"/>
              <a:t>Branchs</a:t>
            </a:r>
            <a:r>
              <a:rPr lang="pt-BR" sz="1000" dirty="0" smtClean="0"/>
              <a:t> para placa </a:t>
            </a:r>
            <a:r>
              <a:rPr lang="pt-BR" sz="1000" i="1" dirty="0" smtClean="0"/>
              <a:t>Toradex </a:t>
            </a:r>
            <a:r>
              <a:rPr lang="pt-BR" sz="1000" i="1" dirty="0" err="1" smtClean="0"/>
              <a:t>Vybrid</a:t>
            </a:r>
            <a:r>
              <a:rPr lang="pt-BR" sz="1000" i="1" dirty="0" smtClean="0"/>
              <a:t> VF</a:t>
            </a:r>
            <a:endParaRPr lang="pt-BR" sz="1000" i="1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28663" y="2285992"/>
          <a:ext cx="7429551" cy="2121192"/>
        </p:xfrm>
        <a:graphic>
          <a:graphicData uri="http://schemas.openxmlformats.org/drawingml/2006/table">
            <a:tbl>
              <a:tblPr/>
              <a:tblGrid>
                <a:gridCol w="1214445"/>
                <a:gridCol w="1329005"/>
                <a:gridCol w="1539456"/>
                <a:gridCol w="1632133"/>
                <a:gridCol w="1714512"/>
              </a:tblGrid>
              <a:tr h="1820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Image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Version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Kernel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git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branch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Kernel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Configuration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Device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Tree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Kernel 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Binary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1734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V2.1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arch/arm/boot/uImage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V2.2 / V2.3 beta 1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arch/arm/boot/uImage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V2.3 beta 3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arch/arm/boot/zImage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V2.3 beta 5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toradex_vf_3.18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vf500-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arch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/boot/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zImage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vf610-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4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V2.4 beta 1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toradex_vf_4.0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vf500-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arch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/boot/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zImage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vf610-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4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V2.5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toradex_vf_4.1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vf500-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arch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/boot/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zImage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vf610-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4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V2.6 / V2.7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toradex_vf_4.4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colibri_vf_defconfig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vf500-colibri-eval-v3.dtb</a:t>
                      </a: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arch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arm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/boot/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zImage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41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vf610-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colibri-eval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-v3.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dtb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56" marR="7856" marT="78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57224" y="4638928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Fontes do kernel Linux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clone –b &lt;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git-branch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&gt; 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://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.toradex.com/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linux-toradex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pt-BR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git</a:t>
            </a:r>
            <a:r>
              <a:rPr lang="pt-BR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357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Fontes kernel Linux –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800" b="1" i="1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endParaRPr lang="pt-BR" sz="2800" b="1" i="1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pt-BR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2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2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também mantém versões alternativas do kernel Linux para suas placas: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20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71670" y="6326051"/>
            <a:ext cx="3978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https://www.raspberrypi.org/documentation/linux/kernel/building.md</a:t>
            </a:r>
            <a:endParaRPr lang="pt-BR" sz="1000" dirty="0"/>
          </a:p>
        </p:txBody>
      </p:sp>
      <p:sp>
        <p:nvSpPr>
          <p:cNvPr id="9" name="Retângulo 8"/>
          <p:cNvSpPr/>
          <p:nvPr/>
        </p:nvSpPr>
        <p:spPr>
          <a:xfrm>
            <a:off x="857224" y="2643182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Fontes do kernel Linux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Foundation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pt-BR" sz="20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dirty="0" err="1" smtClean="0">
                <a:solidFill>
                  <a:srgbClr val="0000FF"/>
                </a:solidFill>
              </a:rPr>
              <a:t>git</a:t>
            </a:r>
            <a:r>
              <a:rPr lang="pt-BR" sz="2000" dirty="0" smtClean="0">
                <a:solidFill>
                  <a:srgbClr val="0000FF"/>
                </a:solidFill>
              </a:rPr>
              <a:t> clone --</a:t>
            </a:r>
            <a:r>
              <a:rPr lang="pt-BR" sz="2000" dirty="0" err="1" smtClean="0">
                <a:solidFill>
                  <a:srgbClr val="0000FF"/>
                </a:solidFill>
              </a:rPr>
              <a:t>depth</a:t>
            </a:r>
            <a:r>
              <a:rPr lang="pt-BR" sz="2000" dirty="0" smtClean="0">
                <a:solidFill>
                  <a:srgbClr val="0000FF"/>
                </a:solidFill>
              </a:rPr>
              <a:t>=1 https://github.com/raspberrypi/linux</a:t>
            </a:r>
            <a:endParaRPr lang="pt-BR" sz="20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Sobre este documento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1456200"/>
            <a:ext cx="8999640" cy="1901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documento é baseado nos materiais de treinamento:</a:t>
            </a: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Free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Electrons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spcAft>
                <a:spcPts val="1200"/>
              </a:spcAft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http://free-electrons.com/training/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1" indent="-342360" algn="just"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Embedded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Labworks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1257120" lvl="2" indent="-342360" algn="just">
              <a:buClr>
                <a:srgbClr val="00000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https://e-labworks.com/treinamentos/linux-embarcado/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71475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1900" dirty="0" smtClean="0"/>
              <a:t>Este documento é disponibilizado sob a Licença </a:t>
            </a:r>
            <a:r>
              <a:rPr lang="pt-BR" sz="1900" dirty="0" err="1" smtClean="0"/>
              <a:t>Creative</a:t>
            </a:r>
            <a:r>
              <a:rPr lang="pt-BR" sz="1900" dirty="0" smtClean="0"/>
              <a:t> </a:t>
            </a:r>
            <a:r>
              <a:rPr lang="pt-BR" sz="1900" dirty="0" err="1" smtClean="0"/>
              <a:t>Commons</a:t>
            </a:r>
            <a:r>
              <a:rPr lang="pt-BR" sz="1900" dirty="0" smtClean="0"/>
              <a:t> BY SA 3.0</a:t>
            </a:r>
            <a:r>
              <a:rPr lang="pt-BR" sz="2000" dirty="0" smtClean="0"/>
              <a:t>.</a:t>
            </a:r>
            <a:r>
              <a:rPr lang="pt-BR" dirty="0" smtClean="0"/>
              <a:t> </a:t>
            </a:r>
          </a:p>
          <a:p>
            <a:r>
              <a:rPr lang="pt-BR" dirty="0" smtClean="0"/>
              <a:t>   </a:t>
            </a:r>
            <a:r>
              <a:rPr lang="pt-BR" b="1" dirty="0" smtClean="0">
                <a:solidFill>
                  <a:srgbClr val="0000FF"/>
                </a:solidFill>
              </a:rPr>
              <a:t>http://creativecommons.org/licenses/by-sa/3.0/</a:t>
            </a:r>
            <a:r>
              <a:rPr lang="pt-BR" b="1" dirty="0" err="1" smtClean="0">
                <a:solidFill>
                  <a:srgbClr val="0000FF"/>
                </a:solidFill>
              </a:rPr>
              <a:t>legalcode</a:t>
            </a:r>
            <a:endParaRPr lang="pt-BR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Preparando o Ambiente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compilar o kernel Linux é necessário configurar o toolchain e exportar algumas variáveis de ambiente;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será construído e testado nas plataformas 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Vybrid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VF61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Zero W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Toolchain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Vybrid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VF61</a:t>
            </a:r>
            <a:r>
              <a:rPr lang="pt-B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V2.7</a:t>
            </a:r>
          </a:p>
          <a:p>
            <a:pPr marL="717550" lvl="4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wget</a:t>
            </a:r>
            <a:r>
              <a:rPr lang="pt-BR" sz="16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–c https://releases.linaro.org/components/toolchain/binaries/6.2-2016.11/arm-linux-gnueabihf/gcc-linaro-6.2.1-2016.11-x86_64_arm-linux-gnueabihf.tar.xz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Toolchain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8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endParaRPr lang="pt-BR" sz="1800" b="1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17550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dirty="0" err="1" smtClean="0">
                <a:solidFill>
                  <a:srgbClr val="0000FF"/>
                </a:solidFill>
              </a:rPr>
              <a:t>git</a:t>
            </a:r>
            <a:r>
              <a:rPr lang="pt-BR" sz="1600" dirty="0" smtClean="0">
                <a:solidFill>
                  <a:srgbClr val="0000FF"/>
                </a:solidFill>
              </a:rPr>
              <a:t> clone https://github.com/raspberrypi/tools</a:t>
            </a:r>
          </a:p>
          <a:p>
            <a:pPr marL="717550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lang="pt-BR" sz="1600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Preparando o Ambiente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 variável de ambiente PATH, conforme a placa e a versão do toolchain;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99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$ </a:t>
            </a:r>
            <a:r>
              <a:rPr lang="pt-BR" sz="1400" dirty="0" smtClean="0">
                <a:solidFill>
                  <a:srgbClr val="0000FF"/>
                </a:solidFill>
              </a:rPr>
              <a:t>echo PATH=\$PATH:~/</a:t>
            </a:r>
            <a:r>
              <a:rPr lang="pt-BR" sz="1400" dirty="0" err="1" smtClean="0">
                <a:solidFill>
                  <a:srgbClr val="0000FF"/>
                </a:solidFill>
              </a:rPr>
              <a:t>toolchains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linaro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gcc-linaro</a:t>
            </a:r>
            <a:r>
              <a:rPr lang="pt-BR" sz="1400" dirty="0" smtClean="0">
                <a:solidFill>
                  <a:srgbClr val="0000FF"/>
                </a:solidFill>
              </a:rPr>
              <a:t>-6.2.1-2016.11-x86_64_</a:t>
            </a:r>
            <a:r>
              <a:rPr lang="pt-BR" sz="1400" dirty="0" err="1" smtClean="0">
                <a:solidFill>
                  <a:srgbClr val="0000FF"/>
                </a:solidFill>
              </a:rPr>
              <a:t>arm-linux-gnueabihf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bin</a:t>
            </a:r>
            <a:r>
              <a:rPr lang="pt-BR" sz="1400" dirty="0" smtClean="0">
                <a:solidFill>
                  <a:srgbClr val="0000FF"/>
                </a:solidFill>
              </a:rPr>
              <a:t>           &gt;&gt; ~/.</a:t>
            </a:r>
            <a:r>
              <a:rPr lang="pt-BR" sz="1400" dirty="0" err="1" smtClean="0">
                <a:solidFill>
                  <a:srgbClr val="0000FF"/>
                </a:solidFill>
              </a:rPr>
              <a:t>bashrc</a:t>
            </a:r>
            <a:endParaRPr lang="pt-BR" sz="1400" dirty="0" smtClean="0">
              <a:solidFill>
                <a:srgbClr val="0000FF"/>
              </a:solid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9920" lvl="2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400" dirty="0" smtClean="0"/>
              <a:t>$ </a:t>
            </a:r>
            <a:r>
              <a:rPr lang="pt-BR" sz="1400" dirty="0" smtClean="0">
                <a:solidFill>
                  <a:srgbClr val="0000FF"/>
                </a:solidFill>
              </a:rPr>
              <a:t>echo PATH=\$PATH:~/</a:t>
            </a:r>
            <a:r>
              <a:rPr lang="pt-BR" sz="1400" dirty="0" err="1" smtClean="0">
                <a:solidFill>
                  <a:srgbClr val="0000FF"/>
                </a:solidFill>
              </a:rPr>
              <a:t>toolchains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tools</a:t>
            </a:r>
            <a:r>
              <a:rPr lang="pt-BR" sz="1400" dirty="0" smtClean="0">
                <a:solidFill>
                  <a:srgbClr val="0000FF"/>
                </a:solidFill>
              </a:rPr>
              <a:t>/</a:t>
            </a:r>
            <a:r>
              <a:rPr lang="pt-BR" sz="1400" dirty="0" err="1" smtClean="0">
                <a:solidFill>
                  <a:srgbClr val="0000FF"/>
                </a:solidFill>
              </a:rPr>
              <a:t>arm</a:t>
            </a:r>
            <a:r>
              <a:rPr lang="pt-BR" sz="1400" dirty="0" smtClean="0">
                <a:solidFill>
                  <a:srgbClr val="0000FF"/>
                </a:solidFill>
              </a:rPr>
              <a:t>-bcm2708/</a:t>
            </a:r>
            <a:r>
              <a:rPr lang="pt-BR" sz="1400" dirty="0" err="1" smtClean="0">
                <a:solidFill>
                  <a:srgbClr val="0000FF"/>
                </a:solidFill>
              </a:rPr>
              <a:t>gcc-linaro-arm-linux-gnueabihf-raspbian</a:t>
            </a:r>
            <a:r>
              <a:rPr lang="pt-BR" sz="1400" dirty="0" smtClean="0">
                <a:solidFill>
                  <a:srgbClr val="0000FF"/>
                </a:solidFill>
              </a:rPr>
              <a:t>-x64/</a:t>
            </a:r>
            <a:r>
              <a:rPr lang="pt-BR" sz="1400" dirty="0" err="1" smtClean="0">
                <a:solidFill>
                  <a:srgbClr val="0000FF"/>
                </a:solidFill>
              </a:rPr>
              <a:t>bin</a:t>
            </a:r>
            <a:r>
              <a:rPr lang="pt-BR" sz="1400" dirty="0" smtClean="0">
                <a:solidFill>
                  <a:srgbClr val="0000FF"/>
                </a:solidFill>
              </a:rPr>
              <a:t>          &gt;&gt; ~/.</a:t>
            </a:r>
            <a:r>
              <a:rPr lang="pt-BR" sz="1400" dirty="0" err="1" smtClean="0">
                <a:solidFill>
                  <a:srgbClr val="0000FF"/>
                </a:solidFill>
              </a:rPr>
              <a:t>bashrc</a:t>
            </a:r>
            <a:endParaRPr lang="pt-BR" sz="1400" dirty="0" smtClean="0">
              <a:solidFill>
                <a:srgbClr val="0000FF"/>
              </a:solid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</a:pP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OBS: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Configurar um toolchain por vez, deste modo, evitará conflitos na hora de compilar o kernel Linux;</a:t>
            </a: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85918" y="4711495"/>
            <a:ext cx="576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Atualizar as configurações do “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bash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”: 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source ~/.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bashrc</a:t>
            </a:r>
            <a:endParaRPr lang="pt-B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Preparando o Ambiente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Makefile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kernel Linux procura por variáveis de ambiente específicas para chamar e configurar o compilador corretamente, estas mesmas variáveis podem ser passadas diretamente ao comando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”.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 compilar o kernel Linux para a placa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Vybrid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VF61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exporte: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ARCH=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</a:t>
            </a:r>
            <a:endParaRPr lang="pt-B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CROSS_COMPILE=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arm-linux-gnueabihf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ctr">
              <a:spcAft>
                <a:spcPts val="600"/>
              </a:spcAft>
              <a:buClr>
                <a:srgbClr val="00000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 compilar o kernel Linux para a placa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exporte: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ARCH=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</a:t>
            </a:r>
            <a:endParaRPr lang="pt-BR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CROSS_COMPILE=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arm-linux-gnueabihf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z="1800" b="0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</a:t>
            </a:r>
            <a:r>
              <a:rPr lang="pt-BR" sz="1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KERNEL=kernel 	</a:t>
            </a:r>
            <a:r>
              <a:rPr lang="pt-BR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pt-BR" sz="18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8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18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1, Zero e Zero W);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export</a:t>
            </a:r>
            <a:r>
              <a:rPr lang="pt-B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KERNEL=kernel7 	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2 e 3);</a:t>
            </a:r>
            <a:endParaRPr lang="pt-BR" sz="1800" b="0" strike="noStrike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Configurando e Construindo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Crie a pasta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em sua home (/home/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/):          </a:t>
            </a:r>
          </a:p>
          <a:p>
            <a:pPr marL="799920" lvl="1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endParaRPr lang="pt-BR" b="0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Copie a pasta do kernel Linux (Toradex e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de sua “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para a pasta “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e acesse a pasta: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–R ~/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 &amp;&amp; cd ~/</a:t>
            </a:r>
            <a:r>
              <a:rPr lang="pt-BR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pt-BR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342720" indent="-342360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necessário configurar o kernel Linux antes de compilar, para isto basta carregar uma das configurações default disponíveis e/ou customizar uma configuração do zero: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colibri_vf_defconfig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  <a:latin typeface="+mj-lt"/>
              </a:rPr>
              <a:t>Raspberry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  <a:latin typeface="+mj-lt"/>
              </a:rPr>
              <a:t>Pi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bcmrpi_defconfig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1, Zero e Zero W);</a:t>
            </a:r>
            <a:endParaRPr lang="pt-BR" sz="16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  <a:latin typeface="+mj-lt"/>
              </a:rPr>
              <a:t>Raspberry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  <a:latin typeface="+mj-lt"/>
              </a:rPr>
              <a:t>Pi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pt-BR" sz="2800" spc="-1" dirty="0" smtClean="0"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bcm2709_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defconfig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2 e 3);</a:t>
            </a:r>
            <a:endParaRPr lang="pt-BR" sz="1600" spc="-1" dirty="0" smtClean="0">
              <a:uFill>
                <a:solidFill>
                  <a:srgbClr val="FFFFFF"/>
                </a:solidFill>
              </a:uFill>
            </a:endParaRPr>
          </a:p>
          <a:p>
            <a:pPr marL="1714320" lvl="3" indent="-342360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Configurando e Construindo</a:t>
            </a: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Após carregar uma configuração, customizá-la ou simplesmente criar uma do zero, salve e saia do menu de configuração. Agora é a hora de compilar, para isto, faça:</a:t>
            </a: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799920" lvl="4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pt-BR" sz="16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pt-B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2&gt;&amp;1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| </a:t>
            </a:r>
            <a:r>
              <a:rPr lang="pt-BR" sz="16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tee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build.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log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4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vf610-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9920" lvl="4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–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pt-BR" sz="16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modules</a:t>
            </a: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8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427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j</a:t>
            </a:r>
            <a:r>
              <a:rPr lang="pt-BR" sz="16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pt-BR" sz="16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modules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dtbs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2&gt;&amp;1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| </a:t>
            </a:r>
            <a:r>
              <a:rPr lang="pt-BR" sz="16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tee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build.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log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85950" lvl="4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= número de núcleos CPU HOST mais 1: ex.: 2 núcleos =&gt; -j3; 4 núcleos =&gt; -j5;</a:t>
            </a:r>
          </a:p>
          <a:p>
            <a:pPr marL="1885950" lvl="4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2&gt;&amp;1 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= redireciona a saída de erro padrão do sistema, para a saída padrão do sistema;</a:t>
            </a:r>
          </a:p>
          <a:p>
            <a:pPr marL="1885950" lvl="4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= Cria versão compactada do kernel Linux, com sistema de descompactação incluso;</a:t>
            </a:r>
          </a:p>
          <a:p>
            <a:pPr marL="1885950" lvl="4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= Cria módulos externos  para funcionalidades selecionadas na </a:t>
            </a:r>
            <a:r>
              <a:rPr lang="pt-BR" sz="1200" spc="-1" dirty="0" err="1" smtClean="0">
                <a:uFill>
                  <a:solidFill>
                    <a:srgbClr val="FFFFFF"/>
                  </a:solidFill>
                </a:uFill>
              </a:rPr>
              <a:t>config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. do kernel;</a:t>
            </a:r>
          </a:p>
          <a:p>
            <a:pPr marL="1885950" lvl="4" indent="-341313" algn="just"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dtbs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= Cria o “</a:t>
            </a:r>
            <a:r>
              <a:rPr lang="pt-BR" sz="1200" i="1" spc="-1" dirty="0" smtClean="0">
                <a:uFill>
                  <a:solidFill>
                    <a:srgbClr val="FFFFFF"/>
                  </a:solidFill>
                </a:uFill>
              </a:rPr>
              <a:t>Device </a:t>
            </a:r>
            <a:r>
              <a:rPr lang="pt-BR" sz="1200" i="1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1200" i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200" i="1" spc="-1" dirty="0" err="1" smtClean="0">
                <a:uFill>
                  <a:solidFill>
                    <a:srgbClr val="FFFFFF"/>
                  </a:solidFill>
                </a:uFill>
              </a:rPr>
              <a:t>Blob</a:t>
            </a:r>
            <a:r>
              <a:rPr lang="pt-BR" sz="1200" i="1" spc="-1" dirty="0" smtClean="0">
                <a:uFill>
                  <a:solidFill>
                    <a:srgbClr val="FFFFFF"/>
                  </a:solidFill>
                </a:uFill>
              </a:rPr>
              <a:t>”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a partir do “</a:t>
            </a:r>
            <a:r>
              <a:rPr lang="pt-BR" sz="1200" i="1" spc="-1" dirty="0" smtClean="0">
                <a:uFill>
                  <a:solidFill>
                    <a:srgbClr val="FFFFFF"/>
                  </a:solidFill>
                </a:uFill>
              </a:rPr>
              <a:t>Device </a:t>
            </a:r>
            <a:r>
              <a:rPr lang="pt-BR" sz="1200" i="1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1200" i="1" spc="-1" dirty="0" smtClean="0">
                <a:uFill>
                  <a:solidFill>
                    <a:srgbClr val="FFFFFF"/>
                  </a:solidFill>
                </a:uFill>
              </a:rPr>
              <a:t> Source”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885950" lvl="4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200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tee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= reproduz o conteúdo da entrada padrão, tanto na saída padrão como em um arquivo “build.</a:t>
            </a:r>
            <a:r>
              <a:rPr lang="pt-BR" sz="1200" spc="-1" dirty="0" err="1" smtClean="0">
                <a:uFill>
                  <a:solidFill>
                    <a:srgbClr val="FFFFFF"/>
                  </a:solidFill>
                </a:uFill>
              </a:rPr>
              <a:t>log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”;</a:t>
            </a:r>
          </a:p>
          <a:p>
            <a:pPr marL="1885950" lvl="4" indent="-341313" algn="just">
              <a:spcAft>
                <a:spcPts val="600"/>
              </a:spcAft>
              <a:buClr>
                <a:srgbClr val="000000"/>
              </a:buClr>
            </a:pPr>
            <a:r>
              <a:rPr lang="pt-BR" sz="1200" b="1" spc="-1" dirty="0" smtClean="0">
                <a:uFill>
                  <a:solidFill>
                    <a:srgbClr val="FFFFFF"/>
                  </a:solidFill>
                </a:uFill>
              </a:rPr>
              <a:t>OBS:</a:t>
            </a:r>
            <a:r>
              <a:rPr lang="pt-BR" sz="1200" spc="-1" dirty="0" smtClean="0">
                <a:uFill>
                  <a:solidFill>
                    <a:srgbClr val="FFFFFF"/>
                  </a:solidFill>
                </a:uFill>
              </a:rPr>
              <a:t> Não esquecer de escolher a versão apropriada do toolchain e de exportar as variáveis de ambiente, antes de compilar o kernel Linux para uma determinada placa;</a:t>
            </a: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Normalmente em sistemas embarcados o kernel Linux, “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Blod</a:t>
            </a:r>
            <a:r>
              <a:rPr lang="pt-BR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os módulos do kernel são gravados em um dispositivo de armazenamento (cartão SD, memória flash, 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342720" indent="-342360" algn="ctr">
              <a:spcAft>
                <a:spcPts val="600"/>
              </a:spcAft>
              <a:buClr>
                <a:srgbClr val="000000"/>
              </a:buClr>
            </a:pPr>
            <a:r>
              <a:rPr lang="pt-BR" sz="20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TORADEX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Regrave o cartão SD com a imagem disponibilizada pela 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Toradex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procedimento apresentado na Aula 4 para atualizar o “U-Boot”;</a:t>
            </a: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Agora substitua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binários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e “vf610-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encontram-se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 pasta “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colibri_vf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do SD,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pelos binários de mesmo nome, gerados durante o processo de compilação do kernel Linux:</a:t>
            </a:r>
          </a:p>
          <a:p>
            <a:pPr marL="2170113" lvl="7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–f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linux-toradex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arch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arm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/boot/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zImage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/media/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/&lt;ponto-montagem&gt;/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colibri_vf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2170113" lvl="7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–f 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linux-toradex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arch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arm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/boot/vf610-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colibri-eval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-v3.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dtb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/media/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/&lt;ponto-montagem&gt;/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colibri_vf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1712913" lvl="6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Remova 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 cartão SD do </a:t>
            </a:r>
            <a:r>
              <a:rPr lang="pt-BR" sz="2000" b="0" i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e insira no </a:t>
            </a:r>
            <a:r>
              <a:rPr lang="pt-BR" sz="2000" b="0" i="1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slot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de cartão SD do </a:t>
            </a:r>
            <a:r>
              <a:rPr lang="pt-BR" sz="2000" b="0" i="1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2" indent="-341313" algn="just">
              <a:spcAft>
                <a:spcPts val="1800"/>
              </a:spcAft>
              <a:buClr>
                <a:srgbClr val="000000"/>
              </a:buClr>
            </a:pPr>
            <a:endParaRPr lang="pt-BR" sz="20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313" lvl="5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Conecte o adaptador serial/USB como demonstrado na Aula 3, abre o terminal (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) como </a:t>
            </a:r>
            <a:r>
              <a:rPr lang="pt-BR" spc="-1" dirty="0" err="1" smtClean="0">
                <a:uFill>
                  <a:solidFill>
                    <a:srgbClr val="FFFFFF"/>
                  </a:solidFill>
                </a:uFill>
              </a:rPr>
              <a:t>root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 ($ </a:t>
            </a:r>
            <a:r>
              <a:rPr lang="pt-BR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 </a:t>
            </a:r>
            <a:r>
              <a:rPr lang="pt-BR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putty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</a:rPr>
              <a:t>):</a:t>
            </a:r>
            <a:endParaRPr lang="pt-BR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0113" lvl="6" indent="-341313" algn="just">
              <a:spcAft>
                <a:spcPts val="1200"/>
              </a:spcAft>
              <a:buClr>
                <a:srgbClr val="000000"/>
              </a:buClr>
            </a:pPr>
            <a:r>
              <a:rPr lang="pt-BR" sz="16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Porta: /</a:t>
            </a:r>
            <a:r>
              <a:rPr lang="pt-BR" sz="1600" b="0" strike="noStrike" spc="-1" dirty="0" err="1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z="16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/ttyUSB0 – Velocidade: 115200 =&gt; OPEN</a:t>
            </a:r>
          </a:p>
          <a:p>
            <a:pPr marL="341313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Conecte a alimentação, e logo em seguida tecle varias vezes para parar o </a:t>
            </a:r>
            <a:r>
              <a:rPr lang="pt-BR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U-Boot</a:t>
            </a:r>
            <a:r>
              <a:rPr lang="pt-BR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, deste modo, interrompendo o processo de </a:t>
            </a:r>
            <a:r>
              <a:rPr lang="pt-BR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boot</a:t>
            </a: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, depois execute os comandos:</a:t>
            </a:r>
            <a:endParaRPr lang="pt-BR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setupdate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prepare_ubi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update_fdt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2170113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q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Colibri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VFxx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#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run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update_kernel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Imagem 3" descr="104328-gs-sd-card-ir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2090252"/>
            <a:ext cx="2714644" cy="11401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14678" y="3182779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65000"/>
                  </a:schemeClr>
                </a:solidFill>
              </a:rPr>
              <a:t>https://docs.toradex.com/104328-gs-sd-card-iris.jpg</a:t>
            </a:r>
            <a:endParaRPr lang="pt-B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KERNEL LINUX </a:t>
            </a: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– </a:t>
            </a:r>
            <a:r>
              <a:rPr lang="pt-BR" sz="2800" b="1" i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Instalação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 foram compilados módulos do kernel Linux, os mesmos devem ser implementados. Para isto: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Crie a pasta “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Modules-Toradex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” na pasta home do usuário (/home/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/) e ainda dentro da pasta do kernel Linux, inicie o processo de instalação dos módulos na pasta criada:</a:t>
            </a:r>
          </a:p>
          <a:p>
            <a:pPr marL="7985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mkdir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Modules-Toradex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7985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 –E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INSTALL_MOD_PATH=~/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Modules-Toradex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modules_install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Acesse a pasta “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Modules-Toradex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” e compacte o conteúdo da mesma preservando a árvore de diretórios, para isto faça:</a:t>
            </a:r>
          </a:p>
          <a:p>
            <a:pPr marL="7985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cd 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Modules-Toradex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&amp;&amp;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cjvf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modules.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lib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/modules/*</a:t>
            </a:r>
            <a:endParaRPr lang="pt-BR" sz="1600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</a:endParaRP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Copie o arquivo compactado dos módulos para a pasta do servidor </a:t>
            </a:r>
            <a:r>
              <a:rPr lang="pt-BR" sz="1600" i="1" spc="-1" dirty="0" smtClean="0">
                <a:uFill>
                  <a:solidFill>
                    <a:srgbClr val="FFFFFF"/>
                  </a:solidFill>
                </a:uFill>
              </a:rPr>
              <a:t>TFTP:</a:t>
            </a:r>
          </a:p>
          <a:p>
            <a:pPr marL="798513" lvl="3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sudo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cp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~/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Modules-Toradex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/modules.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 /var/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lib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tftpboot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</a:p>
          <a:p>
            <a:pPr marL="341313" lvl="2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No </a:t>
            </a:r>
            <a:r>
              <a:rPr lang="pt-BR" sz="1600" i="1" spc="-1" dirty="0" smtClean="0">
                <a:uFill>
                  <a:solidFill>
                    <a:srgbClr val="FFFFFF"/>
                  </a:solidFill>
                </a:uFill>
              </a:rPr>
              <a:t>TARGET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 faça o download dos módulos na raiz do sistema, através do servidor TFTP:</a:t>
            </a:r>
          </a:p>
          <a:p>
            <a:pPr marL="2170113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cd / 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&amp;&amp;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tftp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–g –r modules.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.bz2 &lt;</a:t>
            </a:r>
            <a:r>
              <a:rPr lang="pt-BR" sz="16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ip-servidor</a:t>
            </a:r>
            <a:r>
              <a:rPr lang="pt-BR" sz="16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TFTP&gt;</a:t>
            </a:r>
          </a:p>
          <a:p>
            <a:pPr marL="1882775" lvl="6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  <a:tabLst>
                <a:tab pos="1792288" algn="l"/>
              </a:tabLst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Descompacte o arquivo dos módulos baixado para a raiz (/) do sistema:</a:t>
            </a:r>
          </a:p>
          <a:p>
            <a:pPr marL="2339975" lvl="7" indent="-341313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§"/>
              <a:tabLst>
                <a:tab pos="1792288" algn="l"/>
              </a:tabLst>
            </a:pP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xjvf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 modules.</a:t>
            </a:r>
            <a:r>
              <a:rPr lang="pt-BR" sz="1600" spc="-1" dirty="0" err="1" smtClean="0">
                <a:uFill>
                  <a:solidFill>
                    <a:srgbClr val="FFFFFF"/>
                  </a:solidFill>
                </a:uFill>
              </a:rPr>
              <a:t>tar</a:t>
            </a:r>
            <a:r>
              <a:rPr lang="pt-BR" sz="1600" spc="-1" dirty="0" smtClean="0">
                <a:uFill>
                  <a:solidFill>
                    <a:srgbClr val="FFFFFF"/>
                  </a:solidFill>
                </a:uFill>
              </a:rPr>
              <a:t>.bz2</a:t>
            </a:r>
            <a:endParaRPr lang="pt-BR" sz="16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406" y="1214422"/>
            <a:ext cx="8929750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TRABALHO AULA 6</a:t>
            </a:r>
          </a:p>
          <a:p>
            <a:pPr marL="457560" indent="-4572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Configurar o toolchain e exportar as variáveis de ambiente para compilar o kernel para a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R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aspberry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Zero W;</a:t>
            </a:r>
          </a:p>
          <a:p>
            <a:pPr marL="457560" indent="-4572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Baixar os fontes do kernel disponibilizados pela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Raspberry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Pi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Foundation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457560" indent="-4572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Utilizar a configuração disponibilizada “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bcmrpi_defconfig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”, acessar o menu de configuração e alterar o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hostname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do kernel para “</a:t>
            </a: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SENAI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”</a:t>
            </a:r>
          </a:p>
          <a:p>
            <a:pPr marL="457560" indent="-4572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Compilar o kernel, os módulos e o “Device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”;</a:t>
            </a:r>
          </a:p>
          <a:p>
            <a:pPr marL="457560" indent="-45720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Atualizar o kernel, os módulos e o “Device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Tree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” da imagem gravada no cartão de memória;</a:t>
            </a:r>
          </a:p>
          <a:p>
            <a:pPr marL="1886310" lvl="3" indent="-514350" algn="just">
              <a:spcAft>
                <a:spcPts val="600"/>
              </a:spcAft>
              <a:buClr>
                <a:srgbClr val="000000"/>
              </a:buClr>
              <a:buFont typeface="+mj-lt"/>
              <a:buAutoNum type="romanUcPeriod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Após a atualização do sistema, subir o kernel e através do console serial, digitar o comando abaixo e tirar um </a:t>
            </a:r>
            <a:r>
              <a:rPr lang="pt-BR" sz="2000" b="1" spc="-1" dirty="0" err="1" smtClean="0"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 da tela:</a:t>
            </a:r>
          </a:p>
          <a:p>
            <a:pPr marL="2343510" lvl="4" indent="-51435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</a:rPr>
              <a:t>$ </a:t>
            </a:r>
            <a:r>
              <a:rPr lang="pt-BR" sz="2000" b="1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uname</a:t>
            </a:r>
            <a:r>
              <a:rPr lang="pt-BR" sz="2000" b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 -a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Recursos online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14282" y="1384762"/>
            <a:ext cx="8785358" cy="3472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Linux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 (notícias, blog e vídeos): </a:t>
            </a:r>
            <a:r>
              <a:rPr lang="pt-BR" sz="2000" dirty="0" smtClean="0">
                <a:hlinkClick r:id="rId3"/>
              </a:rPr>
              <a:t>http://linuxfoundation.org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Free </a:t>
            </a:r>
            <a:r>
              <a:rPr lang="pt-BR" sz="2000" dirty="0" err="1" smtClean="0"/>
              <a:t>electrons</a:t>
            </a:r>
            <a:r>
              <a:rPr lang="pt-BR" sz="2000" dirty="0" smtClean="0"/>
              <a:t> (documentos e vídeos): </a:t>
            </a:r>
            <a:r>
              <a:rPr lang="pt-BR" sz="2000" dirty="0" smtClean="0">
                <a:hlinkClick r:id="rId4"/>
              </a:rPr>
              <a:t>http://free-electrons.com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r>
              <a:rPr lang="pt-BR" sz="2000" dirty="0" smtClean="0"/>
              <a:t>  </a:t>
            </a:r>
            <a:r>
              <a:rPr lang="pt-BR" sz="2000" dirty="0" err="1" smtClean="0"/>
              <a:t>Foundation</a:t>
            </a:r>
            <a:r>
              <a:rPr lang="pt-BR" sz="2000" dirty="0" smtClean="0"/>
              <a:t>: </a:t>
            </a:r>
            <a:r>
              <a:rPr lang="pt-BR" sz="2000" dirty="0" smtClean="0">
                <a:hlinkClick r:id="rId5"/>
              </a:rPr>
              <a:t>https://www.raspberrypi.org/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err="1" smtClean="0"/>
              <a:t>Developer</a:t>
            </a:r>
            <a:r>
              <a:rPr lang="pt-BR" sz="2000" dirty="0" smtClean="0"/>
              <a:t> Toradex: </a:t>
            </a:r>
            <a:r>
              <a:rPr lang="pt-BR" sz="2000" dirty="0" smtClean="0">
                <a:hlinkClick r:id="rId6"/>
              </a:rPr>
              <a:t>https://www.toradex.com/pt_br/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Portal Embarcados: </a:t>
            </a:r>
            <a:r>
              <a:rPr lang="pt-BR" sz="2000" dirty="0" smtClean="0">
                <a:hlinkClick r:id="rId7"/>
              </a:rPr>
              <a:t>http://embarcados.com.br</a:t>
            </a:r>
            <a:endParaRPr lang="pt-BR" sz="2000" dirty="0" smtClean="0"/>
          </a:p>
          <a:p>
            <a:pPr>
              <a:spcAft>
                <a:spcPts val="1800"/>
              </a:spcAft>
              <a:buFont typeface="Wingdings" pitchFamily="2" charset="2"/>
              <a:buChar char="Ø"/>
            </a:pPr>
            <a:r>
              <a:rPr lang="pt-BR" sz="2000" dirty="0" smtClean="0"/>
              <a:t> Blog do Sergio Prado: </a:t>
            </a:r>
            <a:r>
              <a:rPr lang="pt-BR" sz="2000" dirty="0" smtClean="0">
                <a:hlinkClick r:id="rId8"/>
              </a:rPr>
              <a:t>http://sergioprado.org</a:t>
            </a:r>
            <a:endParaRPr lang="pt-BR" sz="2000" dirty="0" smtClean="0"/>
          </a:p>
          <a:p>
            <a:pPr>
              <a:buFont typeface="Wingdings" pitchFamily="2" charset="2"/>
              <a:buChar char="Ø"/>
            </a:pPr>
            <a:endParaRPr lang="pt-BR" sz="2000" dirty="0" smtClean="0"/>
          </a:p>
          <a:p>
            <a:r>
              <a:rPr lang="pt-BR" sz="2000" dirty="0" smtClean="0">
                <a:hlinkClick r:id="rId9"/>
              </a:rPr>
              <a:t>    </a:t>
            </a:r>
            <a:endParaRPr lang="pt-BR" sz="2000" dirty="0" smtClean="0"/>
          </a:p>
          <a:p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kernel Linux!!!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Criado em 1991 por </a:t>
            </a:r>
            <a:r>
              <a:rPr lang="pt-BR" sz="2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Linus Torvalds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Rapidamente passou a ser utilizado como sistema operacional em projetos de software livre;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é um dos componentes do sistema operacional e requer bibliotecas e aplicações para prover funcionalidades ao usuário final;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Atualmente, centenas de pessoas e empresas contribuem com o projeto;</a:t>
            </a:r>
          </a:p>
          <a:p>
            <a:pPr marL="342720" indent="-342360" algn="ctr">
              <a:spcAft>
                <a:spcPts val="6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Linux - Especificações</a:t>
            </a:r>
          </a:p>
          <a:p>
            <a:pPr marL="342720" indent="-342360" algn="just">
              <a:lnSpc>
                <a:spcPct val="100000"/>
              </a:lnSpc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Licença GPLv2;</a:t>
            </a:r>
          </a:p>
          <a:p>
            <a:pPr marL="342720" indent="-342360" algn="just">
              <a:lnSpc>
                <a:spcPct val="100000"/>
              </a:lnSpc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Roda em dispositivos com poucos recursos;</a:t>
            </a:r>
          </a:p>
          <a:p>
            <a:pPr marL="342720" indent="-342360" algn="just">
              <a:lnSpc>
                <a:spcPct val="100000"/>
              </a:lnSpc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Portável, roda em mais de 20 arquiteturas;</a:t>
            </a:r>
          </a:p>
          <a:p>
            <a:pPr marL="1714320" lvl="3" indent="-342360" algn="just"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Escalável, o mesmo Kernel roda de relógios de pulso a servidores;</a:t>
            </a:r>
          </a:p>
          <a:p>
            <a:pPr marL="1714320" lvl="3" indent="-342360" algn="just"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Estável, capaz de rodar por muito tempo sem necessitar de re-boot;</a:t>
            </a:r>
          </a:p>
          <a:p>
            <a:pPr marL="1714320" lvl="3" indent="-342360" algn="just"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Modular, capaz de rodar apenas o que é necessário;</a:t>
            </a:r>
          </a:p>
          <a:p>
            <a:pPr marL="1714320" lvl="3" indent="-342360" algn="just"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Multicore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 Multiusuário;</a:t>
            </a:r>
          </a:p>
          <a:p>
            <a:pPr marL="1714320" lvl="3" indent="-342360" algn="just"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Recursos “infinitos” disponíveis na internet.</a:t>
            </a:r>
          </a:p>
          <a:p>
            <a:pPr marL="1714320" lvl="3" indent="-342360" algn="just">
              <a:buClr>
                <a:srgbClr val="000000"/>
              </a:buClr>
              <a:buFont typeface="Arial"/>
              <a:buChar char="•"/>
            </a:pPr>
            <a:endParaRPr lang="pt-BR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 descr="linux-Bras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18" y="2500306"/>
            <a:ext cx="3250794" cy="32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GERENCIAMENTO DE PROCESSOS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é um programa em execução, que possuí um identificador PID e esta associado à um conjunto de recursos como arquivos aberto, mapeamento de memória, entre outros;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processo contém uma ou mais linhas de execução, chamadas de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possuí um contador de programa, uma região de </a:t>
            </a: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uma cópia dos registradores da CPU;</a:t>
            </a:r>
          </a:p>
          <a:p>
            <a:pPr marL="341313" lvl="2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Internamente, o Linux não diferencia processos e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Uma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nada mais é que um processo que compartilha recursos com outras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341313" lvl="3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este motivo, o Linux escalona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e não processos;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1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Trade-off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 capacidade de processamento e tempo de resposta (latência);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 kernel Linux é um sistema </a:t>
            </a:r>
            <a:r>
              <a:rPr lang="pt-BR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multitasking preemptivo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GERENCIAMENTO DE PROCESSOS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Conceito de classes de escalonamento: cada classe possuí um algoritmo que decide qual processo deve ser executado e por quanto tempo;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CFS (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Completely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Fair</a:t>
            </a:r>
            <a:r>
              <a:rPr lang="pt-BR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Scheduler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o escalonador padrão do Linux, onde cada processo recebe uma “parcela de tempo” da CPU (foco performance);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Linux não pode ser considerado um sistema operacional determinístico (em alguns trechos de código a latência para atender um pedido de interrupção pode ser muito grande);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Existem um conjunto de patches (PREEMPT_RT) que podem ser aplicados ao kernel Linux e melhorar este cenário de alta latência;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2913" lvl="6" indent="-341313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opção para o uso do kernel Linux em aplicações de tempo-real é a utilização de um kernel de tempo real em conjunto com o kernel Linux (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RTLinux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RTAI,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Xenomai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pt-BR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GERENCIAMENTO DE MEMÓRIA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gerenciamento de memória do sistema é feito através de um mecanismo de memória virtual;</a:t>
            </a:r>
          </a:p>
          <a:p>
            <a:pPr marL="342720" indent="-342360" algn="just">
              <a:spcAft>
                <a:spcPts val="10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 cenário, todo o acesso à memória do sistema é realizado através de endereços virtuais. </a:t>
            </a: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MMU (</a:t>
            </a:r>
            <a:r>
              <a:rPr lang="pt-BR" sz="1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Management </a:t>
            </a:r>
            <a:r>
              <a:rPr lang="pt-BR" sz="1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</a:t>
            </a: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o hardware responsável por implementar o mecanismo de memória virtual, deste modo, gerenciando a memória do sistema e realizando a conversão entre endereços de memória física e virtuais;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MMU</a:t>
            </a: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capaz de prover:</a:t>
            </a:r>
          </a:p>
          <a:p>
            <a:pPr marL="342720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Maior endereçamento de memória – </a:t>
            </a:r>
            <a:r>
              <a:rPr lang="pt-BR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32 bits, acesso a 4GB de memória virtual.</a:t>
            </a:r>
          </a:p>
          <a:p>
            <a:pPr marL="1257120" lvl="2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 – caso faltar memória física, possibilitar salvar e recuperar páginas de memória no disco;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Proteção – cada processo só enxerga seu espaço, onde um acesso inválido gera um exceção (</a:t>
            </a:r>
            <a:r>
              <a:rPr lang="pt-BR" sz="16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segmentation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fault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Compartilhamento – os processos podem compartilhar memória;</a:t>
            </a:r>
          </a:p>
          <a:p>
            <a:pPr marL="1714320" lvl="3" indent="-342360" algn="just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</a:t>
            </a:r>
            <a:r>
              <a:rPr lang="pt-BR" sz="16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Mapping</a:t>
            </a:r>
            <a:r>
              <a:rPr lang="pt-BR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possibilidade de mapear um arquivo físico em memória;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36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</a:rPr>
              <a:t>SISTEMA DE ARQUIVO VIRTUAL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é baseado fortemente em arquivos, sendo que quase tudo no sistema é representado por um arquivo;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implementa a camada VFS (Virtual </a:t>
            </a:r>
            <a:r>
              <a:rPr lang="pt-B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FileSystem</a:t>
            </a: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que abstraí o acesso aos arquivos, possibilitando que rotinas de acesso ao arquivo sejam mapeadas para diferentes destinos;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 1.: Mapeando arquivo físico (cópia de um arquivo do HD p/ pendrive):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~/SENAI /media/</a:t>
            </a:r>
            <a:r>
              <a:rPr lang="pt-BR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/0202-5577/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 2.: Mapeando arquivo virtual (listando estatística de uso da memória):</a:t>
            </a:r>
          </a:p>
          <a:p>
            <a:pPr marL="799920" lvl="1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 /</a:t>
            </a:r>
            <a:r>
              <a:rPr lang="pt-BR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meminfo</a:t>
            </a:r>
            <a:endParaRPr lang="pt-BR" b="0" strike="noStrike" spc="-1" dirty="0" smtClean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4320" lvl="3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 3.: Mapeando acesso ao hardware (escrevendo na porta serial):</a:t>
            </a:r>
          </a:p>
          <a:p>
            <a:pPr marL="2171520" lvl="4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§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echo “Teste” &gt; /</a:t>
            </a:r>
            <a:r>
              <a:rPr lang="pt-BR" spc="-1" dirty="0" err="1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</a:t>
            </a:r>
            <a:r>
              <a:rPr lang="pt-BR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/ttyS0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KERNEL SPACE X USER SPACE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Existe uma separação bem definida entre o kernel (kernel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e as bibliotecas e aplicações do usuário (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roda em modo privilegiado, com total acesso à todas as instruções da CPU, endereçamento de memória e I/O;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processos do usuário rodam em modo restrito, com acesso limitado aos recursos da máquina;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que as bibliotecas e aplicações do usuário tenham acesso aos recursos da máquina, existe uma interface de comunicação com o kernel, baseada em chamadas de sistema (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188640"/>
            <a:ext cx="8229240" cy="9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KERNEL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4282" y="1214422"/>
            <a:ext cx="8785358" cy="5286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</a:pPr>
            <a:r>
              <a:rPr lang="pt-BR" sz="2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CHAMADAS DE SISTEMA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kernel Linux possuí aproximadamente 300 chamadas de sistema;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Operações em arquivos e dispositivos, operações de rede, comunicação entre processos, gerenciamento de processos, mapeamento de memória, </a:t>
            </a:r>
            <a:r>
              <a:rPr lang="pt-BR" sz="20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timers</a:t>
            </a:r>
            <a:r>
              <a:rPr lang="pt-BR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threads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mecanismos de sincronização, entre outros;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interface de chamadas de sistema é bem estável. Durante novas versões do kernel, apenas novas chamadas de sistema são adicionadas;</a:t>
            </a:r>
          </a:p>
          <a:p>
            <a:pPr marL="342720" indent="-342360" algn="just">
              <a:spcAft>
                <a:spcPts val="1200"/>
              </a:spcAft>
              <a:buClr>
                <a:srgbClr val="000000"/>
              </a:buClr>
              <a:buFont typeface="Wingdings" pitchFamily="2" charset="2"/>
              <a:buChar char="Ø"/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chamadas de sistema são abstraídas pela biblioteca C padrão, As aplicações normalmente não precisam fazer uma chamada direta, tudo é feito através da biblioteca C padrão;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14133</TotalTime>
  <Words>3032</Words>
  <Application>LibreOffice/5.1.6.2$Linux_X86_64 LibreOffice_project/10m0$Build-2</Application>
  <PresentationFormat>Apresentação na tela (4:3)</PresentationFormat>
  <Paragraphs>348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dc:description/>
  <cp:lastModifiedBy>Celso</cp:lastModifiedBy>
  <cp:revision>1356</cp:revision>
  <dcterms:created xsi:type="dcterms:W3CDTF">2010-05-23T11:28:12Z</dcterms:created>
  <dcterms:modified xsi:type="dcterms:W3CDTF">2017-11-24T21:24:08Z</dcterms:modified>
  <dc:language>pt-BR</dc:language>
</cp:coreProperties>
</file>