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r-linux.org/" TargetMode="External"/><Relationship Id="rId5" Type="http://schemas.openxmlformats.org/officeDocument/2006/relationships/hyperlink" Target="http://www.linuxjournal.com/" TargetMode="External"/><Relationship Id="rId4" Type="http://schemas.openxmlformats.org/officeDocument/2006/relationships/hyperlink" Target="http://free-electron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reativecommons.org/licenses/by-sa/3.0/legalcode" TargetMode="External"/><Relationship Id="rId4" Type="http://schemas.openxmlformats.org/officeDocument/2006/relationships/hyperlink" Target="https://e-labworks.com/treinamentos/linux-embarcad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4176000"/>
            <a:ext cx="5255640" cy="12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r>
              <a:rPr lang="pt-BR" sz="3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GNU / Linux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1 - REVISÃO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- Comandos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85918" y="1357298"/>
          <a:ext cx="6691338" cy="4857511"/>
        </p:xfrm>
        <a:graphic>
          <a:graphicData uri="http://schemas.openxmlformats.org/drawingml/2006/table">
            <a:tbl>
              <a:tblPr/>
              <a:tblGrid>
                <a:gridCol w="1375442"/>
                <a:gridCol w="5315896"/>
              </a:tblGrid>
              <a:tr h="3721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COMANDO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Mudar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diretório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mkdir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Criar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diretório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rmdir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Remove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diretório vazio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-R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Remove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diretórios e subdiretórios recursivamente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Remove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arquivos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Move/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Renomeia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arquivos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Copia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arquivos e diretórios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ls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Lista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arquivos e diretórios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Lista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 conteúdo de arquivos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pwd</a:t>
                      </a: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Mostra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 diretório atual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Mostra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 manual do comando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clear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Limpa 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shell</a:t>
                      </a:r>
                      <a:endParaRPr lang="pt-BR" sz="18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echo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Mostra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uma linha de texto/string na saída padrão</a:t>
                      </a:r>
                      <a:endParaRPr lang="pt-BR" sz="18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714480" y="6215082"/>
            <a:ext cx="678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OBS:</a:t>
            </a:r>
            <a:r>
              <a:rPr lang="pt-BR" sz="1200" dirty="0" smtClean="0"/>
              <a:t> O Linux é  </a:t>
            </a:r>
            <a:r>
              <a:rPr lang="pt-BR" sz="1200" i="1" dirty="0" err="1" smtClean="0"/>
              <a:t>case-sensitive</a:t>
            </a:r>
            <a:r>
              <a:rPr lang="pt-BR" sz="1200" dirty="0" smtClean="0"/>
              <a:t>, então  </a:t>
            </a:r>
            <a:r>
              <a:rPr lang="pt-BR" sz="1200" b="1" dirty="0" err="1" smtClean="0"/>
              <a:t>Senai</a:t>
            </a:r>
            <a:r>
              <a:rPr lang="pt-BR" sz="1200" dirty="0" smtClean="0"/>
              <a:t> é diferente de </a:t>
            </a:r>
            <a:r>
              <a:rPr lang="pt-BR" sz="1200" b="1" dirty="0" smtClean="0"/>
              <a:t>SENAI</a:t>
            </a:r>
            <a:r>
              <a:rPr lang="pt-BR" sz="1200" dirty="0" smtClean="0"/>
              <a:t> ou de  </a:t>
            </a:r>
            <a:r>
              <a:rPr lang="pt-BR" sz="1200" b="1" dirty="0" err="1" smtClean="0"/>
              <a:t>senai</a:t>
            </a:r>
            <a:r>
              <a:rPr lang="pt-BR" sz="1200" dirty="0" smtClean="0"/>
              <a:t>!!!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– Variáveis de Ambiente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13324"/>
            <a:ext cx="8785358" cy="758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possui um ambiente de execução com algumas variáveis configuradas. Para exibir estas variáveis use o comando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printenv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”!!!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m 7" descr="shell-printen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12" y="2075082"/>
            <a:ext cx="6941192" cy="41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– Variáveis de Ambiente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13324"/>
            <a:ext cx="8785358" cy="758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das principais variáveis de ambiente é a “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pois possui os caminhos por onde 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irá procurar um binário para execução.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Imagem 8" descr="shell-pa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1" y="2151154"/>
            <a:ext cx="6840000" cy="2563730"/>
          </a:xfrm>
          <a:prstGeom prst="rect">
            <a:avLst/>
          </a:prstGeom>
        </p:spPr>
      </p:pic>
      <p:sp>
        <p:nvSpPr>
          <p:cNvPr id="10" name="CustomShape 3"/>
          <p:cNvSpPr/>
          <p:nvPr/>
        </p:nvSpPr>
        <p:spPr>
          <a:xfrm>
            <a:off x="1584000" y="5040000"/>
            <a:ext cx="7415640" cy="13893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Visualizar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$VAR”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Criar/Editar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VAR=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unset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VAR”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– Editores de Texto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13324"/>
            <a:ext cx="8785358" cy="2401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Estão presentes nas distribuições GNU/Linux diversos editores de texto, tanto versões gráficas (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gedit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como versões de linha de comando (vi, nano).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dos mais utilizados é o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ou sua versão mais avançada, o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 Sua curva de aprendizagem é relativamente grande, mas vale a pena, pois o mesmo além de ser leve e flexível está incluso na maioria das distribuições Linux embarcada.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exit-vi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26" y="3643314"/>
            <a:ext cx="1928794" cy="2526804"/>
          </a:xfrm>
          <a:prstGeom prst="rect">
            <a:avLst/>
          </a:prstGeom>
        </p:spPr>
      </p:pic>
      <p:pic>
        <p:nvPicPr>
          <p:cNvPr id="6" name="Imagem 5" descr="exit-vim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65" y="4143380"/>
            <a:ext cx="1892433" cy="1857388"/>
          </a:xfrm>
          <a:prstGeom prst="rect">
            <a:avLst/>
          </a:prstGeom>
        </p:spPr>
      </p:pic>
      <p:sp>
        <p:nvSpPr>
          <p:cNvPr id="7" name="CustomShape 2"/>
          <p:cNvSpPr/>
          <p:nvPr/>
        </p:nvSpPr>
        <p:spPr>
          <a:xfrm>
            <a:off x="2509990" y="6156000"/>
            <a:ext cx="2419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400" b="1" strike="noStrike" spc="-1" dirty="0" smtClean="0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www.stackoverflow.com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072198" y="4500570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Stack Overflow: </a:t>
            </a:r>
            <a:endParaRPr lang="en-US" b="1" dirty="0" smtClean="0"/>
          </a:p>
          <a:p>
            <a:pPr algn="ctr"/>
            <a:r>
              <a:rPr lang="en-US" b="1" dirty="0" smtClean="0"/>
              <a:t>Helping </a:t>
            </a:r>
            <a:r>
              <a:rPr lang="en-US" b="1" dirty="0" smtClean="0"/>
              <a:t>One Million Developers Exit Vim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– </a:t>
            </a: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13324"/>
            <a:ext cx="8785358" cy="2044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automação de tarefas nos sistemas GNU/Linux pode ser feita através da utilização de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scripts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os quais utilizam comandos do próprio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e/ou executáveis do sistema operacional!!!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Normalmente um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script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tem em sua primeira linha o nome do programa interpretador, seguido pelos comandos a serem executados.  Ex: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Imagem 8" descr="shell-scrip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3286124"/>
            <a:ext cx="7163213" cy="2928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1714480" y="6286520"/>
            <a:ext cx="678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OBS:</a:t>
            </a:r>
            <a:r>
              <a:rPr lang="pt-BR" sz="1200" dirty="0" smtClean="0"/>
              <a:t> </a:t>
            </a:r>
            <a:r>
              <a:rPr lang="pt-BR" sz="1200" dirty="0" smtClean="0"/>
              <a:t> </a:t>
            </a:r>
            <a:r>
              <a:rPr lang="pt-BR" sz="1200" dirty="0" smtClean="0"/>
              <a:t>Permissão p/ execução “</a:t>
            </a:r>
            <a:r>
              <a:rPr lang="pt-BR" sz="1200" dirty="0" err="1" smtClean="0"/>
              <a:t>chmod</a:t>
            </a:r>
            <a:r>
              <a:rPr lang="pt-BR" sz="1200" dirty="0" smtClean="0"/>
              <a:t> +x script.</a:t>
            </a:r>
            <a:r>
              <a:rPr lang="pt-BR" sz="1200" dirty="0" err="1" smtClean="0"/>
              <a:t>sh</a:t>
            </a:r>
            <a:r>
              <a:rPr lang="pt-BR" sz="1200" dirty="0" smtClean="0"/>
              <a:t>”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Linux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 (notícias, blog e vídeos</a:t>
            </a:r>
            <a:r>
              <a:rPr lang="pt-BR" sz="2000" dirty="0" smtClean="0"/>
              <a:t>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    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</a:t>
            </a:r>
            <a:r>
              <a:rPr lang="pt-BR" sz="2000" dirty="0" smtClean="0"/>
              <a:t>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    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Revista </a:t>
            </a:r>
            <a:r>
              <a:rPr lang="pt-BR" sz="2000" dirty="0" smtClean="0"/>
              <a:t>eletrônica sobre Linux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5"/>
              </a:rPr>
              <a:t>http://www.linuxjournal.com/</a:t>
            </a:r>
            <a:endParaRPr lang="pt-BR" sz="2000" dirty="0" smtClean="0"/>
          </a:p>
          <a:p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Notícias </a:t>
            </a:r>
            <a:r>
              <a:rPr lang="pt-BR" sz="2000" dirty="0" smtClean="0"/>
              <a:t>sobre Linux e software livre (brasileiro</a:t>
            </a:r>
            <a:r>
              <a:rPr lang="pt-BR" sz="2000" dirty="0" smtClean="0"/>
              <a:t>): </a:t>
            </a:r>
            <a:r>
              <a:rPr lang="pt-BR" sz="2000" dirty="0" smtClean="0">
                <a:hlinkClick r:id="rId6"/>
              </a:rPr>
              <a:t>http://</a:t>
            </a:r>
            <a:r>
              <a:rPr lang="pt-BR" sz="2000" dirty="0" smtClean="0">
                <a:hlinkClick r:id="rId6"/>
              </a:rPr>
              <a:t>br-linux.org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Portal </a:t>
            </a:r>
            <a:r>
              <a:rPr lang="pt-BR" sz="2000" dirty="0" smtClean="0"/>
              <a:t>Embarcados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7"/>
              </a:rPr>
              <a:t>http://</a:t>
            </a:r>
            <a:r>
              <a:rPr lang="pt-BR" sz="2000" dirty="0" smtClean="0">
                <a:hlinkClick r:id="rId7"/>
              </a:rPr>
              <a:t>embarcados.com.br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Blog </a:t>
            </a:r>
            <a:r>
              <a:rPr lang="pt-BR" sz="2000" dirty="0" smtClean="0"/>
              <a:t>do Sergio Prado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8"/>
              </a:rPr>
              <a:t>http://</a:t>
            </a:r>
            <a:r>
              <a:rPr lang="pt-BR" sz="2000" dirty="0" smtClean="0">
                <a:hlinkClick r:id="rId8"/>
              </a:rPr>
              <a:t>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456200"/>
            <a:ext cx="8785358" cy="358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   Este </a:t>
            </a:r>
            <a:r>
              <a:rPr lang="pt-BR" sz="2000" dirty="0" smtClean="0"/>
              <a:t>documento é disponibilizado sob a Licença </a:t>
            </a:r>
            <a:r>
              <a:rPr lang="pt-BR" sz="2000" dirty="0" err="1" smtClean="0"/>
              <a:t>Creative</a:t>
            </a:r>
            <a:r>
              <a:rPr lang="pt-BR" sz="2000" dirty="0" smtClean="0"/>
              <a:t> </a:t>
            </a:r>
            <a:r>
              <a:rPr lang="pt-BR" sz="2000" dirty="0" err="1" smtClean="0"/>
              <a:t>Commons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BY SA </a:t>
            </a:r>
            <a:r>
              <a:rPr lang="pt-BR" sz="2000" dirty="0" smtClean="0"/>
              <a:t>3.0</a:t>
            </a:r>
            <a:r>
              <a:rPr lang="pt-BR" sz="2000" dirty="0" smtClean="0"/>
              <a:t>. </a:t>
            </a:r>
          </a:p>
          <a:p>
            <a:r>
              <a:rPr lang="pt-BR" sz="2000" dirty="0" smtClean="0">
                <a:hlinkClick r:id="rId5"/>
              </a:rPr>
              <a:t>	http</a:t>
            </a:r>
            <a:r>
              <a:rPr lang="pt-BR" sz="2000" dirty="0" smtClean="0">
                <a:hlinkClick r:id="rId5"/>
              </a:rPr>
              <a:t>://</a:t>
            </a:r>
            <a:r>
              <a:rPr lang="pt-BR" sz="2000" dirty="0" smtClean="0">
                <a:hlinkClick r:id="rId5"/>
              </a:rPr>
              <a:t>creativecommons.org/licenses/by-sa/3.0/</a:t>
            </a:r>
            <a:r>
              <a:rPr lang="pt-BR" sz="2000" dirty="0" err="1" smtClean="0">
                <a:hlinkClick r:id="rId5"/>
              </a:rPr>
              <a:t>legalcode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Breve Histórico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456200"/>
            <a:ext cx="8542440" cy="358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1970 – Eng. da </a:t>
            </a:r>
            <a:r>
              <a:rPr lang="pt-BR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 Labs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liderados por Ken Thompson e Dennis Ritchie, criam o sistema operacional Unix.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1983 – Richard Stallman, projeto GNU e o conceito de software livre. Começa o desenvolvimento do </a:t>
            </a:r>
            <a:r>
              <a:rPr lang="pt-BR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gcc, gdb, glibc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outras ferramentas importantes.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1991 – Linus Torvalds, projeto do Kernel do Linux, um sistema operacional UNIX-Like. Em conjunto com o projeto GNU, nasce o sistema operacional GNU/Linux.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1995 – Linux é cada vez mais popular como sistema para servidores.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2000 – Linux é cada vez mais popular em sistemas embarcados.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84000" y="5040000"/>
            <a:ext cx="74156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– Torna-se cada vez mais popular em dispositivos móveis.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2010 – Torna-se mais e mais popular em telefones.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Breve Histórico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6000" y="1584000"/>
            <a:ext cx="15472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1991...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40000" y="2205360"/>
            <a:ext cx="5435640" cy="28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I'm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doing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operating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system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hobby,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won't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big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professional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gnu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for 386(486) AT clones.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been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brewing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april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starting to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I'd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feedback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people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dislike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minix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as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OS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resembles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somewhat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layout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file-system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practical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reasons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among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82"/>
          <p:cNvPicPr/>
          <p:nvPr/>
        </p:nvPicPr>
        <p:blipFill>
          <a:blip r:embed="rId3"/>
          <a:stretch/>
        </p:blipFill>
        <p:spPr>
          <a:xfrm>
            <a:off x="6156000" y="1980000"/>
            <a:ext cx="2861640" cy="30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6000" y="1384200"/>
            <a:ext cx="8783640" cy="15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é o Kernel “www.kernel.org”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Distribuições Linux – Integração: Kernel Linux, bibliotecas e aplicações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 – É o uso do Kernel Linux e de diversos componentes open-source.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584000" y="5040000"/>
            <a:ext cx="74156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Modularidade, capaz de rodar apenas o que é necessário;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Multicore e Multiusuário;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“infinitos” disponíveis na internet.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Livre de royalties;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Roda em dispositivos com poucos recursos;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Portável, roda em mais de 20 arquiteturas;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Escalável, o mesmo Kernel roda de relógios de pulso a servidores;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Estável, capaz de rodar por muito tempo sem necessitar de reboot;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m 88"/>
          <p:cNvPicPr/>
          <p:nvPr/>
        </p:nvPicPr>
        <p:blipFill>
          <a:blip r:embed="rId3"/>
          <a:stretch/>
        </p:blipFill>
        <p:spPr>
          <a:xfrm>
            <a:off x="1980000" y="1453680"/>
            <a:ext cx="5759640" cy="48265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362400" y="6156000"/>
            <a:ext cx="2419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400" b="1" strike="noStrike" spc="-1" dirty="0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http://triosdevelopers.com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Arquivos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456200"/>
            <a:ext cx="8542440" cy="3615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de arquivos são usados para organizar dados em diretórios e arquivos em dispositivos de armazenamento ou rede.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sistemas </a:t>
            </a:r>
            <a:r>
              <a:rPr lang="pt-BR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aplicações e usuários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enchergam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uma hierarquia global de arquivos e diretórios, a qual pode ser composta por diversos sistemas de arquivos.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sistema de arquivo em particular é montado na raiz da hierarquia e é identificado por “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ou “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filesystem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“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filesystem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é o primeiro sistema de arquivo montado, tarefa esta, realizada pelo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durante a inicialização do sistema.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o “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filesystem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não está disponível ocorre “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Panic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 descr="KERNEL PANIC EDITA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5121198"/>
            <a:ext cx="7286676" cy="1093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Arquivos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456200"/>
            <a:ext cx="8542440" cy="358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Programas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básicos;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/boot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Imagem do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Arquivos de dispositivo;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Arquivos de configuração do sistema e de aplicações;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/home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Diretório “</a:t>
            </a:r>
            <a:r>
              <a:rPr lang="pt-BR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dos usuários;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Bibliotecas básicas;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/media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Ponto de montagem de mídias removíveis;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Sistema de arquivos virtual “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Diretório “</a:t>
            </a:r>
            <a:r>
              <a:rPr lang="pt-BR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do usuário “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sbin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Programas básicos do sistema;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Sistema de arquivo virtual “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584000" y="5040000"/>
            <a:ext cx="74156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tmp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Arquivos temporários;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usr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programas, programas do sistema e bibliotecas;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/var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 Arquivos de dados variáveis, temporários,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13324"/>
            <a:ext cx="8785358" cy="758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uma interface de linha de comandos entre o usuário e o sistema operacional. Sua aparência padrão é uma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tela preta com cursor piscante”.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 descr="sh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84" y="2071678"/>
            <a:ext cx="6960920" cy="4143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857356" y="6286520"/>
            <a:ext cx="564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UBUNTU</a:t>
            </a:r>
            <a:r>
              <a:rPr lang="pt-BR" sz="1200" dirty="0" smtClean="0"/>
              <a:t> Teclas Atalho = “</a:t>
            </a:r>
            <a:r>
              <a:rPr lang="pt-BR" sz="1200" i="1" dirty="0" smtClean="0"/>
              <a:t>CTRL + SHIFT + T</a:t>
            </a:r>
            <a:r>
              <a:rPr lang="pt-BR" sz="1200" dirty="0" smtClean="0"/>
              <a:t>” ou Pesquisar “</a:t>
            </a:r>
            <a:r>
              <a:rPr lang="pt-BR" sz="1200" i="1" dirty="0" smtClean="0"/>
              <a:t>Terminal</a:t>
            </a:r>
            <a:r>
              <a:rPr lang="pt-BR" sz="1200" dirty="0" smtClean="0"/>
              <a:t>”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Words>1046</Words>
  <Application>LibreOffice/5.1.6.2$Linux_X86_64 LibreOffice_project/10m0$Build-2</Application>
  <PresentationFormat>Apresentação na tela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848</cp:revision>
  <dcterms:created xsi:type="dcterms:W3CDTF">2010-05-23T11:28:12Z</dcterms:created>
  <dcterms:modified xsi:type="dcterms:W3CDTF">2017-10-08T02:47:14Z</dcterms:modified>
  <dc:language>pt-BR</dc:language>
</cp:coreProperties>
</file>