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6" r:id="rId2"/>
    <p:sldId id="338" r:id="rId3"/>
    <p:sldId id="360" r:id="rId4"/>
    <p:sldId id="361" r:id="rId5"/>
    <p:sldId id="363" r:id="rId6"/>
    <p:sldId id="366" r:id="rId7"/>
    <p:sldId id="362" r:id="rId8"/>
    <p:sldId id="367" r:id="rId9"/>
    <p:sldId id="364" r:id="rId10"/>
    <p:sldId id="365" r:id="rId11"/>
    <p:sldId id="32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34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EE226-2E3E-4041-B0A4-36C20CE9DDD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75C0A-521F-4CBE-A3CF-305B3E8E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9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944813" y="0"/>
            <a:ext cx="8128001" cy="45735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2465388" y="0"/>
            <a:ext cx="0" cy="5348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17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408324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766918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charset="0"/>
              <a:cs typeface="宋体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3DC81-E968-B44D-9C4B-D6E765644096}" type="slidenum">
              <a:rPr lang="zh-CN" altLang="en-US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90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1751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169919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907837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218664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948191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344515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591815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9C3F9-88DC-404F-9CCA-E257B2039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89A65D-D0DB-48A3-B43E-5E413C7DC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38D16-D383-4F8F-BC0E-A0333636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B57F4-84E3-488A-8655-8187B39F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5328-6DD3-4197-84DF-22E7141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2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DFED0-7B43-4A2D-9ECF-0CD09C1E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04A75-FEED-428A-805A-757E95C98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F7B0E-AE11-4567-BD42-99F8A6A3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1DCC9-A256-4BCD-B943-379B1338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F0472-E13D-405F-9B1C-4D28BCAC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1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39986D-8ABA-4074-9E3A-50F1A9336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0F497-2E9C-4C1B-8BFB-A4C87934D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A51E6-7821-4724-8888-AAA1AEE9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47DCB-F650-4DE2-A218-6F907B02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8390A-AD41-4D83-BD9E-A8435A6C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5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1F188-A2FB-40C0-A47B-C207E3CD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7A20-83F4-4E8F-A7C2-C05F1BA0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66EAF-6CC7-4E8F-A83A-49FD0F1F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0F76B-F193-4214-8881-97D4FC05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7C045-FDFC-48B4-91C1-FFC26E42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9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884D8-ECDB-4097-B9C3-7E58F2A2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2E48D-9DF7-42C4-951B-17CEF38F5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27105-A0EC-4DC6-B733-694BDA1F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288E9-B8F5-448D-A502-64A68C7E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083BF-7E72-45B7-A742-482336BF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7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C073-928E-4861-A4C9-974E5FC7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684F3-DC50-4E39-88D5-975E10294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4374B-4203-4121-B70C-38791F2E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817EB-FBE3-470C-9D15-BB54E02A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EC2ED5-E526-49DA-84FD-34B6156B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CFE53-3C72-4A11-800E-C702DC7E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A8D21-DCC1-4258-969F-DD635BEA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D77789-91C3-415C-A1CB-7375505C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E3AD98-A625-4717-AEF8-B72C5DC44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24791B-8A1A-470D-884E-43A5843F9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6105D7-8348-44B8-BB2A-A91257D37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9EA7ED-5C40-475C-AE76-E32D1922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5B3F93-C8C5-4E6A-86FC-97989880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26785-BD2D-4CCF-9BBF-8657A03F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D6037-3AF4-4A7A-B8AB-E505A45C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B6BCB6-7882-4EB7-BA1A-A11529E9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FBE82B-FFC9-4B38-B703-FEA12CAA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020C93-02A1-43BC-A875-DB08E82D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1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CBDC34-0EAB-461C-8F9F-DB71C332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214EE4-889B-4A1D-BCAC-960B08C3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5F65A2-4722-4DBF-B247-CABA39D3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BDB0D-F88A-46D6-B8A5-28EC63BE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B8AB0-19D0-4383-9B8C-2EFD827B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F50B2F-8750-4EE4-888D-FE50F3A95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A07AC-98CF-4DD5-80E0-ACA7BDD9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7BA8C-750C-4DD5-BB44-B1AE2422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F0418-8501-485E-9356-D1B61401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1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01425-8FDB-4514-87FD-F731C9A4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777F16-6C6D-4AE6-8436-88DFCFA1C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04CE6-4F41-46E7-B00B-D5FDEC37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C3EA8-EE6F-4B36-9338-D506D997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F2C56-47B0-495D-895A-B279C4D4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225F7-8D26-4E0D-AE89-820099C9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3FB1CE-34AF-4B5E-B5F4-1A37B22C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0244D-8A80-41F8-B866-A66A75B1D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4D5E2-8445-469E-A812-65E947871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0A2DF-6319-40EF-9B7B-814A7FDC1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19B05-DFA5-411D-AF9D-C094AA34A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2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8"/>
          <p:cNvSpPr>
            <a:spLocks noChangeArrowheads="1"/>
          </p:cNvSpPr>
          <p:nvPr/>
        </p:nvSpPr>
        <p:spPr bwMode="auto">
          <a:xfrm>
            <a:off x="1524000" y="1"/>
            <a:ext cx="9144000" cy="714375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7" rIns="91437" bIns="45717" anchor="ctr"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endParaRPr lang="zh-CN" altLang="zh-CN" sz="1600">
              <a:solidFill>
                <a:srgbClr val="000000"/>
              </a:solidFill>
              <a:ea typeface="宋体" charset="-122"/>
              <a:cs typeface="宋体" charset="-122"/>
            </a:endParaRPr>
          </a:p>
        </p:txBody>
      </p:sp>
      <p:pic>
        <p:nvPicPr>
          <p:cNvPr id="14338" name="Picture 6" descr="Picture1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63" y="71439"/>
            <a:ext cx="754062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41"/>
          <p:cNvSpPr>
            <a:spLocks noChangeArrowheads="1"/>
          </p:cNvSpPr>
          <p:nvPr/>
        </p:nvSpPr>
        <p:spPr bwMode="auto">
          <a:xfrm>
            <a:off x="1524000" y="6429376"/>
            <a:ext cx="9144000" cy="428625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7" rIns="91437" bIns="45717" anchor="ctr"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endParaRPr lang="zh-CN" altLang="zh-CN" sz="1600">
              <a:solidFill>
                <a:srgbClr val="000000"/>
              </a:solidFill>
              <a:ea typeface="宋体" charset="-122"/>
              <a:cs typeface="宋体" charset="-122"/>
            </a:endParaRPr>
          </a:p>
        </p:txBody>
      </p:sp>
      <p:sp>
        <p:nvSpPr>
          <p:cNvPr id="14340" name="TextBox 42"/>
          <p:cNvSpPr>
            <a:spLocks noChangeArrowheads="1"/>
          </p:cNvSpPr>
          <p:nvPr/>
        </p:nvSpPr>
        <p:spPr bwMode="auto">
          <a:xfrm>
            <a:off x="3095626" y="842963"/>
            <a:ext cx="4429125" cy="73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7" rIns="91437" bIns="45717">
            <a:spAutoFit/>
          </a:bodyPr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zh-CN" sz="1400">
                <a:solidFill>
                  <a:srgbClr val="000000"/>
                </a:solidFill>
                <a:ea typeface="宋体" charset="-122"/>
                <a:cs typeface="宋体" charset="-122"/>
                <a:sym typeface="Tahoma" charset="0"/>
              </a:rPr>
              <a:t>WASEDA University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zh-CN" sz="1400" b="1">
                <a:solidFill>
                  <a:srgbClr val="000000"/>
                </a:solidFill>
                <a:ea typeface="宋体" charset="-122"/>
                <a:cs typeface="宋体" charset="-122"/>
                <a:sym typeface="Tahoma" charset="0"/>
              </a:rPr>
              <a:t>Graduate School of Information, Production and Systems</a:t>
            </a:r>
            <a:endParaRPr lang="zh-CN" altLang="zh-CN" sz="1800">
              <a:ea typeface="宋体" charset="-122"/>
              <a:cs typeface="宋体" charset="-122"/>
            </a:endParaRPr>
          </a:p>
        </p:txBody>
      </p:sp>
      <p:pic>
        <p:nvPicPr>
          <p:cNvPr id="14341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6" y="771526"/>
            <a:ext cx="12858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90950" y="5661025"/>
            <a:ext cx="4572000" cy="4333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1600" b="1">
                <a:solidFill>
                  <a:srgbClr val="7F7F7F"/>
                </a:solidFill>
                <a:ea typeface="宋体" charset="-122"/>
                <a:cs typeface="宋体" charset="-122"/>
              </a:rPr>
              <a:t>Iwaihara Lab, IPS, Waseda Univ.</a:t>
            </a:r>
          </a:p>
        </p:txBody>
      </p:sp>
      <p:sp>
        <p:nvSpPr>
          <p:cNvPr id="14343" name="Rectangle 22"/>
          <p:cNvSpPr>
            <a:spLocks noChangeArrowheads="1"/>
          </p:cNvSpPr>
          <p:nvPr/>
        </p:nvSpPr>
        <p:spPr bwMode="auto">
          <a:xfrm>
            <a:off x="1385011" y="2415723"/>
            <a:ext cx="9421977" cy="5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6" rIns="91436" bIns="45716">
            <a:spAutoFit/>
          </a:bodyPr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zh-CN" sz="2800" dirty="0"/>
              <a:t>Research progress</a:t>
            </a:r>
            <a:endParaRPr lang="en-US" altLang="zh-CN" sz="2800" dirty="0">
              <a:ea typeface="宋体" charset="-122"/>
              <a:cs typeface="宋体" charset="-122"/>
            </a:endParaRPr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1273176" y="4196153"/>
            <a:ext cx="9144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9pPr>
          </a:lstStyle>
          <a:p>
            <a:pPr lvl="1" algn="ctr" eaLnBrk="1" hangingPunct="1">
              <a:buFont typeface="Arial" charset="0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Presented by:</a:t>
            </a:r>
            <a:r>
              <a:rPr lang="ja-JP" altLang="en-US" sz="24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　</a:t>
            </a:r>
            <a:endParaRPr lang="en-US" altLang="ja-JP" sz="2400" dirty="0">
              <a:latin typeface="Times New Roman" panose="02020603050405020304" pitchFamily="18" charset="0"/>
              <a:ea typeface="Arial Unicode MS" charset="0"/>
              <a:cs typeface="Times New Roman" panose="02020603050405020304" pitchFamily="18" charset="0"/>
            </a:endParaRPr>
          </a:p>
          <a:p>
            <a:pPr lvl="1" algn="ctr" eaLnBrk="1" hangingPunct="1">
              <a:buFont typeface="Arial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Ma </a:t>
            </a:r>
            <a:r>
              <a:rPr lang="en-US" altLang="zh-CN" sz="2000" dirty="0" err="1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Jiaji</a:t>
            </a:r>
            <a:endParaRPr lang="en-US" altLang="zh-CN" sz="2000" dirty="0">
              <a:latin typeface="Times New Roman" panose="02020603050405020304" pitchFamily="18" charset="0"/>
              <a:ea typeface="Arial Unicode MS" charset="0"/>
              <a:cs typeface="Times New Roman" panose="02020603050405020304" pitchFamily="18" charset="0"/>
            </a:endParaRPr>
          </a:p>
          <a:p>
            <a:pPr lvl="1" algn="ctr" eaLnBrk="1" hangingPunct="1">
              <a:buFont typeface="Arial" charset="0"/>
              <a:buNone/>
            </a:pPr>
            <a:endParaRPr lang="en-US" altLang="zh-CN" sz="2400" dirty="0">
              <a:latin typeface="+mn-lt"/>
              <a:ea typeface="Arial Unicode MS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7791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10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6"/>
            <a:ext cx="9144000" cy="4924313"/>
          </a:xfrm>
        </p:spPr>
        <p:txBody>
          <a:bodyPr vert="horz" lIns="90170" tIns="46990" rIns="90170" bIns="46990" rtlCol="0">
            <a:normAutofit/>
          </a:bodyPr>
          <a:lstStyle/>
          <a:p>
            <a:pPr marL="457200" indent="-457200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Random walk: next node’s selection must obey time and selection bias is related with title representation and common categories.</a:t>
            </a:r>
          </a:p>
          <a:p>
            <a:pPr marL="457200" indent="-457200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title representation and common categories: use one-hot encoding to get each title representation, so we could calculate the similarity of each title and defined similarity score as </a:t>
            </a:r>
            <a:r>
              <a:rPr lang="en-US" altLang="zh-CN" sz="28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. Based on common categories, we could calculate the each node pair’s common categories score and defined as </a:t>
            </a:r>
            <a:r>
              <a:rPr lang="en-US" altLang="zh-CN" sz="28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. so, add the weight of this two scores and define </a:t>
            </a:r>
            <a:r>
              <a:rPr lang="el-GR" altLang="zh-CN" sz="28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28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x+</a:t>
            </a:r>
            <a:r>
              <a:rPr lang="el-GR" altLang="zh-CN" sz="28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8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as selection bias.</a:t>
            </a:r>
          </a:p>
          <a:p>
            <a:pPr marL="457200" indent="-457200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Use bias to generate walks and skip-gram get node vector.</a:t>
            </a:r>
            <a:endParaRPr lang="en-US" altLang="zh-CN" sz="28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55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11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6"/>
            <a:ext cx="9144000" cy="4924313"/>
          </a:xfrm>
        </p:spPr>
        <p:txBody>
          <a:bodyPr vert="horz" lIns="90170" tIns="46990" rIns="90170" bIns="46990" rtlCol="0">
            <a:normAutofit/>
          </a:bodyPr>
          <a:lstStyle/>
          <a:p>
            <a:pPr algn="l">
              <a:buClr>
                <a:srgbClr val="7D2D2D"/>
              </a:buClr>
              <a:buSzPct val="78000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Dataset: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Consider a more reasonable way to select node (dealing with page title and redirect page)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Consider a more reasonable way to deal with 70G category information file.</a:t>
            </a:r>
          </a:p>
          <a:p>
            <a:pPr algn="l">
              <a:buClr>
                <a:srgbClr val="7D2D2D"/>
              </a:buClr>
              <a:buSzPct val="78000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Model: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After finish dataset, do experiments about previous ideas and compare the results with CTDNE and node2vec.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Read paper about DynLink2Vec and DDNE algorithm.</a:t>
            </a:r>
          </a:p>
        </p:txBody>
      </p:sp>
    </p:spTree>
    <p:extLst>
      <p:ext uri="{BB962C8B-B14F-4D97-AF65-F5344CB8AC3E}">
        <p14:creationId xmlns:p14="http://schemas.microsoft.com/office/powerpoint/2010/main" val="39294499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DB17A9B4-8347-3143-9292-93896656B122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2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6387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88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タイトル 1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0" name="コンテンツ プレースホルダ 2"/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 marL="341313" indent="-341313" algn="l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56266394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3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32000" y="1559312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1351087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556808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32485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97540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056983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57936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432204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511623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710035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</a:t>
                      </a: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vegetables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Crocodylidae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Chameleons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Squirrels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86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Jan.</a:t>
                      </a: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82419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11724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64847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Jan. 20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15916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82682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11775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64788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1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Feb. 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15918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82453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11784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64830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Feb. 20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15923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81995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11735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64903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2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Mar. 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15929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82017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11739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65127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2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Apr. 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15838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82034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11727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65137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Apr. 20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15262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79090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10800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64216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15107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78517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10621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64000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20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14999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78339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10591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64153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8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5450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4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6"/>
            <a:ext cx="9144000" cy="4994165"/>
          </a:xfrm>
        </p:spPr>
        <p:txBody>
          <a:bodyPr vert="horz" lIns="90170" tIns="46990" rIns="90170" bIns="46990" rtlCol="0">
            <a:normAutofit/>
          </a:bodyPr>
          <a:lstStyle/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Problems in extracting page title and category: 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1. Some pages’ title are not English word or invisible word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endParaRPr lang="en-US" altLang="zh-CN" sz="28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algn="l">
              <a:buClr>
                <a:srgbClr val="7D2D2D"/>
              </a:buClr>
              <a:buSzPct val="78000"/>
              <a:defRPr/>
            </a:pPr>
            <a:endParaRPr lang="en-US" altLang="zh-CN" sz="28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endParaRPr lang="en-US" altLang="zh-CN" sz="28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2. In each timestamp, category file is about 70G, so extract from 10 files need a lot time.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3. Some pages are redirect pages which are not have category information.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12" y="2600017"/>
            <a:ext cx="5210175" cy="41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379844"/>
            <a:ext cx="28956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220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5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6"/>
            <a:ext cx="9144000" cy="4176243"/>
          </a:xfrm>
        </p:spPr>
        <p:txBody>
          <a:bodyPr vert="horz" lIns="90170" tIns="46990" rIns="90170" bIns="46990" rtlCol="0">
            <a:normAutofit/>
          </a:bodyPr>
          <a:lstStyle/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Static graph embedding</a:t>
            </a:r>
            <a:r>
              <a:rPr lang="zh-CN" altLang="en-US" sz="2800" b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DeepWalk</a:t>
            </a:r>
            <a:endParaRPr lang="en-US" altLang="zh-CN" sz="24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Node2vec</a:t>
            </a: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LINE</a:t>
            </a: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SDNE</a:t>
            </a: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endParaRPr lang="en-US" altLang="zh-CN" sz="24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Dynamic graph embedding</a:t>
            </a:r>
            <a:r>
              <a:rPr lang="zh-CN" altLang="en-US" sz="2800" b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Triadic closure</a:t>
            </a: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CTDNE</a:t>
            </a: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DynGEM</a:t>
            </a:r>
            <a:endParaRPr lang="en-US" altLang="zh-CN" sz="24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endParaRPr lang="en-US" altLang="zh-CN" sz="2800" b="1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578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6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7"/>
            <a:ext cx="9144000" cy="4192796"/>
          </a:xfrm>
        </p:spPr>
        <p:txBody>
          <a:bodyPr vert="horz" lIns="90170" tIns="46990" rIns="90170" bIns="46990" rtlCol="0">
            <a:normAutofit/>
          </a:bodyPr>
          <a:lstStyle/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SDNE: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Generate graph adjacency matrix A and Laplacian matrix L.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Build neural network, the input is [A, L] with several fully connect layers, the middle layer’s output treated as Y,</a:t>
            </a:r>
            <a:r>
              <a:rPr lang="zh-CN" altLang="en-US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and the end of network output is A’,</a:t>
            </a:r>
            <a:r>
              <a:rPr lang="zh-CN" altLang="en-US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the loss function is between [A, L] and [A’,Y]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After training, Y is the each node representation vector.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endParaRPr lang="en-US" altLang="zh-CN" sz="2800" b="1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22D498-B985-44A0-8292-1D02206452E5}"/>
              </a:ext>
            </a:extLst>
          </p:cNvPr>
          <p:cNvSpPr/>
          <p:nvPr/>
        </p:nvSpPr>
        <p:spPr>
          <a:xfrm>
            <a:off x="1066800" y="5595373"/>
            <a:ext cx="1005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Reference:</a:t>
            </a:r>
          </a:p>
          <a:p>
            <a:pPr algn="just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Wang, D., Cui, P., &amp; Zhu, W. (2016, August). Structural deep network embedding. In Proceedings of the 22nd ACM SIGKDD international conference on Knowledge discovery and data mining (pp. 1225-1234).</a:t>
            </a:r>
          </a:p>
        </p:txBody>
      </p:sp>
    </p:spTree>
    <p:extLst>
      <p:ext uri="{BB962C8B-B14F-4D97-AF65-F5344CB8AC3E}">
        <p14:creationId xmlns:p14="http://schemas.microsoft.com/office/powerpoint/2010/main" val="21342031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7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7"/>
            <a:ext cx="6813755" cy="4192796"/>
          </a:xfrm>
        </p:spPr>
        <p:txBody>
          <a:bodyPr vert="horz" lIns="90170" tIns="46990" rIns="90170" bIns="46990" rtlCol="0">
            <a:normAutofit/>
          </a:bodyPr>
          <a:lstStyle/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CTDNE: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Edges must be traversed in increasing order of edge times.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Initial temporal edge selection and next neighbor selection:  Unbiased, Exponential, Linear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Different with </a:t>
            </a:r>
            <a:r>
              <a:rPr lang="en-US" altLang="zh-CN" sz="2800" dirty="0" err="1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Deepwalk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, CTDNE use max context windows number to stop </a:t>
            </a:r>
            <a:r>
              <a:rPr lang="en-US" altLang="zh-CN" sz="2800" dirty="0" err="1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randomwalk</a:t>
            </a:r>
            <a:endParaRPr lang="en-US" altLang="zh-CN" sz="28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22D498-B985-44A0-8292-1D02206452E5}"/>
              </a:ext>
            </a:extLst>
          </p:cNvPr>
          <p:cNvSpPr/>
          <p:nvPr/>
        </p:nvSpPr>
        <p:spPr>
          <a:xfrm>
            <a:off x="1066800" y="5595373"/>
            <a:ext cx="1005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Reference:</a:t>
            </a:r>
          </a:p>
          <a:p>
            <a:pPr algn="just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Nguyen, G. H., Lee, J. B., Rossi, R. A., Ahmed, N. K.,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Koh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E., &amp; Kim, S. (2018, April). Continuous-time dynamic network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 In Companion Proceedings of the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Web Conference 2018 (pp. 969-976).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3DD5BA-21F7-42B2-A1F3-AD3F5B01F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755" y="2361918"/>
            <a:ext cx="3162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586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8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6"/>
            <a:ext cx="6813755" cy="4369711"/>
          </a:xfrm>
        </p:spPr>
        <p:txBody>
          <a:bodyPr vert="horz" lIns="90170" tIns="46990" rIns="90170" bIns="46990" rtlCol="0">
            <a:normAutofit/>
          </a:bodyPr>
          <a:lstStyle/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 err="1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DynGEM</a:t>
            </a:r>
            <a:r>
              <a:rPr lang="en-US" altLang="zh-CN" sz="2800" b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: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This model is especially designed for node number increase temporal graph.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The input and output are the same adjacency matrix, Overall framework is adjacency matrix -&gt; encoder -&gt; embedding vector -&gt; decoder -&gt; adjacency matrix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Next snapshot, append a larger layer at the beginning and end.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22D498-B985-44A0-8292-1D02206452E5}"/>
              </a:ext>
            </a:extLst>
          </p:cNvPr>
          <p:cNvSpPr/>
          <p:nvPr/>
        </p:nvSpPr>
        <p:spPr>
          <a:xfrm>
            <a:off x="1066800" y="5719198"/>
            <a:ext cx="1005840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Reference:</a:t>
            </a:r>
          </a:p>
          <a:p>
            <a:pPr algn="just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Goyal, P.,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Kamra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N., He, X., &amp; Liu, Y. (2018).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Dyngem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: Deep embedding method for dynamic graphs.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preprint arXiv:1805.11273.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449EDE-4D5B-402E-B4E5-9667FBB2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755" y="2266950"/>
            <a:ext cx="3362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3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9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6"/>
            <a:ext cx="9144000" cy="4924313"/>
          </a:xfrm>
        </p:spPr>
        <p:txBody>
          <a:bodyPr vert="horz" lIns="90170" tIns="46990" rIns="90170" bIns="46990" rtlCol="0">
            <a:normAutofit/>
          </a:bodyPr>
          <a:lstStyle/>
          <a:p>
            <a:pPr marL="457200" indent="-457200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Random walk: next node’s selection must obey time and selection bias is related with common categories.</a:t>
            </a:r>
          </a:p>
          <a:p>
            <a:pPr marL="457200" indent="-457200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obey time: Each link has a timestamp, and next link must equal or larger than previous link.</a:t>
            </a:r>
          </a:p>
          <a:p>
            <a:pPr marL="457200" indent="-457200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bias with common categories: if one of current node’s neighbor has more common categories with the current node, it will have more probably to walk to this neighbor node.</a:t>
            </a:r>
          </a:p>
          <a:p>
            <a:pPr marL="457200" indent="-457200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Use title sequence to replace traditional node sequence. Get each word representation, and combine each word vector to get the title vector (node vector).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endParaRPr lang="en-US" altLang="zh-CN" sz="28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34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>
            <a:latin typeface="Cambria Math" panose="020405030504060302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883</Words>
  <Application>Microsoft Office PowerPoint</Application>
  <PresentationFormat>宽屏</PresentationFormat>
  <Paragraphs>182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Contents</vt:lpstr>
      <vt:lpstr>Dataset</vt:lpstr>
      <vt:lpstr>Dataset</vt:lpstr>
      <vt:lpstr>Algorithm</vt:lpstr>
      <vt:lpstr>Algorithm</vt:lpstr>
      <vt:lpstr>Algorithm</vt:lpstr>
      <vt:lpstr>Algorithm</vt:lpstr>
      <vt:lpstr>Ideas</vt:lpstr>
      <vt:lpstr>Ideas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Mike</dc:creator>
  <cp:lastModifiedBy>Ma Mike</cp:lastModifiedBy>
  <cp:revision>279</cp:revision>
  <dcterms:created xsi:type="dcterms:W3CDTF">2019-10-19T05:35:38Z</dcterms:created>
  <dcterms:modified xsi:type="dcterms:W3CDTF">2020-06-24T07:59:41Z</dcterms:modified>
</cp:coreProperties>
</file>