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26" r:id="rId2"/>
    <p:sldId id="338" r:id="rId3"/>
    <p:sldId id="360" r:id="rId4"/>
    <p:sldId id="361" r:id="rId5"/>
    <p:sldId id="363" r:id="rId6"/>
    <p:sldId id="357" r:id="rId7"/>
    <p:sldId id="362" r:id="rId8"/>
    <p:sldId id="364" r:id="rId9"/>
    <p:sldId id="329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34" autoAdjust="0"/>
  </p:normalViewPr>
  <p:slideViewPr>
    <p:cSldViewPr snapToGrid="0">
      <p:cViewPr varScale="1">
        <p:scale>
          <a:sx n="78" d="100"/>
          <a:sy n="78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1EE226-2E3E-4041-B0A4-36C20CE9DDDD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675C0A-521F-4CBE-A3CF-305B3E8E89A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54937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2944813" y="0"/>
            <a:ext cx="8128001" cy="457358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2465388" y="0"/>
            <a:ext cx="0" cy="53482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ea typeface="宋体" charset="-122"/>
              <a:cs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01711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dirty="0">
              <a:latin typeface="Arial" charset="0"/>
              <a:cs typeface="宋体" charset="-122"/>
            </a:endParaRPr>
          </a:p>
        </p:txBody>
      </p:sp>
      <p:sp>
        <p:nvSpPr>
          <p:cNvPr id="17411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73DC81-E968-B44D-9C4B-D6E765644096}" type="slidenum">
              <a:rPr lang="zh-CN" altLang="en-US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8690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817510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31699195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907837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10303552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9481915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5918153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-3224213" y="0"/>
            <a:ext cx="10013951" cy="5634038"/>
          </a:xfrm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459" name="备注占位符 2"/>
          <p:cNvSpPr>
            <a:spLocks noGrp="1" noRot="1" noChangeAspect="1" noChangeArrowheads="1"/>
          </p:cNvSpPr>
          <p:nvPr>
            <p:ph type="body" idx="1"/>
          </p:nvPr>
        </p:nvSpPr>
        <p:spPr>
          <a:xfrm>
            <a:off x="455613" y="1141413"/>
            <a:ext cx="8229600" cy="498316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/>
          <a:lstStyle/>
          <a:p>
            <a:pPr marL="0" marR="0" lvl="0" indent="457200" algn="just" defTabSz="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None/>
              <a:tabLst/>
              <a:defRPr/>
            </a:pPr>
            <a:endParaRPr lang="en-US" altLang="zh-CN" sz="1200" dirty="0"/>
          </a:p>
        </p:txBody>
      </p:sp>
    </p:spTree>
    <p:extLst>
      <p:ext uri="{BB962C8B-B14F-4D97-AF65-F5344CB8AC3E}">
        <p14:creationId xmlns:p14="http://schemas.microsoft.com/office/powerpoint/2010/main" val="2766918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9C3F9-88DC-404F-9CCA-E257B2039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989A65D-D0DB-48A3-B43E-5E413C7DC8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438D16-D383-4F8F-BC0E-A03336368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B57F4-84E3-488A-8655-8187B39F2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85328-6DD3-4197-84DF-22E7141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12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9DFED0-7B43-4A2D-9ECF-0CD09C1EC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04A75-FEED-428A-805A-757E95C98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FF7B0E-AE11-4567-BD42-99F8A6A3D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61DCC9-A256-4BCD-B943-379B1338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93F0472-E13D-405F-9B1C-4D28BCAC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8912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39986D-8ABA-4074-9E3A-50F1A93368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20F497-2E9C-4C1B-8BFB-A4C87934DD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1A51E6-7821-4724-8888-AAA1AEE9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147DCB-F650-4DE2-A218-6F907B020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48390A-AD41-4D83-BD9E-A8435A6C9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058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1F188-A2FB-40C0-A47B-C207E3CD5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B47A20-83F4-4E8F-A7C2-C05F1BA00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866EAF-6CC7-4E8F-A83A-49FD0F1F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70F76B-F193-4214-8881-97D4FC056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97C045-FDFC-48B4-91C1-FFC26E42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591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E884D8-ECDB-4097-B9C3-7E58F2A2E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442E48D-9DF7-42C4-951B-17CEF38F5D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627105-A0EC-4DC6-B733-694BDA1FF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288E9-B8F5-448D-A502-64A68C7E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C083BF-7E72-45B7-A742-482336BFC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837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B8C073-928E-4861-A4C9-974E5FC7C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3684F3-DC50-4E39-88D5-975E10294A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4B4374B-4203-4121-B70C-38791F2E56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E817EB-FBE3-470C-9D15-BB54E02A1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EC2ED5-E526-49DA-84FD-34B6156B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3CFE53-3C72-4A11-800E-C702DC7E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388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A8D21-DCC1-4258-969F-DD635BEA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AD77789-91C3-415C-A1CB-7375505CB6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E3AD98-A625-4717-AEF8-B72C5DC44C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24791B-8A1A-470D-884E-43A5843F9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36105D7-8348-44B8-BB2A-A91257D372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9EA7ED-5C40-475C-AE76-E32D1922E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5B3F93-C8C5-4E6A-86FC-979898800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526785-BD2D-4CCF-9BBF-8657A03F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4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D6037-3AF4-4A7A-B8AB-E505A45C6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B6BCB6-7882-4EB7-BA1A-A11529E9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FBE82B-FFC9-4B38-B703-FEA12CAA1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020C93-02A1-43BC-A875-DB08E82DD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1910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DCBDC34-0EAB-461C-8F9F-DB71C332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B214EE4-889B-4A1D-BCAC-960B08C3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65F65A2-4722-4DBF-B247-CABA39D39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941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BDB0D-F88A-46D6-B8A5-28EC63BE7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AB8AB0-19D0-4383-9B8C-2EFD827B5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F50B2F-8750-4EE4-888D-FE50F3A95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CA07AC-98CF-4DD5-80E0-ACA7BDD95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AE7BA8C-750C-4DD5-BB44-B1AE2422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F0418-8501-485E-9356-D1B61401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11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01425-8FDB-4514-87FD-F731C9A4F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777F16-6C6D-4AE6-8436-88DFCFA1CA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C04CE6-4F41-46E7-B00B-D5FDEC37A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C3EA8-EE6F-4B36-9338-D506D9973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F2C56-47B0-495D-895A-B279C4D4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5225F7-8D26-4E0D-AE89-820099C98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93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53FB1CE-34AF-4B5E-B5F4-1A37B22CD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030244D-8A80-41F8-B866-A66A75B1D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74D5E2-8445-469E-A812-65E947871E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B2ACD-007C-4002-AE1D-C6DF9BA83AFB}" type="datetimeFigureOut">
              <a:rPr lang="zh-CN" altLang="en-US" smtClean="0"/>
              <a:t>2020/6/24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50A2DF-6319-40EF-9B7B-814A7FDC1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619B05-DFA5-411D-AF9D-C094AA34A5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F4377-6C0F-43E9-80BA-073E028C57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228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38"/>
          <p:cNvSpPr>
            <a:spLocks noChangeArrowheads="1"/>
          </p:cNvSpPr>
          <p:nvPr/>
        </p:nvSpPr>
        <p:spPr bwMode="auto">
          <a:xfrm>
            <a:off x="1524000" y="1"/>
            <a:ext cx="9144000" cy="714375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7" rIns="91437" bIns="45717" anchor="ctr"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endParaRPr lang="zh-CN" altLang="zh-CN" sz="1600">
              <a:solidFill>
                <a:srgbClr val="000000"/>
              </a:solidFill>
              <a:ea typeface="宋体" charset="-122"/>
              <a:cs typeface="宋体" charset="-122"/>
            </a:endParaRPr>
          </a:p>
        </p:txBody>
      </p:sp>
      <p:pic>
        <p:nvPicPr>
          <p:cNvPr id="14338" name="Picture 6" descr="Picture1"/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3563" y="71439"/>
            <a:ext cx="754062" cy="50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Rectangle 41"/>
          <p:cNvSpPr>
            <a:spLocks noChangeArrowheads="1"/>
          </p:cNvSpPr>
          <p:nvPr/>
        </p:nvSpPr>
        <p:spPr bwMode="auto">
          <a:xfrm>
            <a:off x="1524000" y="6429376"/>
            <a:ext cx="9144000" cy="428625"/>
          </a:xfrm>
          <a:prstGeom prst="rec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7" tIns="45717" rIns="91437" bIns="45717" anchor="ctr"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endParaRPr lang="zh-CN" altLang="zh-CN" sz="1600">
              <a:solidFill>
                <a:srgbClr val="000000"/>
              </a:solidFill>
              <a:ea typeface="宋体" charset="-122"/>
              <a:cs typeface="宋体" charset="-122"/>
            </a:endParaRPr>
          </a:p>
        </p:txBody>
      </p:sp>
      <p:sp>
        <p:nvSpPr>
          <p:cNvPr id="14340" name="TextBox 42"/>
          <p:cNvSpPr>
            <a:spLocks noChangeArrowheads="1"/>
          </p:cNvSpPr>
          <p:nvPr/>
        </p:nvSpPr>
        <p:spPr bwMode="auto">
          <a:xfrm>
            <a:off x="3095626" y="842963"/>
            <a:ext cx="4429125" cy="73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7" tIns="45717" rIns="91437" bIns="45717">
            <a:spAutoFit/>
          </a:bodyPr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zh-CN" sz="1400">
                <a:solidFill>
                  <a:srgbClr val="000000"/>
                </a:solidFill>
                <a:ea typeface="宋体" charset="-122"/>
                <a:cs typeface="宋体" charset="-122"/>
                <a:sym typeface="Tahoma" charset="0"/>
              </a:rPr>
              <a:t>WASEDA University</a:t>
            </a:r>
          </a:p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zh-CN" sz="1400" b="1">
                <a:solidFill>
                  <a:srgbClr val="000000"/>
                </a:solidFill>
                <a:ea typeface="宋体" charset="-122"/>
                <a:cs typeface="宋体" charset="-122"/>
                <a:sym typeface="Tahoma" charset="0"/>
              </a:rPr>
              <a:t>Graduate School of Information, Production and Systems</a:t>
            </a:r>
            <a:endParaRPr lang="zh-CN" altLang="zh-CN" sz="1800">
              <a:ea typeface="宋体" charset="-122"/>
              <a:cs typeface="宋体" charset="-122"/>
            </a:endParaRPr>
          </a:p>
        </p:txBody>
      </p:sp>
      <p:pic>
        <p:nvPicPr>
          <p:cNvPr id="14341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6876" y="771526"/>
            <a:ext cx="1285875" cy="65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90950" y="5661025"/>
            <a:ext cx="4572000" cy="43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zh-CN" altLang="en-US" sz="1600" b="1">
                <a:solidFill>
                  <a:srgbClr val="7F7F7F"/>
                </a:solidFill>
                <a:ea typeface="宋体" charset="-122"/>
                <a:cs typeface="宋体" charset="-122"/>
              </a:rPr>
              <a:t>Iwaihara Lab, IPS, Waseda Univ.</a:t>
            </a:r>
          </a:p>
        </p:txBody>
      </p:sp>
      <p:sp>
        <p:nvSpPr>
          <p:cNvPr id="14343" name="Rectangle 22"/>
          <p:cNvSpPr>
            <a:spLocks noChangeArrowheads="1"/>
          </p:cNvSpPr>
          <p:nvPr/>
        </p:nvSpPr>
        <p:spPr bwMode="auto">
          <a:xfrm>
            <a:off x="1385011" y="2415723"/>
            <a:ext cx="9421977" cy="523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6" tIns="45716" rIns="91436" bIns="45716">
            <a:spAutoFit/>
          </a:bodyPr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</a:pPr>
            <a:r>
              <a:rPr lang="en-US" altLang="zh-CN" sz="2800" dirty="0" smtClean="0"/>
              <a:t>Research progress</a:t>
            </a:r>
            <a:endParaRPr lang="en-US" altLang="zh-CN" sz="2800" dirty="0">
              <a:ea typeface="宋体" charset="-122"/>
              <a:cs typeface="宋体" charset="-122"/>
            </a:endParaRPr>
          </a:p>
        </p:txBody>
      </p:sp>
      <p:sp>
        <p:nvSpPr>
          <p:cNvPr id="11" name="文本框 1"/>
          <p:cNvSpPr txBox="1">
            <a:spLocks noChangeArrowheads="1"/>
          </p:cNvSpPr>
          <p:nvPr/>
        </p:nvSpPr>
        <p:spPr bwMode="auto">
          <a:xfrm>
            <a:off x="1273176" y="4196153"/>
            <a:ext cx="914400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  <a:cs typeface="宋体" charset="-122"/>
              </a:defRPr>
            </a:lvl9pPr>
          </a:lstStyle>
          <a:p>
            <a:pPr lvl="1" algn="ctr" eaLnBrk="1" hangingPunct="1">
              <a:buFont typeface="Arial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Presented by:</a:t>
            </a:r>
            <a:r>
              <a:rPr lang="ja-JP" altLang="en-US" sz="24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　</a:t>
            </a:r>
            <a:endParaRPr lang="en-US" altLang="ja-JP" sz="2400" dirty="0">
              <a:latin typeface="Times New Roman" panose="02020603050405020304" pitchFamily="18" charset="0"/>
              <a:ea typeface="Arial Unicode MS" charset="0"/>
              <a:cs typeface="Times New Roman" panose="02020603050405020304" pitchFamily="18" charset="0"/>
            </a:endParaRPr>
          </a:p>
          <a:p>
            <a:pPr lvl="1" algn="ctr" eaLnBrk="1" hangingPunct="1">
              <a:buFont typeface="Arial" charset="0"/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Ma </a:t>
            </a:r>
            <a:r>
              <a:rPr lang="en-US" altLang="zh-CN" sz="2000" dirty="0" err="1">
                <a:latin typeface="Times New Roman" panose="02020603050405020304" pitchFamily="18" charset="0"/>
                <a:ea typeface="Arial Unicode MS" charset="0"/>
                <a:cs typeface="Times New Roman" panose="02020603050405020304" pitchFamily="18" charset="0"/>
              </a:rPr>
              <a:t>Jiaji</a:t>
            </a:r>
            <a:endParaRPr lang="en-US" altLang="zh-CN" sz="2000" dirty="0">
              <a:latin typeface="Times New Roman" panose="02020603050405020304" pitchFamily="18" charset="0"/>
              <a:ea typeface="Arial Unicode MS" charset="0"/>
              <a:cs typeface="Times New Roman" panose="02020603050405020304" pitchFamily="18" charset="0"/>
            </a:endParaRPr>
          </a:p>
          <a:p>
            <a:pPr lvl="1" algn="ctr" eaLnBrk="1" hangingPunct="1">
              <a:buFont typeface="Arial" charset="0"/>
              <a:buNone/>
            </a:pPr>
            <a:endParaRPr lang="en-US" altLang="zh-CN" sz="2400" dirty="0">
              <a:latin typeface="+mn-lt"/>
              <a:ea typeface="Arial Unicode MS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3779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638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DB17A9B4-8347-3143-9292-93896656B122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2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6387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6388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タイトル 1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90" name="コンテンツ プレースホルダ 2"/>
          <p:cNvSpPr>
            <a:spLocks noGrp="1" noChangeArrowheads="1"/>
          </p:cNvSpPr>
          <p:nvPr>
            <p:ph idx="1"/>
          </p:nvPr>
        </p:nvSpPr>
        <p:spPr>
          <a:xfrm>
            <a:off x="1981200" y="1143001"/>
            <a:ext cx="8229600" cy="4983163"/>
          </a:xfrm>
        </p:spPr>
        <p:txBody>
          <a:bodyPr>
            <a:normAutofit/>
          </a:bodyPr>
          <a:lstStyle/>
          <a:p>
            <a:pPr marL="341313" indent="-341313" algn="l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zh-C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algn="l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</p:spTree>
    <p:extLst>
      <p:ext uri="{BB962C8B-B14F-4D97-AF65-F5344CB8AC3E}">
        <p14:creationId xmlns:p14="http://schemas.microsoft.com/office/powerpoint/2010/main" val="256266394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3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>
            <a:normAutofit/>
          </a:bodyPr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/>
          </p:nvPr>
        </p:nvGraphicFramePr>
        <p:xfrm>
          <a:off x="2032000" y="1559312"/>
          <a:ext cx="8127999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213510874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55568080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3248500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409754037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40569837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7357936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64322044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551162380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08710035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Leaf</a:t>
                      </a:r>
                      <a:r>
                        <a:rPr lang="en-US" altLang="zh-C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vegetables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Crocodylidae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Chameleons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Squirrels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786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Nodes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Edges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0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Jan.</a:t>
                      </a:r>
                      <a:r>
                        <a:rPr lang="en-US" altLang="zh-CN" sz="18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15785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82419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11724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64847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6006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Jan. 20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15916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82682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11775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64788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61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Feb. 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15918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82453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11784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64830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031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Feb. 20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15923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81995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11735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64903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421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Mar. 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15929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82017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11739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65127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3021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Apr. 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15838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82034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11727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65137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711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Apr. 20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15262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79090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10800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64216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123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15107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78517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10621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64000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307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20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14999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2753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78339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1448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10591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2885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64153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41875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54505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4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7"/>
            <a:ext cx="9144000" cy="4766178"/>
          </a:xfrm>
        </p:spPr>
        <p:txBody>
          <a:bodyPr vert="horz" lIns="90170" tIns="46990" rIns="90170" bIns="46990" rtlCol="0">
            <a:normAutofit/>
          </a:bodyPr>
          <a:lstStyle/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Problems in extracting page title and category: 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1. Some pages’ title are not English word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8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2. Some pages’ title seems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are i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nvisible word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8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3.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In e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ach timestamp, category file is about 70G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, so extract from 10 files need a lot time.</a:t>
            </a:r>
            <a:endParaRPr lang="en-US" altLang="zh-CN" sz="28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0912" y="2600017"/>
            <a:ext cx="5210175" cy="4191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8200" y="4113269"/>
            <a:ext cx="28956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220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5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6"/>
            <a:ext cx="9144000" cy="4176243"/>
          </a:xfrm>
        </p:spPr>
        <p:txBody>
          <a:bodyPr vert="horz" lIns="90170" tIns="46990" rIns="90170" bIns="46990" rtlCol="0">
            <a:normAutofit/>
          </a:bodyPr>
          <a:lstStyle/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Static graph embedding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 err="1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DeepWalk</a:t>
            </a:r>
            <a:endParaRPr lang="en-US" altLang="zh-CN" sz="2400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Node2vec</a:t>
            </a: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LINE</a:t>
            </a: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SDNE</a:t>
            </a: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400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Dynamic graph embedding</a:t>
            </a:r>
            <a:r>
              <a:rPr lang="zh-CN" altLang="en-US" sz="2800" b="1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：</a:t>
            </a:r>
            <a:endParaRPr lang="en-US" altLang="zh-CN" sz="2800" b="1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Triadic </a:t>
            </a:r>
            <a:r>
              <a:rPr lang="en-US" altLang="zh-CN" sz="24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closure</a:t>
            </a: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CTDNE</a:t>
            </a:r>
          </a:p>
          <a:p>
            <a:pPr marL="798513" lvl="1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400" dirty="0" err="1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DynGEM</a:t>
            </a:r>
            <a:endParaRPr lang="en-US" altLang="zh-CN" sz="2400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5578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6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7"/>
            <a:ext cx="6813755" cy="4192796"/>
          </a:xfrm>
        </p:spPr>
        <p:txBody>
          <a:bodyPr vert="horz" lIns="90170" tIns="46990" rIns="90170" bIns="46990" rtlCol="0">
            <a:normAutofit/>
          </a:bodyPr>
          <a:lstStyle/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Node2vec: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Create alias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table (reduce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time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complexity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) for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each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node. (e.g.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Pr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(v))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Create alias table for link. (e.g.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Pr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(v to t),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Pr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(v to x1),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Pr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(v to x2))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Start with each node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many times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with the maximum length </a:t>
            </a:r>
            <a:r>
              <a:rPr lang="en-US" altLang="zh-CN" sz="2800" dirty="0" err="1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randomwalk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length.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Use Word2Vec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to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train the sentences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and get vector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for each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node.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22D498-B985-44A0-8292-1D02206452E5}"/>
              </a:ext>
            </a:extLst>
          </p:cNvPr>
          <p:cNvSpPr/>
          <p:nvPr/>
        </p:nvSpPr>
        <p:spPr>
          <a:xfrm>
            <a:off x="1066800" y="5595373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Reference:</a:t>
            </a:r>
          </a:p>
          <a:p>
            <a:pPr algn="just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Grover, A., &amp;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Leskovec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J. (2016, August). node2vec: Scalable feature learning for networks. In Proceedings of the 22nd ACM SIGKDD international conference on Knowledge discovery and data mining (pp. 855-864).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755" y="2267534"/>
            <a:ext cx="2827265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5872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7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7"/>
            <a:ext cx="6813755" cy="4192796"/>
          </a:xfrm>
        </p:spPr>
        <p:txBody>
          <a:bodyPr vert="horz" lIns="90170" tIns="46990" rIns="90170" bIns="46990" rtlCol="0">
            <a:normAutofit/>
          </a:bodyPr>
          <a:lstStyle/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CTDNE:</a:t>
            </a:r>
            <a:endParaRPr lang="en-US" altLang="zh-CN" sz="2800" b="1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Create alias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table (reduce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time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complexity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) for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each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node. (e.g.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Pr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(v))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Create alias table for link. (e.g.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Pr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(v to t),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Pr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(v to x1), </a:t>
            </a:r>
            <a:r>
              <a:rPr lang="en-US" altLang="zh-CN" sz="2800" dirty="0" err="1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Pr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(v to x2))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Start with each node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many times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with the maximum length </a:t>
            </a:r>
            <a:r>
              <a:rPr lang="en-US" altLang="zh-CN" sz="2800" dirty="0" err="1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randomwalk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length.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Use Word2Vec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to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train the sentences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and get vector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for each </a:t>
            </a: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node.</a:t>
            </a:r>
          </a:p>
          <a:p>
            <a:pPr marL="514350" indent="-514350" algn="l">
              <a:buClr>
                <a:srgbClr val="7D2D2D"/>
              </a:buClr>
              <a:buSzPct val="78000"/>
              <a:buAutoNum type="arabicPeriod"/>
              <a:defRPr/>
            </a:pPr>
            <a:endParaRPr lang="en-US" altLang="zh-CN" sz="2800" b="1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022D498-B985-44A0-8292-1D02206452E5}"/>
              </a:ext>
            </a:extLst>
          </p:cNvPr>
          <p:cNvSpPr/>
          <p:nvPr/>
        </p:nvSpPr>
        <p:spPr>
          <a:xfrm>
            <a:off x="1066800" y="5595373"/>
            <a:ext cx="1005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latin typeface="Arial" panose="020B0604020202020204" pitchFamily="34" charset="0"/>
                <a:cs typeface="Arial" panose="020B0604020202020204" pitchFamily="34" charset="0"/>
              </a:rPr>
              <a:t>Reference:</a:t>
            </a:r>
          </a:p>
          <a:p>
            <a:pPr algn="just"/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Nguyen, G. H., Lee, J. B., Rossi, R. A., Ahmed, N. K.,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Koh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, E., &amp; Kim, S. (2018, April). Continuous-time dynamic network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embeddings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. In Companion Proceedings of the </a:t>
            </a:r>
            <a:r>
              <a:rPr lang="en-US" altLang="zh-CN" sz="1100" dirty="0" err="1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 Web Conference 2018 (pp. 969-976).</a:t>
            </a:r>
            <a:endParaRPr lang="en-US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7755" y="2267534"/>
            <a:ext cx="2827265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5861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8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Ideas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6"/>
            <a:ext cx="9144000" cy="4924313"/>
          </a:xfrm>
        </p:spPr>
        <p:txBody>
          <a:bodyPr vert="horz" lIns="90170" tIns="46990" rIns="90170" bIns="46990" rtlCol="0">
            <a:normAutofit/>
          </a:bodyPr>
          <a:lstStyle/>
          <a:p>
            <a:pPr algn="l">
              <a:buClr>
                <a:srgbClr val="7D2D2D"/>
              </a:buClr>
              <a:buSzPct val="78000"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Dataset: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Range the node ID from 0 to N.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Delete self-loop in the dataset.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algn="l">
              <a:buClr>
                <a:srgbClr val="7D2D2D"/>
              </a:buClr>
              <a:buSzPct val="78000"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Model: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Learn more about GCN, SDNE graph embedding method.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Learn some temporal link prediction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model CTDNE, DynLink2Vec, </a:t>
            </a:r>
            <a:r>
              <a:rPr lang="en-US" altLang="zh-CN" sz="2800" dirty="0" err="1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DynGEM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.</a:t>
            </a:r>
            <a:endParaRPr lang="en-US" altLang="zh-CN" sz="2800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8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73402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r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t>Iwaihara Lab, IPS, Waseda Univ.</a:t>
            </a:r>
            <a:endParaRPr lang="zh-CN" altLang="en-US" sz="1800">
              <a:ea typeface="宋体" charset="-122"/>
              <a:cs typeface="宋体" charset="-122"/>
            </a:endParaRPr>
          </a:p>
        </p:txBody>
      </p:sp>
      <p:sp>
        <p:nvSpPr>
          <p:cNvPr id="1843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600"/>
              </a:spcBef>
              <a:buClr>
                <a:srgbClr val="640000"/>
              </a:buClr>
              <a:buSzPct val="80000"/>
              <a:buFont typeface="Wingdings" charset="2"/>
              <a:buChar char="u"/>
              <a:defRPr sz="32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1pPr>
            <a:lvl2pPr marL="742950" indent="-285750">
              <a:spcBef>
                <a:spcPts val="600"/>
              </a:spcBef>
              <a:buClr>
                <a:srgbClr val="640000"/>
              </a:buClr>
              <a:buSzPct val="68000"/>
              <a:buFont typeface="Wingdings" charset="2"/>
              <a:buChar char=""/>
              <a:defRPr sz="28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2pPr>
            <a:lvl3pPr marL="1143000" indent="-228600">
              <a:spcBef>
                <a:spcPts val="600"/>
              </a:spcBef>
              <a:buClr>
                <a:srgbClr val="640000"/>
              </a:buClr>
              <a:buSzPct val="85000"/>
              <a:buFont typeface="Wingdings" charset="2"/>
              <a:buChar char="l"/>
              <a:defRPr sz="24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3pPr>
            <a:lvl4pPr marL="16002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4pPr>
            <a:lvl5pPr marL="2057400" indent="-228600">
              <a:spcBef>
                <a:spcPts val="600"/>
              </a:spcBef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640000"/>
              </a:buClr>
              <a:buSzPct val="85000"/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  <a:ea typeface="MS PGothic" charset="-128"/>
                <a:cs typeface="MS PGothic" charset="-128"/>
                <a:sym typeface="Arial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charset="0"/>
              <a:buNone/>
            </a:pPr>
            <a:fld id="{8B2BC2B4-2D89-0E41-8CDC-50A7F6811B8E}" type="slidenum">
              <a:rPr lang="zh-CN" altLang="en-US" sz="1200">
                <a:solidFill>
                  <a:srgbClr val="898989"/>
                </a:solidFill>
                <a:ea typeface="宋体" charset="-122"/>
                <a:cs typeface="宋体" charset="-122"/>
              </a:rPr>
              <a:pPr>
                <a:spcBef>
                  <a:spcPct val="0"/>
                </a:spcBef>
                <a:buClrTx/>
                <a:buSzTx/>
                <a:buFont typeface="Arial" charset="0"/>
                <a:buNone/>
              </a:pPr>
              <a:t>9</a:t>
            </a:fld>
            <a:endParaRPr lang="en-US" altLang="zh-CN" sz="1800">
              <a:ea typeface="宋体" charset="-122"/>
              <a:cs typeface="宋体" charset="-122"/>
            </a:endParaRPr>
          </a:p>
        </p:txBody>
      </p:sp>
      <p:sp>
        <p:nvSpPr>
          <p:cNvPr id="18435" name="Straight Connector 18"/>
          <p:cNvSpPr>
            <a:spLocks noChangeShapeType="1"/>
          </p:cNvSpPr>
          <p:nvPr/>
        </p:nvSpPr>
        <p:spPr bwMode="auto">
          <a:xfrm>
            <a:off x="1524000" y="1069975"/>
            <a:ext cx="9144000" cy="1588"/>
          </a:xfrm>
          <a:prstGeom prst="line">
            <a:avLst/>
          </a:prstGeom>
          <a:noFill/>
          <a:ln w="101600">
            <a:solidFill>
              <a:srgbClr val="7D2D2D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18436" name="Picture 2" descr="D:\user\zhou\My Dropbox\博士学位\de\ips-logo.bm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5751" y="6350001"/>
            <a:ext cx="71437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标题 3"/>
          <p:cNvSpPr>
            <a:spLocks noGrp="1" noChangeArrowheads="1"/>
          </p:cNvSpPr>
          <p:nvPr>
            <p:ph type="title" idx="4294967295"/>
          </p:nvPr>
        </p:nvSpPr>
        <p:spPr>
          <a:xfrm>
            <a:off x="1952625" y="214313"/>
            <a:ext cx="8286750" cy="785812"/>
          </a:xfrm>
        </p:spPr>
        <p:txBody>
          <a:bodyPr/>
          <a:lstStyle/>
          <a:p>
            <a:pPr marL="341313" indent="-341313">
              <a:buClr>
                <a:srgbClr val="7D2D2D"/>
              </a:buClr>
              <a:buSzPct val="78000"/>
              <a:buFont typeface="Wingdings" charset="2"/>
              <a:buChar char="u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uture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</a:t>
            </a:r>
          </a:p>
        </p:txBody>
      </p:sp>
      <p:sp>
        <p:nvSpPr>
          <p:cNvPr id="15367" name="内容占位符 4"/>
          <p:cNvSpPr>
            <a:spLocks noGrp="1" noChangeArrowheads="1"/>
          </p:cNvSpPr>
          <p:nvPr>
            <p:ph idx="1"/>
          </p:nvPr>
        </p:nvSpPr>
        <p:spPr>
          <a:xfrm>
            <a:off x="1524000" y="1349486"/>
            <a:ext cx="9144000" cy="4924313"/>
          </a:xfrm>
        </p:spPr>
        <p:txBody>
          <a:bodyPr vert="horz" lIns="90170" tIns="46990" rIns="90170" bIns="46990" rtlCol="0">
            <a:normAutofit/>
          </a:bodyPr>
          <a:lstStyle/>
          <a:p>
            <a:pPr algn="l">
              <a:buClr>
                <a:srgbClr val="7D2D2D"/>
              </a:buClr>
              <a:buSzPct val="78000"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Dataset: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Range the node ID from 0 to N.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Delete self-loop in the dataset.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800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algn="l">
              <a:buClr>
                <a:srgbClr val="7D2D2D"/>
              </a:buClr>
              <a:buSzPct val="78000"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Model: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Learn more about GCN, SDNE graph embedding method.</a:t>
            </a: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Learn some temporal link prediction 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model CTDNE, DynLink2Vec, </a:t>
            </a:r>
            <a:r>
              <a:rPr lang="en-US" altLang="zh-CN" sz="2800" dirty="0" err="1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DynGEM</a:t>
            </a:r>
            <a:r>
              <a:rPr lang="en-US" altLang="zh-CN" sz="2800" dirty="0">
                <a:latin typeface="Times New Roman" panose="02020603050405020304" pitchFamily="18" charset="0"/>
                <a:ea typeface="MS PGothic" charset="-128"/>
                <a:cs typeface="Times New Roman" panose="02020603050405020304" pitchFamily="18" charset="0"/>
              </a:rPr>
              <a:t>.</a:t>
            </a:r>
            <a:endParaRPr lang="en-US" altLang="zh-CN" sz="2800" dirty="0" smtClean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  <a:p>
            <a:pPr marL="341313" indent="-341313" algn="l">
              <a:buClr>
                <a:srgbClr val="7D2D2D"/>
              </a:buClr>
              <a:buSzPct val="78000"/>
              <a:buFont typeface="Wingdings" panose="05000000000000000000" pitchFamily="2" charset="2"/>
              <a:buChar char="u"/>
              <a:defRPr/>
            </a:pPr>
            <a:endParaRPr lang="en-US" altLang="zh-CN" sz="2800" dirty="0">
              <a:latin typeface="Times New Roman" panose="02020603050405020304" pitchFamily="18" charset="0"/>
              <a:ea typeface="MS PGothic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44995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wrap="none">
        <a:spAutoFit/>
      </a:bodyPr>
      <a:lstStyle>
        <a:defPPr algn="l">
          <a:defRPr>
            <a:latin typeface="Cambria Math" panose="02040503050406030204" pitchFamily="18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1971</TotalTime>
  <Words>603</Words>
  <Application>Microsoft Office PowerPoint</Application>
  <PresentationFormat>宽屏</PresentationFormat>
  <Paragraphs>174</Paragraphs>
  <Slides>9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 Unicode MS</vt:lpstr>
      <vt:lpstr>MS PGothic</vt:lpstr>
      <vt:lpstr>等线</vt:lpstr>
      <vt:lpstr>等线 Light</vt:lpstr>
      <vt:lpstr>宋体</vt:lpstr>
      <vt:lpstr>Arial</vt:lpstr>
      <vt:lpstr>Tahoma</vt:lpstr>
      <vt:lpstr>Times New Roman</vt:lpstr>
      <vt:lpstr>Wingdings</vt:lpstr>
      <vt:lpstr>Office 主题​​</vt:lpstr>
      <vt:lpstr>PowerPoint 演示文稿</vt:lpstr>
      <vt:lpstr>Contents</vt:lpstr>
      <vt:lpstr>Dataset</vt:lpstr>
      <vt:lpstr>Dataset</vt:lpstr>
      <vt:lpstr>Algorithm</vt:lpstr>
      <vt:lpstr>Algorithm</vt:lpstr>
      <vt:lpstr>Algorithm</vt:lpstr>
      <vt:lpstr>Ideas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 Mike</dc:creator>
  <cp:lastModifiedBy>F1rstb100d</cp:lastModifiedBy>
  <cp:revision>244</cp:revision>
  <dcterms:created xsi:type="dcterms:W3CDTF">2019-10-19T05:35:38Z</dcterms:created>
  <dcterms:modified xsi:type="dcterms:W3CDTF">2020-06-23T16:32:17Z</dcterms:modified>
</cp:coreProperties>
</file>