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258" r:id="rId4"/>
    <p:sldId id="259" r:id="rId5"/>
    <p:sldId id="300" r:id="rId6"/>
    <p:sldId id="260" r:id="rId7"/>
    <p:sldId id="261" r:id="rId8"/>
    <p:sldId id="262" r:id="rId9"/>
    <p:sldId id="263" r:id="rId10"/>
    <p:sldId id="264" r:id="rId11"/>
    <p:sldId id="265" r:id="rId12"/>
    <p:sldId id="308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1" r:id="rId28"/>
    <p:sldId id="282" r:id="rId29"/>
    <p:sldId id="283" r:id="rId30"/>
    <p:sldId id="284" r:id="rId31"/>
    <p:sldId id="294" r:id="rId32"/>
    <p:sldId id="285" r:id="rId33"/>
    <p:sldId id="309" r:id="rId34"/>
    <p:sldId id="299" r:id="rId35"/>
    <p:sldId id="302" r:id="rId36"/>
    <p:sldId id="298" r:id="rId37"/>
    <p:sldId id="304" r:id="rId38"/>
    <p:sldId id="313" r:id="rId39"/>
    <p:sldId id="305" r:id="rId40"/>
    <p:sldId id="306" r:id="rId41"/>
    <p:sldId id="311" r:id="rId42"/>
    <p:sldId id="307" r:id="rId43"/>
    <p:sldId id="310" r:id="rId44"/>
    <p:sldId id="295" r:id="rId45"/>
    <p:sldId id="296" r:id="rId46"/>
    <p:sldId id="297" r:id="rId47"/>
    <p:sldId id="303" r:id="rId48"/>
    <p:sldId id="312" r:id="rId49"/>
    <p:sldId id="286" r:id="rId50"/>
    <p:sldId id="289" r:id="rId51"/>
    <p:sldId id="292" r:id="rId52"/>
    <p:sldId id="288" r:id="rId53"/>
    <p:sldId id="287" r:id="rId54"/>
    <p:sldId id="291" r:id="rId55"/>
    <p:sldId id="290" r:id="rId56"/>
    <p:sldId id="301" r:id="rId5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B24D11-3BA7-4FC8-BDC4-882F9FEB0919}" v="13" dt="2023-09-05T20:06:17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9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84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il Harrison" userId="48528489-191b-42e1-bfa2-2006e5b7a95e" providerId="ADAL" clId="{EBB24D11-3BA7-4FC8-BDC4-882F9FEB0919}"/>
    <pc:docChg chg="undo custSel addSld modSld sldOrd">
      <pc:chgData name="Neil Harrison" userId="48528489-191b-42e1-bfa2-2006e5b7a95e" providerId="ADAL" clId="{EBB24D11-3BA7-4FC8-BDC4-882F9FEB0919}" dt="2023-09-05T20:06:17.827" v="559" actId="1076"/>
      <pc:docMkLst>
        <pc:docMk/>
      </pc:docMkLst>
      <pc:sldChg chg="ord">
        <pc:chgData name="Neil Harrison" userId="48528489-191b-42e1-bfa2-2006e5b7a95e" providerId="ADAL" clId="{EBB24D11-3BA7-4FC8-BDC4-882F9FEB0919}" dt="2023-09-01T14:37:56.635" v="36" actId="20578"/>
        <pc:sldMkLst>
          <pc:docMk/>
          <pc:sldMk cId="0" sldId="288"/>
        </pc:sldMkLst>
      </pc:sldChg>
      <pc:sldChg chg="modSp modAnim">
        <pc:chgData name="Neil Harrison" userId="48528489-191b-42e1-bfa2-2006e5b7a95e" providerId="ADAL" clId="{EBB24D11-3BA7-4FC8-BDC4-882F9FEB0919}" dt="2023-09-05T20:06:17.827" v="559" actId="1076"/>
        <pc:sldMkLst>
          <pc:docMk/>
          <pc:sldMk cId="0" sldId="304"/>
        </pc:sldMkLst>
        <pc:spChg chg="mod">
          <ac:chgData name="Neil Harrison" userId="48528489-191b-42e1-bfa2-2006e5b7a95e" providerId="ADAL" clId="{EBB24D11-3BA7-4FC8-BDC4-882F9FEB0919}" dt="2023-09-05T20:06:14.601" v="558" actId="6549"/>
          <ac:spMkLst>
            <pc:docMk/>
            <pc:sldMk cId="0" sldId="304"/>
            <ac:spMk id="3" creationId="{00000000-0000-0000-0000-000000000000}"/>
          </ac:spMkLst>
        </pc:spChg>
        <pc:picChg chg="mod">
          <ac:chgData name="Neil Harrison" userId="48528489-191b-42e1-bfa2-2006e5b7a95e" providerId="ADAL" clId="{EBB24D11-3BA7-4FC8-BDC4-882F9FEB0919}" dt="2023-09-05T20:06:17.827" v="559" actId="1076"/>
          <ac:picMkLst>
            <pc:docMk/>
            <pc:sldMk cId="0" sldId="304"/>
            <ac:picMk id="66562" creationId="{00000000-0000-0000-0000-000000000000}"/>
          </ac:picMkLst>
        </pc:picChg>
      </pc:sldChg>
      <pc:sldChg chg="modSp mod">
        <pc:chgData name="Neil Harrison" userId="48528489-191b-42e1-bfa2-2006e5b7a95e" providerId="ADAL" clId="{EBB24D11-3BA7-4FC8-BDC4-882F9FEB0919}" dt="2023-09-01T14:31:40.072" v="13" actId="20577"/>
        <pc:sldMkLst>
          <pc:docMk/>
          <pc:sldMk cId="0" sldId="309"/>
        </pc:sldMkLst>
        <pc:spChg chg="mod">
          <ac:chgData name="Neil Harrison" userId="48528489-191b-42e1-bfa2-2006e5b7a95e" providerId="ADAL" clId="{EBB24D11-3BA7-4FC8-BDC4-882F9FEB0919}" dt="2023-09-01T14:31:40.072" v="13" actId="20577"/>
          <ac:spMkLst>
            <pc:docMk/>
            <pc:sldMk cId="0" sldId="309"/>
            <ac:spMk id="36867" creationId="{00000000-0000-0000-0000-000000000000}"/>
          </ac:spMkLst>
        </pc:spChg>
      </pc:sldChg>
      <pc:sldChg chg="modSp mod">
        <pc:chgData name="Neil Harrison" userId="48528489-191b-42e1-bfa2-2006e5b7a95e" providerId="ADAL" clId="{EBB24D11-3BA7-4FC8-BDC4-882F9FEB0919}" dt="2023-09-01T14:36:58.760" v="32" actId="20577"/>
        <pc:sldMkLst>
          <pc:docMk/>
          <pc:sldMk cId="1791877072" sldId="310"/>
        </pc:sldMkLst>
        <pc:spChg chg="mod">
          <ac:chgData name="Neil Harrison" userId="48528489-191b-42e1-bfa2-2006e5b7a95e" providerId="ADAL" clId="{EBB24D11-3BA7-4FC8-BDC4-882F9FEB0919}" dt="2023-09-01T14:36:58.760" v="32" actId="20577"/>
          <ac:spMkLst>
            <pc:docMk/>
            <pc:sldMk cId="1791877072" sldId="310"/>
            <ac:spMk id="3" creationId="{DF19DE2C-68F2-F468-F30B-667DD0C1A9DC}"/>
          </ac:spMkLst>
        </pc:spChg>
      </pc:sldChg>
      <pc:sldChg chg="modSp new mod ord">
        <pc:chgData name="Neil Harrison" userId="48528489-191b-42e1-bfa2-2006e5b7a95e" providerId="ADAL" clId="{EBB24D11-3BA7-4FC8-BDC4-882F9FEB0919}" dt="2023-09-01T14:45:31.071" v="545" actId="20577"/>
        <pc:sldMkLst>
          <pc:docMk/>
          <pc:sldMk cId="3012002964" sldId="312"/>
        </pc:sldMkLst>
        <pc:spChg chg="mod">
          <ac:chgData name="Neil Harrison" userId="48528489-191b-42e1-bfa2-2006e5b7a95e" providerId="ADAL" clId="{EBB24D11-3BA7-4FC8-BDC4-882F9FEB0919}" dt="2023-09-01T14:38:16.541" v="50" actId="20577"/>
          <ac:spMkLst>
            <pc:docMk/>
            <pc:sldMk cId="3012002964" sldId="312"/>
            <ac:spMk id="2" creationId="{06D85EE5-018B-B4CD-9E96-797AF8700328}"/>
          </ac:spMkLst>
        </pc:spChg>
        <pc:spChg chg="mod">
          <ac:chgData name="Neil Harrison" userId="48528489-191b-42e1-bfa2-2006e5b7a95e" providerId="ADAL" clId="{EBB24D11-3BA7-4FC8-BDC4-882F9FEB0919}" dt="2023-09-01T14:45:31.071" v="545" actId="20577"/>
          <ac:spMkLst>
            <pc:docMk/>
            <pc:sldMk cId="3012002964" sldId="312"/>
            <ac:spMk id="3" creationId="{832AF4F9-4E9C-69AE-F0D6-CA763DB635A0}"/>
          </ac:spMkLst>
        </pc:spChg>
      </pc:sldChg>
      <pc:sldChg chg="modSp add modAnim">
        <pc:chgData name="Neil Harrison" userId="48528489-191b-42e1-bfa2-2006e5b7a95e" providerId="ADAL" clId="{EBB24D11-3BA7-4FC8-BDC4-882F9FEB0919}" dt="2023-09-05T20:05:57.950" v="557"/>
        <pc:sldMkLst>
          <pc:docMk/>
          <pc:sldMk cId="1059519493" sldId="313"/>
        </pc:sldMkLst>
        <pc:spChg chg="mod">
          <ac:chgData name="Neil Harrison" userId="48528489-191b-42e1-bfa2-2006e5b7a95e" providerId="ADAL" clId="{EBB24D11-3BA7-4FC8-BDC4-882F9FEB0919}" dt="2023-09-05T20:05:44.162" v="552" actId="6549"/>
          <ac:spMkLst>
            <pc:docMk/>
            <pc:sldMk cId="1059519493" sldId="313"/>
            <ac:spMk id="3" creationId="{00000000-0000-0000-0000-000000000000}"/>
          </ac:spMkLst>
        </pc:spChg>
        <pc:picChg chg="mod">
          <ac:chgData name="Neil Harrison" userId="48528489-191b-42e1-bfa2-2006e5b7a95e" providerId="ADAL" clId="{EBB24D11-3BA7-4FC8-BDC4-882F9FEB0919}" dt="2023-09-05T20:05:46.930" v="553" actId="1076"/>
          <ac:picMkLst>
            <pc:docMk/>
            <pc:sldMk cId="1059519493" sldId="313"/>
            <ac:picMk id="66562" creationId="{00000000-0000-0000-0000-000000000000}"/>
          </ac:picMkLst>
        </pc:picChg>
      </pc:sldChg>
    </pc:docChg>
  </pc:docChgLst>
  <pc:docChgLst>
    <pc:chgData name="Neil Harrison" userId="48528489-191b-42e1-bfa2-2006e5b7a95e" providerId="ADAL" clId="{BAADDE8A-5F9B-499A-8062-1FEA4AC1DC1E}"/>
    <pc:docChg chg="custSel addSld modSld sldOrd">
      <pc:chgData name="Neil Harrison" userId="48528489-191b-42e1-bfa2-2006e5b7a95e" providerId="ADAL" clId="{BAADDE8A-5F9B-499A-8062-1FEA4AC1DC1E}" dt="2022-09-06T23:00:50.622" v="537"/>
      <pc:docMkLst>
        <pc:docMk/>
      </pc:docMkLst>
      <pc:sldChg chg="ord">
        <pc:chgData name="Neil Harrison" userId="48528489-191b-42e1-bfa2-2006e5b7a95e" providerId="ADAL" clId="{BAADDE8A-5F9B-499A-8062-1FEA4AC1DC1E}" dt="2022-09-06T23:00:50.622" v="537"/>
        <pc:sldMkLst>
          <pc:docMk/>
          <pc:sldMk cId="0" sldId="306"/>
        </pc:sldMkLst>
      </pc:sldChg>
      <pc:sldChg chg="modSp new mod">
        <pc:chgData name="Neil Harrison" userId="48528489-191b-42e1-bfa2-2006e5b7a95e" providerId="ADAL" clId="{BAADDE8A-5F9B-499A-8062-1FEA4AC1DC1E}" dt="2022-09-06T22:46:42.373" v="9" actId="20577"/>
        <pc:sldMkLst>
          <pc:docMk/>
          <pc:sldMk cId="1791877072" sldId="310"/>
        </pc:sldMkLst>
        <pc:spChg chg="mod">
          <ac:chgData name="Neil Harrison" userId="48528489-191b-42e1-bfa2-2006e5b7a95e" providerId="ADAL" clId="{BAADDE8A-5F9B-499A-8062-1FEA4AC1DC1E}" dt="2022-09-06T22:46:42.373" v="9" actId="20577"/>
          <ac:spMkLst>
            <pc:docMk/>
            <pc:sldMk cId="1791877072" sldId="310"/>
            <ac:spMk id="2" creationId="{918DB0BE-456A-1563-244D-D53D93240433}"/>
          </ac:spMkLst>
        </pc:spChg>
      </pc:sldChg>
      <pc:sldChg chg="addSp modSp new mod modAnim">
        <pc:chgData name="Neil Harrison" userId="48528489-191b-42e1-bfa2-2006e5b7a95e" providerId="ADAL" clId="{BAADDE8A-5F9B-499A-8062-1FEA4AC1DC1E}" dt="2022-09-06T23:00:34.156" v="535" actId="6549"/>
        <pc:sldMkLst>
          <pc:docMk/>
          <pc:sldMk cId="3760509826" sldId="311"/>
        </pc:sldMkLst>
        <pc:spChg chg="mod">
          <ac:chgData name="Neil Harrison" userId="48528489-191b-42e1-bfa2-2006e5b7a95e" providerId="ADAL" clId="{BAADDE8A-5F9B-499A-8062-1FEA4AC1DC1E}" dt="2022-09-06T22:54:02.304" v="39" actId="5793"/>
          <ac:spMkLst>
            <pc:docMk/>
            <pc:sldMk cId="3760509826" sldId="311"/>
            <ac:spMk id="2" creationId="{182B9CE6-AB46-97A5-4349-4F7D93B84AE8}"/>
          </ac:spMkLst>
        </pc:spChg>
        <pc:spChg chg="mod">
          <ac:chgData name="Neil Harrison" userId="48528489-191b-42e1-bfa2-2006e5b7a95e" providerId="ADAL" clId="{BAADDE8A-5F9B-499A-8062-1FEA4AC1DC1E}" dt="2022-09-06T23:00:34.156" v="535" actId="6549"/>
          <ac:spMkLst>
            <pc:docMk/>
            <pc:sldMk cId="3760509826" sldId="311"/>
            <ac:spMk id="3" creationId="{CB9D8637-932F-AD38-54FE-1D2850876853}"/>
          </ac:spMkLst>
        </pc:spChg>
        <pc:picChg chg="add mod">
          <ac:chgData name="Neil Harrison" userId="48528489-191b-42e1-bfa2-2006e5b7a95e" providerId="ADAL" clId="{BAADDE8A-5F9B-499A-8062-1FEA4AC1DC1E}" dt="2022-09-06T22:58:39.579" v="502" actId="1076"/>
          <ac:picMkLst>
            <pc:docMk/>
            <pc:sldMk cId="3760509826" sldId="311"/>
            <ac:picMk id="5" creationId="{85C79F98-D3F0-3486-16A4-6391CEA1DFA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2983CC4-9391-4FA0-83A0-4273F9E0D7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47D14-638F-4300-A6A6-1615AA72749E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8ED6D-9DE7-4150-A3E9-7B7C28EF4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0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2C012-FBF8-4629-BAE6-4A8ADCC17E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5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0018E-7B41-4DF4-9C15-6DE09D08E3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3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2D4A5-F11B-486B-BFB1-8A6B4E69F3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80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48AA5-41BD-4CDD-BA51-19C61B1AD8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79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C69C9-6F10-44DA-8D70-B60632F911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3EDD8-D5EF-4A13-865D-7692BC2475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4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8988C-112D-4481-B306-DCEAE23487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2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FF98F-B120-41F6-B026-10921DED2E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1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74665-B87A-4354-BC1D-A426A65F24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9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D9177-0296-41B8-97D8-D104F8EAA4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6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C1E43-844F-4067-B418-5BA7D92734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4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87F71-615C-4DCE-BF20-E75AAEC1BF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2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73BB6-78EC-4D6C-9D2F-BAFB401545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4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66EE2606-C304-4A93-97F0-91BFA3DEAD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3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Patterns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B2C012-FBF8-4629-BAE6-4A8ADCC17EFB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Continuing On…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now need to support Rubber Ducks</a:t>
            </a:r>
          </a:p>
          <a:p>
            <a:pPr eaLnBrk="1" hangingPunct="1"/>
            <a:r>
              <a:rPr lang="en-US" altLang="en-US"/>
              <a:t>They squeak instead of quack</a:t>
            </a:r>
          </a:p>
          <a:p>
            <a:pPr lvl="1" eaLnBrk="1" hangingPunct="1"/>
            <a:r>
              <a:rPr lang="en-US" altLang="en-US"/>
              <a:t>No problem, we’ll override quack( )</a:t>
            </a:r>
          </a:p>
          <a:p>
            <a:pPr eaLnBrk="1" hangingPunct="1"/>
            <a:r>
              <a:rPr lang="en-US" altLang="en-US"/>
              <a:t>So we add this class…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983038"/>
            <a:ext cx="260032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graphicFrame>
        <p:nvGraphicFramePr>
          <p:cNvPr id="14339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609600" y="1973263"/>
          <a:ext cx="7924800" cy="389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124241" imgH="2028757" progId="Visio.Drawing.11">
                  <p:embed/>
                </p:oleObj>
              </mc:Choice>
              <mc:Fallback>
                <p:oleObj name="Visio" r:id="rId2" imgW="4124241" imgH="2028757" progId="Visio.Drawing.11">
                  <p:embed/>
                  <p:pic>
                    <p:nvPicPr>
                      <p:cNvPr id="1433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73263"/>
                        <a:ext cx="7924800" cy="389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Evaluating the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Advantages:</a:t>
            </a:r>
          </a:p>
          <a:p>
            <a:pPr lvl="1"/>
            <a:r>
              <a:rPr lang="en-US" altLang="en-US"/>
              <a:t>Easy to do!</a:t>
            </a:r>
          </a:p>
          <a:p>
            <a:pPr lvl="1"/>
            <a:r>
              <a:rPr lang="en-US" altLang="en-US"/>
              <a:t>Didn’t have to change the base class!</a:t>
            </a:r>
          </a:p>
          <a:p>
            <a:r>
              <a:rPr lang="en-US" altLang="en-US"/>
              <a:t>Disadvantages?</a:t>
            </a:r>
          </a:p>
          <a:p>
            <a:pPr lvl="1"/>
            <a:r>
              <a:rPr lang="en-US" altLang="en-US"/>
              <a:t>Reading the code: opportunity for confusion</a:t>
            </a:r>
          </a:p>
          <a:p>
            <a:pPr lvl="1"/>
            <a:r>
              <a:rPr lang="en-US" altLang="en-US"/>
              <a:t>(It violates a principle we will learn later)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Are We Doing?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 eaLnBrk="1" hangingPunct="1"/>
            <a:r>
              <a:rPr lang="en-US" altLang="en-US"/>
              <a:t>Rubber Ducks don’t fly!</a:t>
            </a:r>
          </a:p>
          <a:p>
            <a:pPr eaLnBrk="1" hangingPunct="1"/>
            <a:r>
              <a:rPr lang="en-US" altLang="en-US"/>
              <a:t>How are we going to correctly fit Rubber Ducks into the hierarchy?</a:t>
            </a:r>
          </a:p>
          <a:p>
            <a:pPr eaLnBrk="1" hangingPunct="1"/>
            <a:r>
              <a:rPr lang="en-US" altLang="en-US"/>
              <a:t>We could override </a:t>
            </a:r>
            <a:r>
              <a:rPr lang="en-US" altLang="en-US" b="1"/>
              <a:t>RubberDuck.fly( )</a:t>
            </a:r>
            <a:r>
              <a:rPr lang="en-US" altLang="en-US"/>
              <a:t> to do nothing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850" y="4267200"/>
            <a:ext cx="2805113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Remember: “Embrace Change”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Adding no-op methods </a:t>
            </a:r>
            <a:r>
              <a:rPr lang="en-US" altLang="en-US" sz="2400" i="1" dirty="0"/>
              <a:t>ad </a:t>
            </a:r>
            <a:r>
              <a:rPr lang="en-US" altLang="en-US" sz="2400" i="1" dirty="0" err="1"/>
              <a:t>nauseum</a:t>
            </a:r>
            <a:r>
              <a:rPr lang="en-US" altLang="en-US" sz="2400" dirty="0"/>
              <a:t> for new classes doesn’t feel quite right, or does it?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What happens when we add </a:t>
            </a:r>
            <a:r>
              <a:rPr lang="en-US" altLang="en-US" sz="2400" b="1" dirty="0" err="1"/>
              <a:t>DecoyDuck</a:t>
            </a:r>
            <a:endParaRPr lang="en-US" altLang="en-US" sz="24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Which neither flies nor quacks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We get operation “holes” in our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Which is a form of code duplication (violates </a:t>
            </a:r>
            <a:r>
              <a:rPr lang="en-US" altLang="en-US" sz="2400" b="1" dirty="0"/>
              <a:t>DRY</a:t>
            </a:r>
            <a:r>
              <a:rPr lang="en-US" altLang="en-US" sz="2400" dirty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4495800"/>
            <a:ext cx="3343275" cy="188105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Inheritance is not The Answer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Not everything we’ve put in the Duck class should be inherited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Some ducks don’t fly,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Inheritance is specified </a:t>
            </a:r>
            <a:r>
              <a:rPr lang="en-US" altLang="en-US" i="1"/>
              <a:t>statically</a:t>
            </a:r>
            <a:r>
              <a:rPr lang="en-US" altLang="en-US"/>
              <a:t> (before runtime)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It is too rigid to easily accommodate change like this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We must change </a:t>
            </a:r>
            <a:r>
              <a:rPr lang="en-US" altLang="en-US" i="1"/>
              <a:t>code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Insight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u="sng" dirty="0"/>
              <a:t>Encapsulate what varies and separate it from the rest of your code</a:t>
            </a:r>
          </a:p>
          <a:p>
            <a:pPr lvl="1" eaLnBrk="1" hangingPunct="1"/>
            <a:r>
              <a:rPr lang="en-US" altLang="en-US" dirty="0"/>
              <a:t>Reduces coupling among classes</a:t>
            </a:r>
          </a:p>
          <a:p>
            <a:pPr lvl="1" eaLnBrk="1" hangingPunct="1"/>
            <a:r>
              <a:rPr lang="en-US" altLang="en-US" dirty="0"/>
              <a:t>Reduces chances of duplicating code later on</a:t>
            </a:r>
          </a:p>
          <a:p>
            <a:pPr eaLnBrk="1" hangingPunct="1"/>
            <a:r>
              <a:rPr lang="en-US" altLang="en-US" dirty="0"/>
              <a:t>What does this mean, exactly?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75300" y="912813"/>
            <a:ext cx="25908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Principle!!!</a:t>
            </a:r>
          </a:p>
        </p:txBody>
      </p:sp>
      <p:sp>
        <p:nvSpPr>
          <p:cNvPr id="4" name="6-Point Star 3"/>
          <p:cNvSpPr/>
          <p:nvPr/>
        </p:nvSpPr>
        <p:spPr bwMode="auto">
          <a:xfrm>
            <a:off x="4900613" y="609600"/>
            <a:ext cx="2743200" cy="1066800"/>
          </a:xfrm>
          <a:prstGeom prst="star6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cxnSp>
        <p:nvCxnSpPr>
          <p:cNvPr id="19462" name="Straight Arrow Connector 5"/>
          <p:cNvCxnSpPr>
            <a:cxnSpLocks noChangeShapeType="1"/>
            <a:stCxn id="4" idx="3"/>
          </p:cNvCxnSpPr>
          <p:nvPr/>
        </p:nvCxnSpPr>
        <p:spPr bwMode="auto">
          <a:xfrm flipH="1">
            <a:off x="4419600" y="1409700"/>
            <a:ext cx="481013" cy="647700"/>
          </a:xfrm>
          <a:prstGeom prst="straightConnector1">
            <a:avLst/>
          </a:prstGeom>
          <a:noFill/>
          <a:ln w="28575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Proverb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“All problems [in computer science] can be solved by adding another level of indirection”</a:t>
            </a:r>
          </a:p>
          <a:p>
            <a:pPr eaLnBrk="1" hangingPunct="1"/>
            <a:r>
              <a:rPr lang="en-US" altLang="en-US"/>
              <a:t>In other words, create a new class to encapsulate what is needed</a:t>
            </a:r>
          </a:p>
          <a:p>
            <a:pPr lvl="1" eaLnBrk="1" hangingPunct="1"/>
            <a:r>
              <a:rPr lang="en-US" altLang="en-US"/>
              <a:t>Then glue it in appropriately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lgerian" panose="04020705040A02060702" pitchFamily="82" charset="0"/>
              </a:rPr>
              <a:t>Design Principle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u="sng" dirty="0"/>
              <a:t>Identify the aspects of your application that vary and separate them from what stays the same.</a:t>
            </a:r>
          </a:p>
          <a:p>
            <a:pPr eaLnBrk="1" hangingPunct="1"/>
            <a:r>
              <a:rPr lang="en-US" altLang="en-US" sz="2800" i="1" dirty="0"/>
              <a:t>You</a:t>
            </a:r>
            <a:r>
              <a:rPr lang="en-US" altLang="en-US" sz="2800" dirty="0"/>
              <a:t> decide what varies and what doesn’t</a:t>
            </a:r>
          </a:p>
          <a:p>
            <a:pPr lvl="1" eaLnBrk="1" hangingPunct="1"/>
            <a:r>
              <a:rPr lang="en-US" altLang="en-US" sz="2400" dirty="0"/>
              <a:t>Not cast in stone (humans still required!)</a:t>
            </a:r>
          </a:p>
          <a:p>
            <a:pPr eaLnBrk="1" hangingPunct="1"/>
            <a:r>
              <a:rPr lang="en-US" altLang="en-US" sz="2800" dirty="0"/>
              <a:t>This principle underlies most patterns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Commonality/Variability Analysis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You already understand this in part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Polymorphism via virtual functions separates what changes (the implementation) from what stays the same (the interface)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But there are other ways to provide the needed separation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Subtype polymorphism is only one narrow manifestation of this principle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Finding just the right composition is as much art as science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In other words, humans are still required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OO Design 101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does one use Object-oriented technology to design a software system?</a:t>
            </a:r>
          </a:p>
          <a:p>
            <a:pPr eaLnBrk="1" hangingPunct="1"/>
            <a:r>
              <a:rPr lang="en-US" altLang="en-US"/>
              <a:t>What were you taught in CS 1410 (CS1)?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Separating What Varies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sz="2800"/>
              <a:t>Let’s see what happens if we encapsulate </a:t>
            </a:r>
            <a:r>
              <a:rPr lang="en-US" altLang="en-US" sz="2800" b="1"/>
              <a:t>Flying</a:t>
            </a:r>
            <a:r>
              <a:rPr lang="en-US" altLang="en-US" sz="2800"/>
              <a:t> and </a:t>
            </a:r>
            <a:r>
              <a:rPr lang="en-US" altLang="en-US" sz="2800" b="1"/>
              <a:t>Quacking</a:t>
            </a:r>
            <a:r>
              <a:rPr lang="en-US" altLang="en-US" sz="2800"/>
              <a:t> behaviors in their </a:t>
            </a:r>
            <a:r>
              <a:rPr lang="en-US" altLang="en-US" sz="2800" i="1"/>
              <a:t>own classes</a:t>
            </a:r>
          </a:p>
          <a:p>
            <a:pPr eaLnBrk="1" hangingPunct="1"/>
            <a:r>
              <a:rPr lang="en-US" altLang="en-US" sz="2800"/>
              <a:t>In other words, the </a:t>
            </a:r>
            <a:r>
              <a:rPr lang="en-US" altLang="en-US" sz="2800" i="1"/>
              <a:t>implementations</a:t>
            </a:r>
            <a:r>
              <a:rPr lang="en-US" altLang="en-US" sz="2800"/>
              <a:t> of these behaviors go into their own respective hierarchies</a:t>
            </a:r>
          </a:p>
          <a:p>
            <a:pPr lvl="1" eaLnBrk="1" hangingPunct="1"/>
            <a:r>
              <a:rPr lang="en-US" altLang="en-US" sz="2400"/>
              <a:t>There still needs to be something in </a:t>
            </a:r>
            <a:r>
              <a:rPr lang="en-US" altLang="en-US" sz="2400" b="1"/>
              <a:t>Duck</a:t>
            </a:r>
            <a:r>
              <a:rPr lang="en-US" altLang="en-US" sz="2400"/>
              <a:t> that ultimately invokes these behaviors, of course</a:t>
            </a:r>
          </a:p>
          <a:p>
            <a:pPr lvl="1" eaLnBrk="1" hangingPunct="1"/>
            <a:r>
              <a:rPr lang="en-US" altLang="en-US" sz="2400"/>
              <a:t>That is, the </a:t>
            </a:r>
            <a:r>
              <a:rPr lang="en-US" altLang="en-US" sz="2400" i="1"/>
              <a:t>interface</a:t>
            </a:r>
            <a:r>
              <a:rPr lang="en-US" altLang="en-US" sz="2400"/>
              <a:t> is still there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lgerian" panose="04020705040A02060702" pitchFamily="82" charset="0"/>
              </a:rPr>
              <a:t>Design Principle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u="sng" dirty="0"/>
              <a:t>Program to an interface, not an implementation</a:t>
            </a:r>
            <a:endParaRPr lang="en-US" altLang="en-US" dirty="0"/>
          </a:p>
          <a:p>
            <a:pPr eaLnBrk="1" hangingPunct="1"/>
            <a:r>
              <a:rPr lang="en-US" altLang="en-US" dirty="0"/>
              <a:t>So, we need to further separate the two…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Varying Behaviors</a:t>
            </a:r>
          </a:p>
        </p:txBody>
      </p:sp>
      <p:graphicFrame>
        <p:nvGraphicFramePr>
          <p:cNvPr id="25603" name="Object 11"/>
          <p:cNvGraphicFramePr>
            <a:graphicFrameLocks noGrp="1" noChangeAspect="1"/>
          </p:cNvGraphicFramePr>
          <p:nvPr>
            <p:ph sz="half" idx="1"/>
          </p:nvPr>
        </p:nvGraphicFramePr>
        <p:xfrm>
          <a:off x="685800" y="3581400"/>
          <a:ext cx="323850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896939" imgH="1381400" progId="Visio.Drawing.11">
                  <p:embed/>
                </p:oleObj>
              </mc:Choice>
              <mc:Fallback>
                <p:oleObj name="Visio" r:id="rId2" imgW="2896939" imgH="1381400" progId="Visio.Drawing.11">
                  <p:embed/>
                  <p:pic>
                    <p:nvPicPr>
                      <p:cNvPr id="256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81400"/>
                        <a:ext cx="3238500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1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648200" y="3581400"/>
          <a:ext cx="3657600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313634" imgH="1421347" progId="Visio.Drawing.11">
                  <p:embed/>
                </p:oleObj>
              </mc:Choice>
              <mc:Fallback>
                <p:oleObj name="Visio" r:id="rId4" imgW="3313634" imgH="1421347" progId="Visio.Drawing.11">
                  <p:embed/>
                  <p:pic>
                    <p:nvPicPr>
                      <p:cNvPr id="2560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581400"/>
                        <a:ext cx="3657600" cy="156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22955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1651000"/>
            <a:ext cx="17145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A48AA5-41BD-4CDD-BA51-19C61B1AD85C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Glue the Behaviors in Appropriately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077200" cy="1371600"/>
          </a:xfrm>
        </p:spPr>
        <p:txBody>
          <a:bodyPr/>
          <a:lstStyle/>
          <a:p>
            <a:pPr eaLnBrk="1" hangingPunct="1"/>
            <a:r>
              <a:rPr lang="en-US" altLang="en-US" sz="2800"/>
              <a:t>The </a:t>
            </a:r>
            <a:r>
              <a:rPr lang="en-US" altLang="en-US" sz="2800" b="1"/>
              <a:t>Duck</a:t>
            </a:r>
            <a:r>
              <a:rPr lang="en-US" altLang="en-US" sz="2800"/>
              <a:t> class will hold </a:t>
            </a:r>
            <a:r>
              <a:rPr lang="en-US" altLang="en-US" sz="2800" i="1" u="sng"/>
              <a:t>supertype</a:t>
            </a:r>
            <a:r>
              <a:rPr lang="en-US" altLang="en-US" sz="2800"/>
              <a:t> references to concrete behavior objects</a:t>
            </a:r>
          </a:p>
        </p:txBody>
      </p:sp>
      <p:graphicFrame>
        <p:nvGraphicFramePr>
          <p:cNvPr id="2662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895600" y="3581400"/>
          <a:ext cx="33528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586144" imgH="1003013" progId="Visio.Drawing.11">
                  <p:embed/>
                </p:oleObj>
              </mc:Choice>
              <mc:Fallback>
                <p:oleObj name="Visio" r:id="rId2" imgW="1586144" imgH="1003013" progId="Visio.Drawing.11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581400"/>
                        <a:ext cx="3352800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2BC69C9-6F10-44DA-8D70-B60632F9116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How Are The Behaviors Initialized?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now, we’ll just give each concrete type the appropriate object when we create it</a:t>
            </a:r>
          </a:p>
          <a:p>
            <a:pPr lvl="1" eaLnBrk="1" hangingPunct="1"/>
            <a:r>
              <a:rPr lang="en-US" altLang="en-US"/>
              <a:t>In constructors</a:t>
            </a:r>
          </a:p>
          <a:p>
            <a:pPr eaLnBrk="1" hangingPunct="1"/>
            <a:r>
              <a:rPr lang="en-US" altLang="en-US"/>
              <a:t>Later in the course we’ll see the </a:t>
            </a:r>
            <a:r>
              <a:rPr lang="en-US" altLang="en-US" i="1"/>
              <a:t>Factory Method Pattern</a:t>
            </a:r>
          </a:p>
          <a:p>
            <a:pPr lvl="1" eaLnBrk="1" hangingPunct="1"/>
            <a:r>
              <a:rPr lang="en-US" altLang="en-US"/>
              <a:t>Makes creation more flexible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Does a Duck Behave?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Very well, thank you!</a:t>
            </a:r>
          </a:p>
          <a:p>
            <a:pPr eaLnBrk="1" hangingPunct="1"/>
            <a:r>
              <a:rPr lang="en-US" altLang="en-US"/>
              <a:t>Seriously, we call </a:t>
            </a:r>
            <a:r>
              <a:rPr lang="en-US" altLang="en-US" b="1"/>
              <a:t>performFly( )</a:t>
            </a:r>
          </a:p>
          <a:p>
            <a:pPr lvl="1" eaLnBrk="1" hangingPunct="1"/>
            <a:r>
              <a:rPr lang="en-US" altLang="en-US"/>
              <a:t>Which calls </a:t>
            </a:r>
            <a:r>
              <a:rPr lang="en-US" altLang="en-US" b="1"/>
              <a:t>this.flyBehavior.fly( )</a:t>
            </a:r>
          </a:p>
          <a:p>
            <a:pPr lvl="1" eaLnBrk="1" hangingPunct="1"/>
            <a:r>
              <a:rPr lang="en-US" altLang="en-US"/>
              <a:t>Likewise for </a:t>
            </a:r>
            <a:r>
              <a:rPr lang="en-US" altLang="en-US" b="1"/>
              <a:t>performQuack( )</a:t>
            </a:r>
          </a:p>
          <a:p>
            <a:pPr eaLnBrk="1" hangingPunct="1"/>
            <a:r>
              <a:rPr lang="en-US" altLang="en-US"/>
              <a:t>The name is </a:t>
            </a:r>
            <a:r>
              <a:rPr lang="en-US" altLang="en-US" i="1"/>
              <a:t>immaterial</a:t>
            </a:r>
          </a:p>
          <a:p>
            <a:pPr lvl="1" eaLnBrk="1" hangingPunct="1"/>
            <a:r>
              <a:rPr lang="en-US" altLang="en-US"/>
              <a:t>We could have left them as </a:t>
            </a:r>
            <a:r>
              <a:rPr lang="en-US" altLang="en-US" b="1"/>
              <a:t>fly( )</a:t>
            </a:r>
            <a:r>
              <a:rPr lang="en-US" altLang="en-US"/>
              <a:t>, </a:t>
            </a:r>
            <a:r>
              <a:rPr lang="en-US" altLang="en-US" b="1"/>
              <a:t>quack( )</a:t>
            </a:r>
          </a:p>
          <a:p>
            <a:pPr lvl="2" eaLnBrk="1" hangingPunct="1"/>
            <a:r>
              <a:rPr lang="en-US" altLang="en-US"/>
              <a:t>I would have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Benefits of This Design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can add new behaviors without affecting the </a:t>
            </a:r>
            <a:r>
              <a:rPr lang="en-US" altLang="en-US" b="1"/>
              <a:t>Duck</a:t>
            </a:r>
            <a:r>
              <a:rPr lang="en-US" altLang="en-US"/>
              <a:t> class</a:t>
            </a:r>
          </a:p>
          <a:p>
            <a:pPr lvl="1" eaLnBrk="1" hangingPunct="1"/>
            <a:r>
              <a:rPr lang="en-US" altLang="en-US"/>
              <a:t>Simple polymorphism does this too, but this design puts the behaviors in a </a:t>
            </a:r>
            <a:r>
              <a:rPr lang="en-US" altLang="en-US" i="1"/>
              <a:t>single place</a:t>
            </a:r>
            <a:r>
              <a:rPr lang="en-US" altLang="en-US"/>
              <a:t> (DRY!)</a:t>
            </a:r>
          </a:p>
          <a:p>
            <a:pPr eaLnBrk="1" hangingPunct="1"/>
            <a:r>
              <a:rPr lang="en-US" altLang="en-US"/>
              <a:t>Also, these classes are independent of </a:t>
            </a:r>
            <a:r>
              <a:rPr lang="en-US" altLang="en-US" b="1"/>
              <a:t>Duck</a:t>
            </a:r>
            <a:r>
              <a:rPr lang="en-US" altLang="en-US"/>
              <a:t> and can be used in other contexts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Another Benefit of This Design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can change a </a:t>
            </a:r>
            <a:r>
              <a:rPr lang="en-US" altLang="en-US" b="1"/>
              <a:t>Duck</a:t>
            </a:r>
            <a:r>
              <a:rPr lang="en-US" altLang="en-US"/>
              <a:t>’s behavior at </a:t>
            </a:r>
            <a:r>
              <a:rPr lang="en-US" altLang="en-US" i="1"/>
              <a:t>runtime</a:t>
            </a:r>
          </a:p>
          <a:p>
            <a:pPr lvl="1" eaLnBrk="1" hangingPunct="1"/>
            <a:r>
              <a:rPr lang="en-US" altLang="en-US"/>
              <a:t>Add a </a:t>
            </a:r>
            <a:r>
              <a:rPr lang="en-US" altLang="en-US" b="1"/>
              <a:t>setFlyBehavior( )</a:t>
            </a:r>
            <a:r>
              <a:rPr lang="en-US" altLang="en-US"/>
              <a:t> method</a:t>
            </a:r>
          </a:p>
          <a:p>
            <a:pPr eaLnBrk="1" hangingPunct="1"/>
            <a:r>
              <a:rPr lang="en-US" altLang="en-US"/>
              <a:t>Not that we would want to</a:t>
            </a:r>
          </a:p>
          <a:p>
            <a:pPr lvl="1" eaLnBrk="1" hangingPunct="1"/>
            <a:r>
              <a:rPr lang="en-US" altLang="en-US"/>
              <a:t>Duck’s aren’t that dynamic!</a:t>
            </a:r>
          </a:p>
          <a:p>
            <a:pPr eaLnBrk="1" hangingPunct="1"/>
            <a:r>
              <a:rPr lang="en-US" altLang="en-US"/>
              <a:t>But other contexts would want such flexibility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We’ve Accomplished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We have separated families of behaviors (algorithms) from the clients that use them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Clients only have a polymorphic reference thereto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With </a:t>
            </a:r>
            <a:r>
              <a:rPr lang="en-US" altLang="en-US" sz="2000" i="1"/>
              <a:t>Factory Method</a:t>
            </a:r>
            <a:r>
              <a:rPr lang="en-US" altLang="en-US" sz="2000"/>
              <a:t>, they won’t even know which implementation they have!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algorithms are dynamically interchangeable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algorithms are stand-alone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Can be reused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We couldn’t do this with inheritance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lgerian" panose="04020705040A02060702" pitchFamily="82" charset="0"/>
              </a:rPr>
              <a:t>Design Principle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u="sng" dirty="0"/>
              <a:t>Favor Composition over Inheritance</a:t>
            </a:r>
          </a:p>
          <a:p>
            <a:pPr eaLnBrk="1" hangingPunct="1"/>
            <a:r>
              <a:rPr lang="en-US" altLang="en-US" dirty="0"/>
              <a:t>Of course, we </a:t>
            </a:r>
            <a:r>
              <a:rPr lang="en-US" altLang="en-US" i="1" dirty="0"/>
              <a:t>used</a:t>
            </a:r>
            <a:r>
              <a:rPr lang="en-US" altLang="en-US" dirty="0"/>
              <a:t> inheritance</a:t>
            </a:r>
          </a:p>
          <a:p>
            <a:pPr lvl="1" eaLnBrk="1" hangingPunct="1"/>
            <a:r>
              <a:rPr lang="en-US" altLang="en-US" dirty="0"/>
              <a:t>But not for everything</a:t>
            </a:r>
          </a:p>
          <a:p>
            <a:pPr lvl="1" eaLnBrk="1" hangingPunct="1"/>
            <a:r>
              <a:rPr lang="en-US" altLang="en-US" dirty="0"/>
              <a:t>Only when we needed an “is-a” or “implements” relationship</a:t>
            </a:r>
          </a:p>
          <a:p>
            <a:pPr eaLnBrk="1" hangingPunct="1"/>
            <a:r>
              <a:rPr lang="en-US" altLang="en-US" dirty="0"/>
              <a:t>Composition is more flexible</a:t>
            </a:r>
          </a:p>
          <a:p>
            <a:pPr lvl="1" eaLnBrk="1" hangingPunct="1"/>
            <a:r>
              <a:rPr lang="en-US" altLang="en-US" dirty="0"/>
              <a:t>Resist the urge to over-classify via hierarchies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OO Design 101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Look for </a:t>
            </a:r>
            <a:r>
              <a:rPr lang="en-US" altLang="en-US" i="1"/>
              <a:t>nouns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Good candidates for classes/objects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Then, what are these objects </a:t>
            </a:r>
            <a:r>
              <a:rPr lang="en-US" altLang="en-US" i="1"/>
              <a:t>responsible</a:t>
            </a:r>
            <a:r>
              <a:rPr lang="en-US" altLang="en-US"/>
              <a:t> for?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Good candidates for methods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Then, look for </a:t>
            </a:r>
            <a:r>
              <a:rPr lang="en-US" altLang="en-US" i="1"/>
              <a:t>relationships</a:t>
            </a:r>
            <a:r>
              <a:rPr lang="en-US" altLang="en-US"/>
              <a:t> among types of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Is-a, Has-a, Uses,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Strategy Pattern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“Define a family of algorithms, encapsulate each one, and make them interchangeable. Strategy lets each algorithm vary independently from clients that use it.”</a:t>
            </a:r>
          </a:p>
          <a:p>
            <a:pPr eaLnBrk="1" hangingPunct="1"/>
            <a:r>
              <a:rPr lang="en-US" altLang="en-US"/>
              <a:t>Also Known As: </a:t>
            </a:r>
            <a:r>
              <a:rPr lang="en-US" altLang="en-US" i="1"/>
              <a:t>Policy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Strategy, Implemented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 Hierarchy</a:t>
            </a:r>
          </a:p>
          <a:p>
            <a:pPr eaLnBrk="1" hangingPunct="1"/>
            <a:r>
              <a:rPr lang="en-US" altLang="en-US"/>
              <a:t>One virtual method</a:t>
            </a:r>
          </a:p>
          <a:p>
            <a:pPr lvl="1" eaLnBrk="1" hangingPunct="1"/>
            <a:r>
              <a:rPr lang="en-US" altLang="en-US"/>
              <a:t>(Usually) Only One: The rule of cohesion</a:t>
            </a:r>
          </a:p>
          <a:p>
            <a:pPr eaLnBrk="1" hangingPunct="1"/>
            <a:r>
              <a:rPr lang="en-US" altLang="en-US"/>
              <a:t>Generally no class data</a:t>
            </a:r>
          </a:p>
          <a:p>
            <a:pPr eaLnBrk="1" hangingPunct="1"/>
            <a:r>
              <a:rPr lang="en-US" altLang="en-US"/>
              <a:t>Nothing else…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“Disadvantages”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Lots of extra classes are created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Who cares?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Some clients must be aware of the different strategies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Sounds like a feature to me!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Increased overhead due to indirection between client and strategy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Can’t make inline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But it’s not much!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Bottom line: disadvantages are very minor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Use it when you need it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Searching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Search criteria:</a:t>
            </a:r>
          </a:p>
          <a:p>
            <a:pPr lvl="1"/>
            <a:r>
              <a:rPr lang="en-US" altLang="en-US" dirty="0"/>
              <a:t>The search algorithm is the same</a:t>
            </a:r>
          </a:p>
          <a:p>
            <a:pPr lvl="1"/>
            <a:r>
              <a:rPr lang="en-US" altLang="en-US" dirty="0"/>
              <a:t>We can vary the criterion with a Strategy</a:t>
            </a:r>
          </a:p>
          <a:p>
            <a:pPr lvl="2"/>
            <a:r>
              <a:rPr lang="en-US" altLang="en-US" dirty="0"/>
              <a:t>At runtime!</a:t>
            </a:r>
          </a:p>
          <a:p>
            <a:pPr lvl="2"/>
            <a:r>
              <a:rPr lang="en-US" altLang="en-US" dirty="0"/>
              <a:t>E.g.: name, birthdate, phone number</a:t>
            </a:r>
          </a:p>
          <a:p>
            <a:endParaRPr lang="en-US" altLang="en-US" sz="2400" dirty="0"/>
          </a:p>
          <a:p>
            <a:r>
              <a:rPr lang="en-US" altLang="en-US" sz="2400" dirty="0"/>
              <a:t>Hmm… could we use a Strategy to also vary the search algorithm? (see example)</a:t>
            </a:r>
          </a:p>
          <a:p>
            <a:pPr lvl="2"/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Sudden thought:</a:t>
            </a:r>
          </a:p>
          <a:p>
            <a:pPr lvl="1"/>
            <a:r>
              <a:rPr lang="en-US" altLang="en-US" sz="2000"/>
              <a:t>Can we now eliminate the inheritance hierarchy for ducks?</a:t>
            </a:r>
          </a:p>
          <a:p>
            <a:r>
              <a:rPr lang="en-US" altLang="en-US" sz="2400"/>
              <a:t>We could create ducks (at runtime) with different policies, e.g.:</a:t>
            </a:r>
          </a:p>
          <a:p>
            <a:pPr lvl="1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Duck* rducky = new Duck (“Rubber Duck”, new NoFly(), new Squeak());</a:t>
            </a:r>
          </a:p>
          <a:p>
            <a:pPr lvl="1"/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But we would have to do something different with display()</a:t>
            </a:r>
            <a:endParaRPr lang="en-US" altLang="en-US" sz="1800"/>
          </a:p>
          <a:p>
            <a:endParaRPr lang="en-US" altLang="en-US" sz="2400"/>
          </a:p>
          <a:p>
            <a:r>
              <a:rPr lang="en-US" altLang="en-US" sz="2400"/>
              <a:t>Do we want to? Maybe, maybe not</a:t>
            </a:r>
          </a:p>
          <a:p>
            <a:pPr lvl="1"/>
            <a:r>
              <a:rPr lang="en-US" altLang="en-US" sz="2000"/>
              <a:t>See next slide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Binding time and Design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If we assign policies at runtime (object creation time):</a:t>
            </a:r>
          </a:p>
          <a:p>
            <a:pPr lvl="1"/>
            <a:r>
              <a:rPr lang="en-US" altLang="en-US" sz="2000"/>
              <a:t>Our Duck class hierarchy may be superfluous</a:t>
            </a:r>
          </a:p>
          <a:p>
            <a:r>
              <a:rPr lang="en-US" altLang="en-US" sz="2400"/>
              <a:t>But in real life it’s meaningful:</a:t>
            </a:r>
          </a:p>
          <a:p>
            <a:pPr lvl="1"/>
            <a:r>
              <a:rPr lang="en-US" altLang="en-US" sz="2000"/>
              <a:t>Mallard Ducks always quack, fly</a:t>
            </a:r>
          </a:p>
          <a:p>
            <a:pPr lvl="1"/>
            <a:r>
              <a:rPr lang="en-US" altLang="en-US" sz="2000"/>
              <a:t>Rubber Ducks always squeak and never fly</a:t>
            </a:r>
          </a:p>
          <a:p>
            <a:r>
              <a:rPr lang="en-US" altLang="en-US" sz="2400"/>
              <a:t>So it makes more sense to keep the Duck hierarchy</a:t>
            </a:r>
          </a:p>
          <a:p>
            <a:pPr lvl="1"/>
            <a:r>
              <a:rPr lang="en-US" altLang="en-US" sz="2000"/>
              <a:t>It’s a </a:t>
            </a:r>
            <a:r>
              <a:rPr lang="en-US" altLang="en-US" sz="2000" i="1"/>
              <a:t>design</a:t>
            </a:r>
            <a:r>
              <a:rPr lang="en-US" altLang="en-US" sz="2000"/>
              <a:t> thing, and design is often for humans</a:t>
            </a:r>
          </a:p>
          <a:p>
            <a:r>
              <a:rPr lang="en-US" altLang="en-US" sz="2400"/>
              <a:t>Note the binding time!</a:t>
            </a:r>
          </a:p>
          <a:p>
            <a:pPr lvl="1"/>
            <a:r>
              <a:rPr lang="en-US" altLang="en-US" sz="2000"/>
              <a:t>When?</a:t>
            </a:r>
          </a:p>
          <a:p>
            <a:pPr lvl="1"/>
            <a:r>
              <a:rPr lang="en-US" altLang="en-US" sz="2000"/>
              <a:t>It needs to correspond to real life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Strategy: Changing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Ducklings can’t fly, but they grow up.</a:t>
            </a:r>
          </a:p>
          <a:p>
            <a:pPr lvl="1" eaLnBrk="1" hangingPunct="1"/>
            <a:r>
              <a:rPr lang="en-US" altLang="en-US"/>
              <a:t>So their behavior changes</a:t>
            </a:r>
          </a:p>
          <a:p>
            <a:pPr eaLnBrk="1" hangingPunct="1"/>
            <a:r>
              <a:rPr lang="en-US" altLang="en-US"/>
              <a:t>The Strategy pattern allows us to change behavior</a:t>
            </a:r>
          </a:p>
          <a:p>
            <a:pPr lvl="1" eaLnBrk="1" hangingPunct="1"/>
            <a:r>
              <a:rPr lang="en-US" altLang="en-US"/>
              <a:t>… on the fly (pun intended!)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Changing Strategy, take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It’s easy to add a method to change the strategy!</a:t>
            </a:r>
          </a:p>
          <a:p>
            <a:r>
              <a:rPr lang="en-US" altLang="en-US" dirty="0"/>
              <a:t>See example</a:t>
            </a:r>
          </a:p>
          <a:p>
            <a:endParaRPr lang="en-US" alt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929555"/>
            <a:ext cx="2024063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Changing Strategy, take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Oops, that didn’t work!</a:t>
            </a:r>
          </a:p>
          <a:p>
            <a:pPr lvl="1"/>
            <a:r>
              <a:rPr lang="en-US" altLang="en-US" dirty="0"/>
              <a:t>NOTE: in many programs it will work fine</a:t>
            </a:r>
          </a:p>
          <a:p>
            <a:pPr lvl="1"/>
            <a:r>
              <a:rPr lang="en-US" altLang="en-US" dirty="0"/>
              <a:t>Moral: adapt the pattern to fit the situation</a:t>
            </a: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83479">
            <a:off x="3559968" y="4172942"/>
            <a:ext cx="2024063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95194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Changing Strategy, take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We can check to make sure we don’t change a Rubber Duck’s flying strategy</a:t>
            </a:r>
          </a:p>
          <a:p>
            <a:r>
              <a:rPr lang="en-US" altLang="en-US" sz="2000"/>
              <a:t>See Example</a:t>
            </a:r>
          </a:p>
          <a:p>
            <a:r>
              <a:rPr lang="en-US" altLang="en-US" sz="2000"/>
              <a:t>It works, but what’s wrong?</a:t>
            </a:r>
          </a:p>
          <a:p>
            <a:r>
              <a:rPr lang="en-US" altLang="en-US" sz="2000"/>
              <a:t>We aren’t separating what changes from what stays the same</a:t>
            </a:r>
          </a:p>
          <a:p>
            <a:pPr lvl="1"/>
            <a:r>
              <a:rPr lang="en-US" altLang="en-US" sz="1800"/>
              <a:t>How would you add DecoyDuck?</a:t>
            </a:r>
          </a:p>
          <a:p>
            <a:r>
              <a:rPr lang="en-US" altLang="en-US" sz="2000"/>
              <a:t>Even worse, driver code must know about concrete duck types</a:t>
            </a:r>
          </a:p>
          <a:p>
            <a:pPr lvl="1"/>
            <a:r>
              <a:rPr lang="en-US" altLang="en-US" sz="1600"/>
              <a:t>Violates another principle we will learn later (Dependency Inversion Principle)</a:t>
            </a: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800600"/>
            <a:ext cx="16573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Role of Inheritance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Key use is for </a:t>
            </a:r>
            <a:r>
              <a:rPr lang="en-US" altLang="en-US" sz="2800" i="1"/>
              <a:t>Is-a</a:t>
            </a:r>
            <a:r>
              <a:rPr lang="en-US" altLang="en-US" sz="2800"/>
              <a:t> relationships</a:t>
            </a:r>
          </a:p>
          <a:p>
            <a:pPr lvl="1" eaLnBrk="1" hangingPunct="1"/>
            <a:r>
              <a:rPr lang="en-US" altLang="en-US" sz="2400"/>
              <a:t>Refining types into subtypes</a:t>
            </a:r>
          </a:p>
          <a:p>
            <a:pPr eaLnBrk="1" hangingPunct="1"/>
            <a:r>
              <a:rPr lang="en-US" altLang="en-US" sz="2800"/>
              <a:t>Has the side benefit of </a:t>
            </a:r>
            <a:r>
              <a:rPr lang="en-US" altLang="en-US" sz="2800" i="1"/>
              <a:t>code sharing</a:t>
            </a:r>
          </a:p>
          <a:p>
            <a:pPr lvl="1" eaLnBrk="1" hangingPunct="1"/>
            <a:r>
              <a:rPr lang="en-US" altLang="en-US" sz="2400"/>
              <a:t>AND</a:t>
            </a:r>
            <a:r>
              <a:rPr lang="en-US" altLang="en-US" sz="2400" i="1"/>
              <a:t> Concept sharing</a:t>
            </a:r>
          </a:p>
          <a:p>
            <a:pPr lvl="1" eaLnBrk="1" hangingPunct="1"/>
            <a:r>
              <a:rPr lang="en-US" altLang="en-US" sz="2400"/>
              <a:t>But this can be abused</a:t>
            </a:r>
          </a:p>
          <a:p>
            <a:pPr eaLnBrk="1" hangingPunct="1"/>
            <a:r>
              <a:rPr lang="en-US" altLang="en-US" sz="2800"/>
              <a:t>Inheritance is </a:t>
            </a:r>
            <a:r>
              <a:rPr lang="en-US" altLang="en-US" sz="2800" i="1"/>
              <a:t>overused</a:t>
            </a:r>
            <a:r>
              <a:rPr lang="en-US" altLang="en-US" sz="2800"/>
              <a:t> or </a:t>
            </a:r>
            <a:r>
              <a:rPr lang="en-US" altLang="en-US" sz="2800" i="1"/>
              <a:t>misused</a:t>
            </a:r>
            <a:r>
              <a:rPr lang="en-US" altLang="en-US" sz="2800"/>
              <a:t> by novices</a:t>
            </a:r>
          </a:p>
          <a:p>
            <a:pPr lvl="1" eaLnBrk="1" hangingPunct="1"/>
            <a:r>
              <a:rPr lang="en-US" altLang="en-US" sz="2400"/>
              <a:t>Been there, done that, got the T-shirt, wore it out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take 3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Ok, let’s put it in the duck class</a:t>
            </a:r>
          </a:p>
          <a:p>
            <a:r>
              <a:rPr lang="en-US" altLang="en-US"/>
              <a:t>And handle the rubber duck case</a:t>
            </a:r>
          </a:p>
          <a:p>
            <a:r>
              <a:rPr lang="en-US" altLang="en-US"/>
              <a:t>Works, but …</a:t>
            </a:r>
          </a:p>
          <a:p>
            <a:r>
              <a:rPr lang="en-US" altLang="en-US"/>
              <a:t>Look familiar???</a:t>
            </a:r>
          </a:p>
          <a:p>
            <a:pPr lvl="1"/>
            <a:r>
              <a:rPr lang="en-US" altLang="en-US"/>
              <a:t>What principles does it violate?</a:t>
            </a:r>
          </a:p>
          <a:p>
            <a:endParaRPr lang="en-US" altLang="en-US"/>
          </a:p>
          <a:p>
            <a:r>
              <a:rPr lang="en-US" altLang="en-US"/>
              <a:t>What can we do???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9CE6-AB46-97A5-4349-4F7D93B8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wrong here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D8637-932F-AD38-54FE-1D2850876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Something just doesn’t seem right about asking a duck to change its flying behavior. What is it?</a:t>
            </a:r>
          </a:p>
          <a:p>
            <a:r>
              <a:rPr lang="en-US" sz="2400" dirty="0"/>
              <a:t>We don’t just arbitrarily ask a duck to change its flying</a:t>
            </a:r>
          </a:p>
          <a:p>
            <a:pPr lvl="1"/>
            <a:r>
              <a:rPr lang="en-US" sz="2000" dirty="0"/>
              <a:t>“It’s Tuesday. You can’t fly on Tuesdays”</a:t>
            </a:r>
          </a:p>
          <a:p>
            <a:r>
              <a:rPr lang="en-US" sz="2400" dirty="0"/>
              <a:t>A duck changes its flying behavior when it grows up and learns to fly.</a:t>
            </a:r>
          </a:p>
          <a:p>
            <a:pPr lvl="1"/>
            <a:r>
              <a:rPr lang="en-US" sz="2000" dirty="0"/>
              <a:t>So THAT should be what we allow.</a:t>
            </a:r>
          </a:p>
          <a:p>
            <a:pPr lvl="1"/>
            <a:r>
              <a:rPr lang="en-US" sz="2000" dirty="0"/>
              <a:t>Related to separating interface from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639C2-F99D-5CAD-02D0-042FE4674F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79F98-D3F0-3486-16A4-6391CEA1D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400" y="4267200"/>
            <a:ext cx="14224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0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take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Hmm … could we consider “growing” a behavior?</a:t>
            </a:r>
          </a:p>
          <a:p>
            <a:r>
              <a:rPr lang="en-US" altLang="en-US"/>
              <a:t>And apply the Strategy pattern again?</a:t>
            </a:r>
          </a:p>
          <a:p>
            <a:r>
              <a:rPr lang="en-US" altLang="en-US"/>
              <a:t>Gets a bit complicated, but it’s flexible and easily extensible</a:t>
            </a:r>
          </a:p>
          <a:p>
            <a:r>
              <a:rPr lang="en-US" altLang="en-US"/>
              <a:t>See example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267200"/>
            <a:ext cx="381000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B0BE-456A-1563-244D-D53D93240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9DE2C-68F2-F468-F30B-667DD0C1A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(Explain Program 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400BC-C381-C914-806D-F5D5F14311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18770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Writing the Strategy Pattern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GoF book doesn’t have a Problem and Solution Section</a:t>
            </a:r>
          </a:p>
          <a:p>
            <a:pPr lvl="1" eaLnBrk="1" hangingPunct="1"/>
            <a:r>
              <a:rPr lang="en-US" altLang="en-US"/>
              <a:t>Let’s see what the GoF book has…</a:t>
            </a:r>
          </a:p>
          <a:p>
            <a:pPr eaLnBrk="1" hangingPunct="1"/>
            <a:r>
              <a:rPr lang="en-US" altLang="en-US"/>
              <a:t>Let’s try to write Problem and Solution for the Strategy Pattern</a:t>
            </a:r>
          </a:p>
          <a:p>
            <a:pPr lvl="1" eaLnBrk="1" hangingPunct="1"/>
            <a:r>
              <a:rPr lang="en-US" altLang="en-US"/>
              <a:t>This will help you understand how and where to use it…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Strategy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Solution: (we write it first, remember?)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Strategy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Problem, Forces: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Strategy (From Pattern-Oriented Software Architecture, vol.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(Problem) “Some objects need to implement behavior across one or more methods that differ on a case-by-case basis. To identify the case with a flag, so that distinct behavior can be implemented by explicit selection, is however a brittle and closed solution that scales poorly.”</a:t>
            </a:r>
          </a:p>
          <a:p>
            <a:r>
              <a:rPr lang="en-US" altLang="en-US" sz="2000"/>
              <a:t>“Therefore, Capture the varying behavioral aspects of the object separately from its defining service class in a set of strategy classes. Plug in an appropriate strategy instance, and delegate the execution of the variant behavior to the appropriate strategy within the implementation of the service class.”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5EE5-018B-B4CD-9E96-797AF870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AF4F9-4E9C-69AE-F0D6-CA763DB63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strategy objects we have seen so far are independent of the objects that use them.</a:t>
            </a:r>
          </a:p>
          <a:p>
            <a:pPr lvl="1"/>
            <a:r>
              <a:rPr lang="en-US" sz="2400" dirty="0"/>
              <a:t>Could they share the same strategy objects?</a:t>
            </a:r>
          </a:p>
          <a:p>
            <a:r>
              <a:rPr lang="en-US" sz="2800" dirty="0"/>
              <a:t>Could you have a single set of strategy objects and create them just once?</a:t>
            </a:r>
          </a:p>
          <a:p>
            <a:pPr lvl="1"/>
            <a:endParaRPr lang="en-US" sz="2400" dirty="0"/>
          </a:p>
          <a:p>
            <a:r>
              <a:rPr lang="en-US" sz="2800" dirty="0"/>
              <a:t>Maybe (to both questions.) Depends on </a:t>
            </a:r>
            <a:r>
              <a:rPr lang="en-US" sz="2800"/>
              <a:t>the context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F210D-B668-D4EA-C0D1-C3DB1F50FE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0029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Variations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If you don’t need </a:t>
            </a:r>
            <a:r>
              <a:rPr lang="en-US" altLang="en-US" i="1"/>
              <a:t>runtime</a:t>
            </a:r>
            <a:r>
              <a:rPr lang="en-US" altLang="en-US"/>
              <a:t> selection of strategies, you can use templates in C++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Saves a lot of overhead, allows better optimization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“Policy-based Design”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C++’s container adaptors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Alexandrescu’s Singleton (in his book)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Inheritance’s Secret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chief benefit of inheritance is in </a:t>
            </a:r>
            <a:r>
              <a:rPr lang="en-US" altLang="en-US" i="1"/>
              <a:t>design</a:t>
            </a:r>
          </a:p>
          <a:p>
            <a:pPr lvl="1"/>
            <a:r>
              <a:rPr lang="en-US" altLang="en-US"/>
              <a:t>And design is </a:t>
            </a:r>
            <a:r>
              <a:rPr lang="en-US" altLang="en-US" i="1"/>
              <a:t>conceptual</a:t>
            </a:r>
          </a:p>
          <a:p>
            <a:pPr lvl="1"/>
            <a:r>
              <a:rPr lang="en-US" altLang="en-US"/>
              <a:t>It helps us think about the problem and solution</a:t>
            </a:r>
          </a:p>
          <a:p>
            <a:r>
              <a:rPr lang="en-US" altLang="en-US"/>
              <a:t>Code sharing (e.g., virtual methods) is just a bonus</a:t>
            </a:r>
          </a:p>
          <a:p>
            <a:pPr lvl="1"/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C++’s Container Adaptors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queue</a:t>
            </a:r>
            <a:r>
              <a:rPr lang="en-US" altLang="en-US"/>
              <a:t>, </a:t>
            </a:r>
            <a:r>
              <a:rPr lang="en-US" altLang="en-US" b="1"/>
              <a:t>stack</a:t>
            </a:r>
            <a:r>
              <a:rPr lang="en-US" altLang="en-US"/>
              <a:t>, </a:t>
            </a:r>
            <a:r>
              <a:rPr lang="en-US" altLang="en-US" b="1"/>
              <a:t>priority_queue</a:t>
            </a:r>
          </a:p>
          <a:p>
            <a:pPr eaLnBrk="1" hangingPunct="1"/>
            <a:r>
              <a:rPr lang="en-US" altLang="en-US"/>
              <a:t>Implemented with an underlying </a:t>
            </a:r>
            <a:r>
              <a:rPr lang="en-US" altLang="en-US" i="1"/>
              <a:t>sequence</a:t>
            </a:r>
            <a:r>
              <a:rPr lang="en-US" altLang="en-US"/>
              <a:t> data structure</a:t>
            </a:r>
          </a:p>
          <a:p>
            <a:pPr lvl="1" eaLnBrk="1" hangingPunct="1"/>
            <a:r>
              <a:rPr lang="en-US" altLang="en-US" b="1"/>
              <a:t>vector</a:t>
            </a:r>
            <a:r>
              <a:rPr lang="en-US" altLang="en-US"/>
              <a:t>, </a:t>
            </a:r>
            <a:r>
              <a:rPr lang="en-US" altLang="en-US" b="1"/>
              <a:t>deque</a:t>
            </a:r>
            <a:r>
              <a:rPr lang="en-US" altLang="en-US"/>
              <a:t>, or </a:t>
            </a:r>
            <a:r>
              <a:rPr lang="en-US" altLang="en-US" b="1"/>
              <a:t>list</a:t>
            </a:r>
          </a:p>
          <a:p>
            <a:pPr eaLnBrk="1" hangingPunct="1"/>
            <a:r>
              <a:rPr lang="en-US" altLang="en-US"/>
              <a:t>You glue them together at compile time: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queue&lt;int, list&lt;int&gt; &gt;</a:t>
            </a: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</a:rPr>
              <a:t>Default is </a:t>
            </a:r>
            <a:r>
              <a:rPr lang="en-US" altLang="en-US">
                <a:latin typeface="Courier New" panose="02070309020205020404" pitchFamily="49" charset="0"/>
              </a:rPr>
              <a:t>deque&lt;T&gt;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Allocators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652588"/>
            <a:ext cx="8785225" cy="4824412"/>
          </a:xfrm>
        </p:spPr>
        <p:txBody>
          <a:bodyPr/>
          <a:lstStyle/>
          <a:p>
            <a:pPr eaLnBrk="1" hangingPunct="1"/>
            <a:r>
              <a:rPr lang="en-US" altLang="en-US"/>
              <a:t>The definition of std::vector:</a:t>
            </a:r>
            <a:br>
              <a:rPr lang="en-US" altLang="en-US"/>
            </a:br>
            <a:r>
              <a:rPr lang="en-US" altLang="en-US"/>
              <a:t> </a:t>
            </a:r>
            <a:r>
              <a:rPr lang="en-US" altLang="en-US" sz="2800" b="1">
                <a:latin typeface="Courier New" panose="02070309020205020404" pitchFamily="49" charset="0"/>
              </a:rPr>
              <a:t>template&lt;class T,</a:t>
            </a:r>
            <a:br>
              <a:rPr lang="en-US" altLang="en-US" sz="2800" b="1">
                <a:latin typeface="Courier New" panose="02070309020205020404" pitchFamily="49" charset="0"/>
              </a:rPr>
            </a:br>
            <a:r>
              <a:rPr lang="en-US" altLang="en-US" sz="2800" b="1">
                <a:latin typeface="Courier New" panose="02070309020205020404" pitchFamily="49" charset="0"/>
              </a:rPr>
              <a:t>   class Allocator = allocator&lt;T&gt; &gt;</a:t>
            </a:r>
            <a:br>
              <a:rPr lang="en-US" altLang="en-US" sz="2800" b="1">
                <a:latin typeface="Courier New" panose="02070309020205020404" pitchFamily="49" charset="0"/>
              </a:rPr>
            </a:br>
            <a:r>
              <a:rPr lang="en-US" altLang="en-US" sz="2800" b="1">
                <a:latin typeface="Courier New" panose="02070309020205020404" pitchFamily="49" charset="0"/>
              </a:rPr>
              <a:t>class vector;</a:t>
            </a:r>
          </a:p>
          <a:p>
            <a:pPr eaLnBrk="1" hangingPunct="1"/>
            <a:r>
              <a:rPr lang="en-US" altLang="en-US" b="1">
                <a:latin typeface="Courier New" panose="02070309020205020404" pitchFamily="49" charset="0"/>
              </a:rPr>
              <a:t>std::allocator&lt;T&gt;</a:t>
            </a:r>
            <a:r>
              <a:rPr lang="en-US" altLang="en-US">
                <a:latin typeface="Times New Roman" panose="02020603050405020304" pitchFamily="18" charset="0"/>
              </a:rPr>
              <a:t> is a </a:t>
            </a:r>
            <a:r>
              <a:rPr lang="en-US" altLang="en-US" i="1">
                <a:latin typeface="Times New Roman" panose="02020603050405020304" pitchFamily="18" charset="0"/>
              </a:rPr>
              <a:t>memory management policy</a:t>
            </a: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</a:rPr>
              <a:t>It uses </a:t>
            </a:r>
            <a:r>
              <a:rPr lang="en-US" altLang="en-US" b="1">
                <a:latin typeface="Times New Roman" panose="02020603050405020304" pitchFamily="18" charset="0"/>
              </a:rPr>
              <a:t>new</a:t>
            </a:r>
            <a:r>
              <a:rPr lang="en-US" altLang="en-US">
                <a:latin typeface="Times New Roman" panose="02020603050405020304" pitchFamily="18" charset="0"/>
              </a:rPr>
              <a:t> and </a:t>
            </a:r>
            <a:r>
              <a:rPr lang="en-US" altLang="en-US" b="1">
                <a:latin typeface="Times New Roman" panose="02020603050405020304" pitchFamily="18" charset="0"/>
              </a:rPr>
              <a:t>delete</a:t>
            </a: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</a:rPr>
              <a:t>But you can provide your own custom allocator class</a:t>
            </a:r>
          </a:p>
          <a:p>
            <a:pPr lvl="2" eaLnBrk="1" hangingPunct="1"/>
            <a:r>
              <a:rPr lang="en-US" altLang="en-US">
                <a:latin typeface="Times New Roman" panose="02020603050405020304" pitchFamily="18" charset="0"/>
              </a:rPr>
              <a:t>A pool allocator, say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Progress of Patterns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 eaLnBrk="1" hangingPunct="1"/>
            <a:r>
              <a:rPr lang="en-US" altLang="en-US" sz="2800"/>
              <a:t>OO Basics were a </a:t>
            </a:r>
            <a:r>
              <a:rPr lang="en-US" altLang="en-US" sz="2800" i="1"/>
              <a:t>start</a:t>
            </a:r>
          </a:p>
          <a:p>
            <a:pPr lvl="1" eaLnBrk="1" hangingPunct="1"/>
            <a:r>
              <a:rPr lang="en-US" altLang="en-US" sz="2400"/>
              <a:t>Encapsulation, inheritance, polymorphism</a:t>
            </a:r>
          </a:p>
          <a:p>
            <a:pPr eaLnBrk="1" hangingPunct="1"/>
            <a:r>
              <a:rPr lang="en-US" altLang="en-US" sz="2800"/>
              <a:t>OO Design Principles guide us:</a:t>
            </a:r>
          </a:p>
          <a:p>
            <a:pPr lvl="1" eaLnBrk="1" hangingPunct="1"/>
            <a:r>
              <a:rPr lang="en-US" altLang="en-US" sz="2400"/>
              <a:t>Program to an interface…</a:t>
            </a:r>
          </a:p>
          <a:p>
            <a:pPr eaLnBrk="1" hangingPunct="1"/>
            <a:r>
              <a:rPr lang="en-US" altLang="en-US" sz="2800"/>
              <a:t>Patterns give us a </a:t>
            </a:r>
            <a:r>
              <a:rPr lang="en-US" altLang="en-US" sz="2800" i="1"/>
              <a:t>catalog</a:t>
            </a:r>
            <a:r>
              <a:rPr lang="en-US" altLang="en-US" sz="2800"/>
              <a:t> of already solved problems that occur over and over again</a:t>
            </a:r>
          </a:p>
          <a:p>
            <a:pPr lvl="1" eaLnBrk="1" hangingPunct="1"/>
            <a:r>
              <a:rPr lang="en-US" altLang="en-US" sz="2400"/>
              <a:t>But with the flexibility to implement as we need:</a:t>
            </a:r>
          </a:p>
          <a:p>
            <a:pPr lvl="2" eaLnBrk="1" hangingPunct="1"/>
            <a:r>
              <a:rPr lang="en-US" altLang="en-US" sz="2000"/>
              <a:t>e.g., templates vs. hierarchies</a:t>
            </a:r>
          </a:p>
          <a:p>
            <a:pPr lvl="2" eaLnBrk="1" hangingPunct="1"/>
            <a:r>
              <a:rPr lang="en-US" altLang="en-US" sz="2000"/>
              <a:t>Sometimes we can use only </a:t>
            </a:r>
            <a:r>
              <a:rPr lang="en-US" altLang="en-US" sz="2000" i="1"/>
              <a:t>part</a:t>
            </a:r>
            <a:r>
              <a:rPr lang="en-US" altLang="en-US" sz="2000"/>
              <a:t> of a pattern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Benefits of Patterns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Now that you know Strategy, you can:</a:t>
            </a:r>
          </a:p>
          <a:p>
            <a:pPr lvl="1" eaLnBrk="1" hangingPunct="1"/>
            <a:r>
              <a:rPr lang="en-US" altLang="en-US"/>
              <a:t>More easily identify situations where you need interchangeable implementation families</a:t>
            </a:r>
          </a:p>
          <a:p>
            <a:pPr lvl="1" eaLnBrk="1" hangingPunct="1"/>
            <a:r>
              <a:rPr lang="en-US" altLang="en-US"/>
              <a:t>Talk and think at a higher level</a:t>
            </a:r>
          </a:p>
          <a:p>
            <a:pPr lvl="2" eaLnBrk="1" hangingPunct="1"/>
            <a:r>
              <a:rPr lang="en-US" altLang="en-US"/>
              <a:t>Just say “Strategy” instead of…</a:t>
            </a:r>
          </a:p>
          <a:p>
            <a:pPr lvl="1" eaLnBrk="1" hangingPunct="1"/>
            <a:r>
              <a:rPr lang="en-US" altLang="en-US"/>
              <a:t>Design chunks that are at a higher level than objects or functions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Benefits of Patterns</a:t>
            </a:r>
            <a:br>
              <a:rPr lang="en-US" altLang="en-US"/>
            </a:br>
            <a:r>
              <a:rPr lang="en-US" altLang="en-US" sz="2800" i="1"/>
              <a:t>continued</a:t>
            </a:r>
            <a:endParaRPr lang="en-US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“Patterns short-circuit the </a:t>
            </a:r>
            <a:r>
              <a:rPr lang="en-US" altLang="en-US" sz="2800" i="1"/>
              <a:t>discovery interval</a:t>
            </a:r>
            <a:r>
              <a:rPr lang="en-US" altLang="en-US" sz="2800"/>
              <a:t> for many important design structures.”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“Our studies at AT&amp;T suggest that as much as half of software development effort can be attributed to discovery.”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“More importantly, patterns avoid rework that comes from inexpert design decisions. Programmers who don’t understand [patterns] … spend a long time converging on a solution, or will employ solutions that are less maintainable or just plain wrong.”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Pattern Truths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“Patterns guide humans, not machines”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Hence not connected to code generation or other automated 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Cannot replace programmers!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Patterns will not turn programmers into experts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Unless they use them over time and absorb the underlying principles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of Principles So Far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Don’t Repeat Yourself</a:t>
            </a:r>
          </a:p>
          <a:p>
            <a:r>
              <a:rPr lang="en-US" altLang="en-US"/>
              <a:t>Separate what varies from what stays the same</a:t>
            </a:r>
          </a:p>
          <a:p>
            <a:r>
              <a:rPr lang="en-US" altLang="en-US"/>
              <a:t>Program to an Interface, not an Implementation</a:t>
            </a:r>
          </a:p>
          <a:p>
            <a:r>
              <a:rPr lang="en-US" altLang="en-US"/>
              <a:t>Favor Composition over Inheritance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7620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/>
              <a:t>The SimUDuck App</a:t>
            </a:r>
            <a:br>
              <a:rPr lang="en-US" altLang="en-US"/>
            </a:br>
            <a:r>
              <a:rPr lang="en-US" altLang="en-US"/>
              <a:t>(Chapter 1 in the book)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/>
              <a:t>Duck Pond Simulation</a:t>
            </a:r>
          </a:p>
          <a:p>
            <a:pPr eaLnBrk="1" hangingPunct="1"/>
            <a:r>
              <a:rPr lang="en-US" altLang="en-US"/>
              <a:t>Ducks quack and swim</a:t>
            </a:r>
          </a:p>
          <a:p>
            <a:pPr eaLnBrk="1" hangingPunct="1"/>
            <a:r>
              <a:rPr lang="en-US" altLang="en-US"/>
              <a:t>There are different kinds of ducks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Let’s draw the design: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Initial Class Diagram</a:t>
            </a:r>
          </a:p>
        </p:txBody>
      </p:sp>
      <p:graphicFrame>
        <p:nvGraphicFramePr>
          <p:cNvPr id="10243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90600" y="2071688"/>
          <a:ext cx="7315200" cy="362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677216" imgH="1823333" progId="Visio.Drawing.11">
                  <p:embed/>
                </p:oleObj>
              </mc:Choice>
              <mc:Fallback>
                <p:oleObj name="Visio" r:id="rId2" imgW="3677216" imgH="1823333" progId="Visio.Drawing.11">
                  <p:embed/>
                  <p:pic>
                    <p:nvPicPr>
                      <p:cNvPr id="1024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71688"/>
                        <a:ext cx="7315200" cy="362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28800"/>
            <a:ext cx="2573338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22463"/>
            <a:ext cx="223520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Good Start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We figured out that </a:t>
            </a:r>
            <a:r>
              <a:rPr lang="en-US" altLang="en-US" b="1"/>
              <a:t>Duck</a:t>
            </a:r>
            <a:r>
              <a:rPr lang="en-US" altLang="en-US"/>
              <a:t> is abstract and it holds what is shared by all </a:t>
            </a:r>
            <a:r>
              <a:rPr lang="en-US" altLang="en-US" b="1"/>
              <a:t>Duck</a:t>
            </a:r>
            <a:r>
              <a:rPr lang="en-US" altLang="en-US"/>
              <a:t>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We override what is </a:t>
            </a:r>
            <a:r>
              <a:rPr lang="en-US" altLang="en-US" i="1"/>
              <a:t>polymorphic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As we continue our analysis, we note that ducks must also </a:t>
            </a:r>
            <a:r>
              <a:rPr lang="en-US" altLang="en-US" i="1"/>
              <a:t>fly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It doesn’t matter that we didn’t think of that from the outset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We must continually </a:t>
            </a:r>
            <a:r>
              <a:rPr lang="en-US" altLang="en-US" i="1"/>
              <a:t>adapt</a:t>
            </a:r>
            <a:r>
              <a:rPr lang="en-US" altLang="en-US"/>
              <a:t> our design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graphicFrame>
        <p:nvGraphicFramePr>
          <p:cNvPr id="12291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066800" y="2286000"/>
          <a:ext cx="6781800" cy="347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677216" imgH="1884351" progId="Visio.Drawing.11">
                  <p:embed/>
                </p:oleObj>
              </mc:Choice>
              <mc:Fallback>
                <p:oleObj name="Visio" r:id="rId2" imgW="3677216" imgH="1884351" progId="Visio.Drawing.11">
                  <p:embed/>
                  <p:pic>
                    <p:nvPicPr>
                      <p:cNvPr id="1229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86000"/>
                        <a:ext cx="6781800" cy="347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251460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293" name="Straight Arrow Connector 2"/>
          <p:cNvCxnSpPr>
            <a:cxnSpLocks noChangeShapeType="1"/>
          </p:cNvCxnSpPr>
          <p:nvPr/>
        </p:nvCxnSpPr>
        <p:spPr bwMode="auto">
          <a:xfrm>
            <a:off x="2971800" y="2846388"/>
            <a:ext cx="762000" cy="863600"/>
          </a:xfrm>
          <a:prstGeom prst="straightConnector1">
            <a:avLst/>
          </a:prstGeom>
          <a:noFill/>
          <a:ln w="19050" algn="ctr">
            <a:solidFill>
              <a:srgbClr val="00B05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03EDD8-D5EF-4A13-865D-7692BC24755D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4076</TotalTime>
  <Words>2306</Words>
  <Application>Microsoft Office PowerPoint</Application>
  <PresentationFormat>On-screen Show (4:3)</PresentationFormat>
  <Paragraphs>351</Paragraphs>
  <Slides>56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Algerian</vt:lpstr>
      <vt:lpstr>Arial</vt:lpstr>
      <vt:lpstr>Arial Black</vt:lpstr>
      <vt:lpstr>Baskerville Old Face</vt:lpstr>
      <vt:lpstr>Calibri</vt:lpstr>
      <vt:lpstr>Courier New</vt:lpstr>
      <vt:lpstr>Times New Roman</vt:lpstr>
      <vt:lpstr>Wingdings</vt:lpstr>
      <vt:lpstr>Pixel</vt:lpstr>
      <vt:lpstr>Visio</vt:lpstr>
      <vt:lpstr>Design Patterns</vt:lpstr>
      <vt:lpstr>OO Design 101</vt:lpstr>
      <vt:lpstr>OO Design 101</vt:lpstr>
      <vt:lpstr>The Role of Inheritance</vt:lpstr>
      <vt:lpstr>Inheritance’s Secret</vt:lpstr>
      <vt:lpstr>The SimUDuck App (Chapter 1 in the book) </vt:lpstr>
      <vt:lpstr>Initial Class Diagram</vt:lpstr>
      <vt:lpstr>A Good Start</vt:lpstr>
      <vt:lpstr>PowerPoint Presentation</vt:lpstr>
      <vt:lpstr>Continuing On…</vt:lpstr>
      <vt:lpstr>PowerPoint Presentation</vt:lpstr>
      <vt:lpstr>Evaluating the Design</vt:lpstr>
      <vt:lpstr>How Are We Doing?</vt:lpstr>
      <vt:lpstr>Remember: “Embrace Change”</vt:lpstr>
      <vt:lpstr>Inheritance is not The Answer</vt:lpstr>
      <vt:lpstr>Insight</vt:lpstr>
      <vt:lpstr>Proverb</vt:lpstr>
      <vt:lpstr>Design Principle</vt:lpstr>
      <vt:lpstr>Commonality/Variability Analysis</vt:lpstr>
      <vt:lpstr>Separating What Varies</vt:lpstr>
      <vt:lpstr>Design Principle</vt:lpstr>
      <vt:lpstr>The Varying Behaviors</vt:lpstr>
      <vt:lpstr>Glue the Behaviors in Appropriately</vt:lpstr>
      <vt:lpstr>How Are The Behaviors Initialized?</vt:lpstr>
      <vt:lpstr>How Does a Duck Behave?</vt:lpstr>
      <vt:lpstr>Benefits of This Design</vt:lpstr>
      <vt:lpstr>Another Benefit of This Design</vt:lpstr>
      <vt:lpstr>What We’ve Accomplished</vt:lpstr>
      <vt:lpstr>Design Principle</vt:lpstr>
      <vt:lpstr>The Strategy Pattern</vt:lpstr>
      <vt:lpstr>Strategy, Implemented</vt:lpstr>
      <vt:lpstr>“Disadvantages”</vt:lpstr>
      <vt:lpstr>Example: Searching</vt:lpstr>
      <vt:lpstr>Inheritance Revisited</vt:lpstr>
      <vt:lpstr>Binding time and Design</vt:lpstr>
      <vt:lpstr>Strategy: Changing Behavior</vt:lpstr>
      <vt:lpstr>Changing Strategy, take 1</vt:lpstr>
      <vt:lpstr>Changing Strategy, take 1</vt:lpstr>
      <vt:lpstr>Changing Strategy, take 2</vt:lpstr>
      <vt:lpstr>take 3 …</vt:lpstr>
      <vt:lpstr>Something wrong here …</vt:lpstr>
      <vt:lpstr>take 4</vt:lpstr>
      <vt:lpstr>Program 1</vt:lpstr>
      <vt:lpstr>Writing the Strategy Pattern</vt:lpstr>
      <vt:lpstr>Strategy</vt:lpstr>
      <vt:lpstr>Strategy</vt:lpstr>
      <vt:lpstr>Strategy (From Pattern-Oriented Software Architecture, vol. 4)</vt:lpstr>
      <vt:lpstr>Variations</vt:lpstr>
      <vt:lpstr>Variations</vt:lpstr>
      <vt:lpstr>C++’s Container Adaptors</vt:lpstr>
      <vt:lpstr>Allocators</vt:lpstr>
      <vt:lpstr>The Progress of Patterns</vt:lpstr>
      <vt:lpstr>Benefits of Patterns</vt:lpstr>
      <vt:lpstr>Benefits of Patterns continued</vt:lpstr>
      <vt:lpstr>Pattern Truths</vt:lpstr>
      <vt:lpstr>Summary of Principles So Far</vt:lpstr>
    </vt:vector>
  </TitlesOfParts>
  <Company>UVSC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Chuck Allison</dc:creator>
  <cp:lastModifiedBy>Neil Harrison</cp:lastModifiedBy>
  <cp:revision>119</cp:revision>
  <cp:lastPrinted>2012-09-05T14:57:34Z</cp:lastPrinted>
  <dcterms:created xsi:type="dcterms:W3CDTF">2005-08-28T22:49:11Z</dcterms:created>
  <dcterms:modified xsi:type="dcterms:W3CDTF">2023-09-05T20:06:25Z</dcterms:modified>
</cp:coreProperties>
</file>