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256" r:id="rId2"/>
    <p:sldId id="295" r:id="rId3"/>
    <p:sldId id="297" r:id="rId4"/>
    <p:sldId id="257" r:id="rId5"/>
    <p:sldId id="258" r:id="rId6"/>
    <p:sldId id="259" r:id="rId7"/>
    <p:sldId id="261" r:id="rId8"/>
    <p:sldId id="262" r:id="rId9"/>
    <p:sldId id="263" r:id="rId10"/>
    <p:sldId id="269" r:id="rId11"/>
    <p:sldId id="264" r:id="rId12"/>
    <p:sldId id="270" r:id="rId13"/>
    <p:sldId id="271" r:id="rId14"/>
    <p:sldId id="272" r:id="rId15"/>
    <p:sldId id="290" r:id="rId16"/>
    <p:sldId id="260" r:id="rId17"/>
    <p:sldId id="273" r:id="rId18"/>
    <p:sldId id="274" r:id="rId19"/>
    <p:sldId id="291" r:id="rId20"/>
    <p:sldId id="277" r:id="rId21"/>
    <p:sldId id="299" r:id="rId22"/>
    <p:sldId id="289" r:id="rId23"/>
    <p:sldId id="294" r:id="rId24"/>
    <p:sldId id="268" r:id="rId25"/>
    <p:sldId id="288" r:id="rId26"/>
    <p:sldId id="279" r:id="rId27"/>
    <p:sldId id="278" r:id="rId28"/>
    <p:sldId id="293" r:id="rId29"/>
    <p:sldId id="275" r:id="rId30"/>
    <p:sldId id="276" r:id="rId31"/>
    <p:sldId id="298" r:id="rId32"/>
    <p:sldId id="280" r:id="rId33"/>
    <p:sldId id="265" r:id="rId34"/>
    <p:sldId id="266" r:id="rId35"/>
    <p:sldId id="267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40C5A-85FB-4C83-A0BE-1F1EC9F53025}" v="36" dt="2023-10-04T15:27:40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89050" autoAdjust="0"/>
  </p:normalViewPr>
  <p:slideViewPr>
    <p:cSldViewPr>
      <p:cViewPr varScale="1">
        <p:scale>
          <a:sx n="133" d="100"/>
          <a:sy n="133" d="100"/>
        </p:scale>
        <p:origin x="245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>
      <p:cViewPr varScale="1">
        <p:scale>
          <a:sx n="83" d="100"/>
          <a:sy n="83" d="100"/>
        </p:scale>
        <p:origin x="-136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A1940C5A-85FB-4C83-A0BE-1F1EC9F53025}"/>
    <pc:docChg chg="custSel addSld delSld modSld sldOrd">
      <pc:chgData name="Neil Harrison" userId="48528489-191b-42e1-bfa2-2006e5b7a95e" providerId="ADAL" clId="{A1940C5A-85FB-4C83-A0BE-1F1EC9F53025}" dt="2023-10-04T16:18:13.816" v="966" actId="404"/>
      <pc:docMkLst>
        <pc:docMk/>
      </pc:docMkLst>
      <pc:sldChg chg="modSp mod">
        <pc:chgData name="Neil Harrison" userId="48528489-191b-42e1-bfa2-2006e5b7a95e" providerId="ADAL" clId="{A1940C5A-85FB-4C83-A0BE-1F1EC9F53025}" dt="2023-10-04T15:24:39.787" v="272" actId="1036"/>
        <pc:sldMkLst>
          <pc:docMk/>
          <pc:sldMk cId="0" sldId="269"/>
        </pc:sldMkLst>
        <pc:graphicFrameChg chg="mod">
          <ac:chgData name="Neil Harrison" userId="48528489-191b-42e1-bfa2-2006e5b7a95e" providerId="ADAL" clId="{A1940C5A-85FB-4C83-A0BE-1F1EC9F53025}" dt="2023-10-04T15:24:39.787" v="272" actId="1036"/>
          <ac:graphicFrameMkLst>
            <pc:docMk/>
            <pc:sldMk cId="0" sldId="269"/>
            <ac:graphicFrameMk id="10243" creationId="{00000000-0000-0000-0000-000000000000}"/>
          </ac:graphicFrameMkLst>
        </pc:graphicFrameChg>
      </pc:sldChg>
      <pc:sldChg chg="modSp mod">
        <pc:chgData name="Neil Harrison" userId="48528489-191b-42e1-bfa2-2006e5b7a95e" providerId="ADAL" clId="{A1940C5A-85FB-4C83-A0BE-1F1EC9F53025}" dt="2023-10-04T16:18:13.816" v="966" actId="404"/>
        <pc:sldMkLst>
          <pc:docMk/>
          <pc:sldMk cId="0" sldId="291"/>
        </pc:sldMkLst>
        <pc:spChg chg="mod">
          <ac:chgData name="Neil Harrison" userId="48528489-191b-42e1-bfa2-2006e5b7a95e" providerId="ADAL" clId="{A1940C5A-85FB-4C83-A0BE-1F1EC9F53025}" dt="2023-10-04T16:18:13.816" v="966" actId="404"/>
          <ac:spMkLst>
            <pc:docMk/>
            <pc:sldMk cId="0" sldId="291"/>
            <ac:spMk id="19459" creationId="{00000000-0000-0000-0000-000000000000}"/>
          </ac:spMkLst>
        </pc:spChg>
      </pc:sldChg>
      <pc:sldChg chg="modSp mod">
        <pc:chgData name="Neil Harrison" userId="48528489-191b-42e1-bfa2-2006e5b7a95e" providerId="ADAL" clId="{A1940C5A-85FB-4C83-A0BE-1F1EC9F53025}" dt="2023-10-04T16:16:43.796" v="931" actId="20577"/>
        <pc:sldMkLst>
          <pc:docMk/>
          <pc:sldMk cId="0" sldId="293"/>
        </pc:sldMkLst>
        <pc:spChg chg="mod">
          <ac:chgData name="Neil Harrison" userId="48528489-191b-42e1-bfa2-2006e5b7a95e" providerId="ADAL" clId="{A1940C5A-85FB-4C83-A0BE-1F1EC9F53025}" dt="2023-10-04T16:16:43.796" v="931" actId="20577"/>
          <ac:spMkLst>
            <pc:docMk/>
            <pc:sldMk cId="0" sldId="293"/>
            <ac:spMk id="27651" creationId="{00000000-0000-0000-0000-000000000000}"/>
          </ac:spMkLst>
        </pc:spChg>
      </pc:sldChg>
      <pc:sldChg chg="addSp modSp new mod ord modClrScheme chgLayout">
        <pc:chgData name="Neil Harrison" userId="48528489-191b-42e1-bfa2-2006e5b7a95e" providerId="ADAL" clId="{A1940C5A-85FB-4C83-A0BE-1F1EC9F53025}" dt="2023-10-02T19:08:30.947" v="111" actId="20577"/>
        <pc:sldMkLst>
          <pc:docMk/>
          <pc:sldMk cId="2637901637" sldId="295"/>
        </pc:sldMkLst>
        <pc:spChg chg="mod">
          <ac:chgData name="Neil Harrison" userId="48528489-191b-42e1-bfa2-2006e5b7a95e" providerId="ADAL" clId="{A1940C5A-85FB-4C83-A0BE-1F1EC9F53025}" dt="2023-10-02T19:07:46.089" v="70" actId="26606"/>
          <ac:spMkLst>
            <pc:docMk/>
            <pc:sldMk cId="2637901637" sldId="295"/>
            <ac:spMk id="2" creationId="{8FE1D290-F316-C585-A82C-7573E71A0420}"/>
          </ac:spMkLst>
        </pc:spChg>
        <pc:spChg chg="mod">
          <ac:chgData name="Neil Harrison" userId="48528489-191b-42e1-bfa2-2006e5b7a95e" providerId="ADAL" clId="{A1940C5A-85FB-4C83-A0BE-1F1EC9F53025}" dt="2023-10-02T19:08:30.947" v="111" actId="20577"/>
          <ac:spMkLst>
            <pc:docMk/>
            <pc:sldMk cId="2637901637" sldId="295"/>
            <ac:spMk id="3" creationId="{70E161A4-B7AD-A2DF-5C2F-72D328174F58}"/>
          </ac:spMkLst>
        </pc:spChg>
        <pc:spChg chg="mod ord">
          <ac:chgData name="Neil Harrison" userId="48528489-191b-42e1-bfa2-2006e5b7a95e" providerId="ADAL" clId="{A1940C5A-85FB-4C83-A0BE-1F1EC9F53025}" dt="2023-10-02T19:07:46.089" v="70" actId="26606"/>
          <ac:spMkLst>
            <pc:docMk/>
            <pc:sldMk cId="2637901637" sldId="295"/>
            <ac:spMk id="4" creationId="{97CF11F2-9A0F-E694-818C-DAAC0E87B0EC}"/>
          </ac:spMkLst>
        </pc:spChg>
        <pc:picChg chg="add mod">
          <ac:chgData name="Neil Harrison" userId="48528489-191b-42e1-bfa2-2006e5b7a95e" providerId="ADAL" clId="{A1940C5A-85FB-4C83-A0BE-1F1EC9F53025}" dt="2023-10-02T19:07:46.089" v="70" actId="26606"/>
          <ac:picMkLst>
            <pc:docMk/>
            <pc:sldMk cId="2637901637" sldId="295"/>
            <ac:picMk id="5" creationId="{66270588-59B1-2859-AD8C-E91901614DAB}"/>
          </ac:picMkLst>
        </pc:picChg>
      </pc:sldChg>
      <pc:sldChg chg="new del">
        <pc:chgData name="Neil Harrison" userId="48528489-191b-42e1-bfa2-2006e5b7a95e" providerId="ADAL" clId="{A1940C5A-85FB-4C83-A0BE-1F1EC9F53025}" dt="2023-10-02T19:09:07.204" v="114" actId="47"/>
        <pc:sldMkLst>
          <pc:docMk/>
          <pc:sldMk cId="775716935" sldId="296"/>
        </pc:sldMkLst>
      </pc:sldChg>
      <pc:sldChg chg="modSp new mod ord modAnim">
        <pc:chgData name="Neil Harrison" userId="48528489-191b-42e1-bfa2-2006e5b7a95e" providerId="ADAL" clId="{A1940C5A-85FB-4C83-A0BE-1F1EC9F53025}" dt="2023-10-04T15:21:52.281" v="271" actId="404"/>
        <pc:sldMkLst>
          <pc:docMk/>
          <pc:sldMk cId="2065160094" sldId="297"/>
        </pc:sldMkLst>
        <pc:spChg chg="mod">
          <ac:chgData name="Neil Harrison" userId="48528489-191b-42e1-bfa2-2006e5b7a95e" providerId="ADAL" clId="{A1940C5A-85FB-4C83-A0BE-1F1EC9F53025}" dt="2023-10-04T15:21:52.281" v="271" actId="404"/>
          <ac:spMkLst>
            <pc:docMk/>
            <pc:sldMk cId="2065160094" sldId="297"/>
            <ac:spMk id="3" creationId="{BDFEF9DB-2EC3-1896-CA40-A5D1DD2F9541}"/>
          </ac:spMkLst>
        </pc:spChg>
      </pc:sldChg>
      <pc:sldChg chg="addSp delSp modSp new mod modClrScheme chgLayout">
        <pc:chgData name="Neil Harrison" userId="48528489-191b-42e1-bfa2-2006e5b7a95e" providerId="ADAL" clId="{A1940C5A-85FB-4C83-A0BE-1F1EC9F53025}" dt="2023-10-04T15:28:15.363" v="336" actId="20577"/>
        <pc:sldMkLst>
          <pc:docMk/>
          <pc:sldMk cId="2001018590" sldId="298"/>
        </pc:sldMkLst>
        <pc:spChg chg="mod">
          <ac:chgData name="Neil Harrison" userId="48528489-191b-42e1-bfa2-2006e5b7a95e" providerId="ADAL" clId="{A1940C5A-85FB-4C83-A0BE-1F1EC9F53025}" dt="2023-10-04T15:27:48.490" v="298" actId="26606"/>
          <ac:spMkLst>
            <pc:docMk/>
            <pc:sldMk cId="2001018590" sldId="298"/>
            <ac:spMk id="2" creationId="{C73B6896-2B5C-E1E2-E6B2-F5C99CD3E92B}"/>
          </ac:spMkLst>
        </pc:spChg>
        <pc:spChg chg="del">
          <ac:chgData name="Neil Harrison" userId="48528489-191b-42e1-bfa2-2006e5b7a95e" providerId="ADAL" clId="{A1940C5A-85FB-4C83-A0BE-1F1EC9F53025}" dt="2023-10-04T15:27:40.459" v="297"/>
          <ac:spMkLst>
            <pc:docMk/>
            <pc:sldMk cId="2001018590" sldId="298"/>
            <ac:spMk id="3" creationId="{CCEE45C8-74BC-1807-0C68-5E6AA3C897FC}"/>
          </ac:spMkLst>
        </pc:spChg>
        <pc:spChg chg="mod">
          <ac:chgData name="Neil Harrison" userId="48528489-191b-42e1-bfa2-2006e5b7a95e" providerId="ADAL" clId="{A1940C5A-85FB-4C83-A0BE-1F1EC9F53025}" dt="2023-10-04T15:27:48.490" v="298" actId="26606"/>
          <ac:spMkLst>
            <pc:docMk/>
            <pc:sldMk cId="2001018590" sldId="298"/>
            <ac:spMk id="4" creationId="{38F40D92-4285-CD1B-0313-8AE909254C61}"/>
          </ac:spMkLst>
        </pc:spChg>
        <pc:spChg chg="add mod">
          <ac:chgData name="Neil Harrison" userId="48528489-191b-42e1-bfa2-2006e5b7a95e" providerId="ADAL" clId="{A1940C5A-85FB-4C83-A0BE-1F1EC9F53025}" dt="2023-10-04T15:28:15.363" v="336" actId="20577"/>
          <ac:spMkLst>
            <pc:docMk/>
            <pc:sldMk cId="2001018590" sldId="298"/>
            <ac:spMk id="10" creationId="{29F98D31-58CB-84A8-754A-9759FB34F8BE}"/>
          </ac:spMkLst>
        </pc:spChg>
        <pc:picChg chg="add mod">
          <ac:chgData name="Neil Harrison" userId="48528489-191b-42e1-bfa2-2006e5b7a95e" providerId="ADAL" clId="{A1940C5A-85FB-4C83-A0BE-1F1EC9F53025}" dt="2023-10-04T15:27:48.490" v="298" actId="26606"/>
          <ac:picMkLst>
            <pc:docMk/>
            <pc:sldMk cId="2001018590" sldId="298"/>
            <ac:picMk id="5" creationId="{405F5717-6FDB-9D44-C512-D373A238219F}"/>
          </ac:picMkLst>
        </pc:picChg>
      </pc:sldChg>
      <pc:sldChg chg="modSp new mod">
        <pc:chgData name="Neil Harrison" userId="48528489-191b-42e1-bfa2-2006e5b7a95e" providerId="ADAL" clId="{A1940C5A-85FB-4C83-A0BE-1F1EC9F53025}" dt="2023-10-04T16:15:27.495" v="927" actId="404"/>
        <pc:sldMkLst>
          <pc:docMk/>
          <pc:sldMk cId="257396326" sldId="299"/>
        </pc:sldMkLst>
        <pc:spChg chg="mod">
          <ac:chgData name="Neil Harrison" userId="48528489-191b-42e1-bfa2-2006e5b7a95e" providerId="ADAL" clId="{A1940C5A-85FB-4C83-A0BE-1F1EC9F53025}" dt="2023-10-04T16:10:28.902" v="351" actId="20577"/>
          <ac:spMkLst>
            <pc:docMk/>
            <pc:sldMk cId="257396326" sldId="299"/>
            <ac:spMk id="2" creationId="{9BFCB4E7-6742-0A36-531B-88F3838CEEA0}"/>
          </ac:spMkLst>
        </pc:spChg>
        <pc:spChg chg="mod">
          <ac:chgData name="Neil Harrison" userId="48528489-191b-42e1-bfa2-2006e5b7a95e" providerId="ADAL" clId="{A1940C5A-85FB-4C83-A0BE-1F1EC9F53025}" dt="2023-10-04T16:15:27.495" v="927" actId="404"/>
          <ac:spMkLst>
            <pc:docMk/>
            <pc:sldMk cId="257396326" sldId="299"/>
            <ac:spMk id="3" creationId="{F2E3AB52-D73E-53BD-3985-9A85EE3AFC02}"/>
          </ac:spMkLst>
        </pc:spChg>
      </pc:sldChg>
    </pc:docChg>
  </pc:docChgLst>
  <pc:docChgLst>
    <pc:chgData name="Neil Harrison" userId="48528489-191b-42e1-bfa2-2006e5b7a95e" providerId="ADAL" clId="{1D946CF1-D2F0-47E3-A431-F5777D35AA57}"/>
    <pc:docChg chg="custSel modSld">
      <pc:chgData name="Neil Harrison" userId="48528489-191b-42e1-bfa2-2006e5b7a95e" providerId="ADAL" clId="{1D946CF1-D2F0-47E3-A431-F5777D35AA57}" dt="2022-10-18T22:35:07.234" v="21" actId="114"/>
      <pc:docMkLst>
        <pc:docMk/>
      </pc:docMkLst>
      <pc:sldChg chg="modSp mod">
        <pc:chgData name="Neil Harrison" userId="48528489-191b-42e1-bfa2-2006e5b7a95e" providerId="ADAL" clId="{1D946CF1-D2F0-47E3-A431-F5777D35AA57}" dt="2022-10-18T22:35:07.234" v="21" actId="114"/>
        <pc:sldMkLst>
          <pc:docMk/>
          <pc:sldMk cId="0" sldId="280"/>
        </pc:sldMkLst>
        <pc:spChg chg="mod">
          <ac:chgData name="Neil Harrison" userId="48528489-191b-42e1-bfa2-2006e5b7a95e" providerId="ADAL" clId="{1D946CF1-D2F0-47E3-A431-F5777D35AA57}" dt="2022-10-18T22:35:07.234" v="21" actId="114"/>
          <ac:spMkLst>
            <pc:docMk/>
            <pc:sldMk cId="0" sldId="280"/>
            <ac:spMk id="307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B58397A-26DF-4A78-B91E-87BB6621F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943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1FDD22-E11B-41AB-AC82-FDF7A9BEEAD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Undoing a history requires keeping a stack of commands. Undo will undo the command at the top of the stack and pop it. A redo requires keeping a sequence (vector) of all commands, so you can reapply commands, moving forward in the sequence.</a:t>
            </a:r>
          </a:p>
        </p:txBody>
      </p:sp>
    </p:spTree>
    <p:extLst>
      <p:ext uri="{BB962C8B-B14F-4D97-AF65-F5344CB8AC3E}">
        <p14:creationId xmlns:p14="http://schemas.microsoft.com/office/powerpoint/2010/main" val="91792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8A87B-7F72-4CA9-8954-BD66F39C2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48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F938E-54ED-4252-B2B5-35B11E6C63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25C3F-C6B1-42DD-A413-03DAA168C0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800CA-36F0-4299-9D3D-5995C90357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687D-189C-4D00-9D81-947BE2A588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97E0C-80A2-4735-9CEB-B24B22B84D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5FE13-1B7B-4210-B767-76096CD662C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9E207-24F9-41C5-A289-4AC1AD2DDE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90283-437D-4C6C-8A5B-BE7AAEDF7F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A40EC-D671-4A33-AD4F-8EB8A860D5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84FEF-B582-44B6-A80E-B3873EF988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D9511728-E94D-4AF3-B5FD-8C7849D9C3F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8A87B-7F72-4CA9-8954-BD66F39C269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Encapsulating An Event Response</a:t>
            </a:r>
          </a:p>
        </p:txBody>
      </p:sp>
      <p:graphicFrame>
        <p:nvGraphicFramePr>
          <p:cNvPr id="1024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925728"/>
              </p:ext>
            </p:extLst>
          </p:nvPr>
        </p:nvGraphicFramePr>
        <p:xfrm>
          <a:off x="685800" y="2525713"/>
          <a:ext cx="7772400" cy="2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24094" imgH="1455056" progId="Visio.Drawing.11">
                  <p:embed/>
                </p:oleObj>
              </mc:Choice>
              <mc:Fallback>
                <p:oleObj name="Visio" r:id="rId2" imgW="3924094" imgH="1455056" progId="Visio.Drawing.11">
                  <p:embed/>
                  <p:pic>
                    <p:nvPicPr>
                      <p:cNvPr id="102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25713"/>
                        <a:ext cx="7772400" cy="2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Command Pattern</a:t>
            </a:r>
            <a:br>
              <a:rPr lang="en-US" altLang="en-US"/>
            </a:br>
            <a:r>
              <a:rPr lang="en-US" altLang="en-US" sz="2800" i="1"/>
              <a:t>A Little Foreshadowing</a:t>
            </a:r>
            <a:endParaRPr lang="en-US" altLang="en-US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canonical example of the Command Pattern is a menu</a:t>
            </a:r>
          </a:p>
          <a:p>
            <a:pPr eaLnBrk="1" hangingPunct="1"/>
            <a:r>
              <a:rPr lang="en-US" altLang="en-US"/>
              <a:t>Each menu item is associated with an independent action</a:t>
            </a:r>
          </a:p>
          <a:p>
            <a:pPr eaLnBrk="1" hangingPunct="1"/>
            <a:r>
              <a:rPr lang="en-US" altLang="en-US"/>
              <a:t>It is also nice to be able to change those associations at runtime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will see 5 versions of a menu implementation:</a:t>
            </a:r>
          </a:p>
          <a:p>
            <a:pPr lvl="1" eaLnBrk="1" hangingPunct="1"/>
            <a:r>
              <a:rPr lang="en-US" altLang="en-US"/>
              <a:t>1) C-style function pointers</a:t>
            </a:r>
          </a:p>
          <a:p>
            <a:pPr lvl="1" eaLnBrk="1" hangingPunct="1"/>
            <a:r>
              <a:rPr lang="en-US" altLang="en-US"/>
              <a:t>2) Callback functions attached to menu items</a:t>
            </a:r>
          </a:p>
          <a:p>
            <a:pPr lvl="1" eaLnBrk="1" hangingPunct="1"/>
            <a:r>
              <a:rPr lang="en-US" altLang="en-US"/>
              <a:t>3) Encapsulating Functions as Objects</a:t>
            </a:r>
          </a:p>
          <a:p>
            <a:pPr lvl="1" eaLnBrk="1" hangingPunct="1"/>
            <a:r>
              <a:rPr lang="en-US" altLang="en-US"/>
              <a:t>4) The Command Pattern</a:t>
            </a:r>
          </a:p>
          <a:p>
            <a:pPr lvl="1" eaLnBrk="1" hangingPunct="1"/>
            <a:r>
              <a:rPr lang="en-US" altLang="en-US"/>
              <a:t>5) Adding the Null Object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Example</a:t>
            </a:r>
            <a:br>
              <a:rPr lang="en-US" altLang="en-US"/>
            </a:br>
            <a:r>
              <a:rPr lang="en-US" altLang="en-US" sz="2800" i="1"/>
              <a:t>Version 1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Holds function pointers in an array</a:t>
            </a:r>
          </a:p>
          <a:p>
            <a:pPr eaLnBrk="1" hangingPunct="1"/>
            <a:r>
              <a:rPr lang="en-US" altLang="en-US"/>
              <a:t>Associates an index with each menu item</a:t>
            </a:r>
          </a:p>
          <a:p>
            <a:pPr lvl="1" eaLnBrk="1" hangingPunct="1"/>
            <a:r>
              <a:rPr lang="en-US" altLang="en-US"/>
              <a:t>This holds throughout all versions</a:t>
            </a:r>
          </a:p>
          <a:p>
            <a:pPr lvl="1" eaLnBrk="1" hangingPunct="1"/>
            <a:r>
              <a:rPr lang="en-US" altLang="en-US"/>
              <a:t>This is what GUIs do behind the scenes</a:t>
            </a:r>
          </a:p>
          <a:p>
            <a:pPr eaLnBrk="1" hangingPunct="1"/>
            <a:r>
              <a:rPr lang="en-US" altLang="en-US"/>
              <a:t>See </a:t>
            </a:r>
            <a:r>
              <a:rPr lang="en-US" altLang="en-US" b="1"/>
              <a:t>menu1.cpp</a:t>
            </a:r>
          </a:p>
          <a:p>
            <a:pPr lvl="1" eaLnBrk="1" hangingPunct="1"/>
            <a:r>
              <a:rPr lang="en-US" altLang="en-US"/>
              <a:t>97 source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Example</a:t>
            </a:r>
            <a:br>
              <a:rPr lang="en-US" altLang="en-US"/>
            </a:br>
            <a:r>
              <a:rPr lang="en-US" altLang="en-US" sz="2800" i="1"/>
              <a:t>Version 2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Introduces two classes:</a:t>
            </a:r>
          </a:p>
          <a:p>
            <a:pPr lvl="1" eaLnBrk="1" hangingPunct="1"/>
            <a:r>
              <a:rPr lang="en-US" altLang="en-US" b="1"/>
              <a:t>MenuItem</a:t>
            </a:r>
            <a:r>
              <a:rPr lang="en-US" altLang="en-US"/>
              <a:t>, </a:t>
            </a:r>
            <a:r>
              <a:rPr lang="en-US" altLang="en-US" b="1"/>
              <a:t>Menu</a:t>
            </a:r>
          </a:p>
          <a:p>
            <a:pPr eaLnBrk="1" hangingPunct="1"/>
            <a:r>
              <a:rPr lang="en-US" altLang="en-US" b="1"/>
              <a:t>MenuItem</a:t>
            </a:r>
            <a:r>
              <a:rPr lang="en-US" altLang="en-US"/>
              <a:t> holds a callback</a:t>
            </a:r>
          </a:p>
          <a:p>
            <a:pPr lvl="1" eaLnBrk="1" hangingPunct="1"/>
            <a:r>
              <a:rPr lang="en-US" altLang="en-US"/>
              <a:t>Still just a function pointer</a:t>
            </a:r>
          </a:p>
          <a:p>
            <a:pPr eaLnBrk="1" hangingPunct="1"/>
            <a:r>
              <a:rPr lang="en-US" altLang="en-US" b="1"/>
              <a:t>Menu</a:t>
            </a:r>
            <a:r>
              <a:rPr lang="en-US" altLang="en-US"/>
              <a:t> has a vector of </a:t>
            </a:r>
            <a:r>
              <a:rPr lang="en-US" altLang="en-US" b="1"/>
              <a:t>MenuItem</a:t>
            </a:r>
            <a:r>
              <a:rPr lang="en-US" altLang="en-US"/>
              <a:t>*</a:t>
            </a:r>
          </a:p>
          <a:p>
            <a:pPr eaLnBrk="1" hangingPunct="1"/>
            <a:r>
              <a:rPr lang="en-US" altLang="en-US"/>
              <a:t>See </a:t>
            </a:r>
            <a:r>
              <a:rPr lang="en-US" altLang="en-US" b="1"/>
              <a:t>menu2.cpp</a:t>
            </a:r>
          </a:p>
          <a:p>
            <a:pPr lvl="1" eaLnBrk="1" hangingPunct="1"/>
            <a:r>
              <a:rPr lang="en-US" altLang="en-US"/>
              <a:t>124 source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Variation: initialize with a command</a:t>
            </a:r>
          </a:p>
          <a:p>
            <a:pPr lvl="1" eaLnBrk="1" hangingPunct="1"/>
            <a:r>
              <a:rPr lang="en-US" altLang="en-US"/>
              <a:t>See menu2a.cpp</a:t>
            </a:r>
          </a:p>
          <a:p>
            <a:pPr eaLnBrk="1" hangingPunct="1"/>
            <a:r>
              <a:rPr lang="en-US" altLang="en-US"/>
              <a:t>Advantages</a:t>
            </a:r>
          </a:p>
          <a:p>
            <a:pPr lvl="1" eaLnBrk="1" hangingPunct="1"/>
            <a:r>
              <a:rPr lang="en-US" altLang="en-US"/>
              <a:t>Bind command name to command</a:t>
            </a:r>
          </a:p>
          <a:p>
            <a:pPr lvl="1" eaLnBrk="1" hangingPunct="1"/>
            <a:r>
              <a:rPr lang="en-US" altLang="en-US"/>
              <a:t>Dynamic menus</a:t>
            </a:r>
          </a:p>
          <a:p>
            <a:pPr lvl="1" eaLnBrk="1" hangingPunct="1"/>
            <a:r>
              <a:rPr lang="en-US" altLang="en-US"/>
              <a:t>See menu2b.cpp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Encapsulating Invocation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objects instead of functions as callbacks</a:t>
            </a:r>
          </a:p>
          <a:p>
            <a:pPr lvl="1" eaLnBrk="1" hangingPunct="1"/>
            <a:r>
              <a:rPr lang="en-US" altLang="en-US"/>
              <a:t>Can track state</a:t>
            </a:r>
          </a:p>
          <a:p>
            <a:pPr eaLnBrk="1" hangingPunct="1"/>
            <a:r>
              <a:rPr lang="en-US" altLang="en-US"/>
              <a:t>Such “command” objects can be passed around where needed</a:t>
            </a:r>
          </a:p>
          <a:p>
            <a:pPr lvl="1" eaLnBrk="1" hangingPunct="1"/>
            <a:r>
              <a:rPr lang="en-US" altLang="en-US"/>
              <a:t>As long as they implement an expected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Encapsulating Invocation</a:t>
            </a:r>
          </a:p>
        </p:txBody>
      </p:sp>
      <p:graphicFrame>
        <p:nvGraphicFramePr>
          <p:cNvPr id="1741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33400" y="2190750"/>
          <a:ext cx="82296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67140" imgH="2758106" progId="Visio.Drawing.11">
                  <p:embed/>
                </p:oleObj>
              </mc:Choice>
              <mc:Fallback>
                <p:oleObj name="Visio" r:id="rId2" imgW="6667140" imgH="2758106" progId="Visio.Drawing.11">
                  <p:embed/>
                  <p:pic>
                    <p:nvPicPr>
                      <p:cNvPr id="174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90750"/>
                        <a:ext cx="8229600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C# Example</a:t>
            </a:r>
            <a:br>
              <a:rPr lang="en-US" altLang="en-US" dirty="0"/>
            </a:br>
            <a:r>
              <a:rPr lang="en-US" altLang="en-US" sz="2800" i="1" dirty="0"/>
              <a:t>Version 3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Implements previous slide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Interchanges them at runtime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Can undo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Tracks state</a:t>
            </a:r>
            <a:endParaRPr lang="en-US" altLang="en-US" b="1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Advantage: First class objects can do more than function pointers can</a:t>
            </a:r>
          </a:p>
          <a:p>
            <a:pPr lvl="1" eaLnBrk="1" hangingPunct="1"/>
            <a:r>
              <a:rPr lang="en-US" altLang="en-US" sz="2400" dirty="0"/>
              <a:t>Such as having state (and other things – more later)</a:t>
            </a:r>
          </a:p>
          <a:p>
            <a:pPr lvl="1" eaLnBrk="1" hangingPunct="1"/>
            <a:r>
              <a:rPr lang="en-US" altLang="en-US" sz="2400" dirty="0"/>
              <a:t>See menu3a.cpp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can be global objects (or Singletons)</a:t>
            </a:r>
          </a:p>
          <a:p>
            <a:pPr lvl="1" eaLnBrk="1" hangingPunct="1"/>
            <a:r>
              <a:rPr lang="en-US" altLang="en-US" sz="2400" dirty="0"/>
              <a:t>menu3b.cpp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D290-F316-C585-A82C-7573E71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Design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61A4-B7AD-A2DF-5C2F-72D328174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How many remote controls do you have at your house?</a:t>
            </a:r>
          </a:p>
          <a:p>
            <a:r>
              <a:rPr lang="en-US" dirty="0"/>
              <a:t>They are all similar, but different.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70588-59B1-2859-AD8C-E9190161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616803"/>
            <a:ext cx="4038600" cy="261499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F11F2-9A0F-E694-818C-DAAC0E87B0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FB3800CA-36F0-4299-9D3D-5995C90357BA}" type="slidenum">
              <a:rPr lang="en-US" altLang="en-US" smtClean="0"/>
              <a:pPr>
                <a:spcAft>
                  <a:spcPts val="60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90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Boring Commands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Notice that our commands are </a:t>
            </a:r>
            <a:r>
              <a:rPr lang="en-US" altLang="en-US" sz="2800" i="1" dirty="0"/>
              <a:t>static</a:t>
            </a:r>
          </a:p>
          <a:p>
            <a:pPr lvl="1" eaLnBrk="1" hangingPunct="1"/>
            <a:r>
              <a:rPr lang="en-US" altLang="en-US" sz="2400" dirty="0"/>
              <a:t>They are not parameterized in any way</a:t>
            </a:r>
          </a:p>
          <a:p>
            <a:pPr lvl="1" eaLnBrk="1" hangingPunct="1"/>
            <a:r>
              <a:rPr lang="en-US" altLang="en-US" sz="2400" dirty="0"/>
              <a:t>We could make them more flexible</a:t>
            </a:r>
          </a:p>
          <a:p>
            <a:pPr eaLnBrk="1" hangingPunct="1"/>
            <a:r>
              <a:rPr lang="en-US" altLang="en-US" sz="2800" dirty="0"/>
              <a:t>Separate what we want to change</a:t>
            </a:r>
          </a:p>
          <a:p>
            <a:pPr lvl="1" eaLnBrk="1" hangingPunct="1"/>
            <a:r>
              <a:rPr lang="en-US" altLang="en-US" sz="2400" dirty="0"/>
              <a:t>We could have families of file commands</a:t>
            </a:r>
          </a:p>
          <a:p>
            <a:pPr lvl="1" eaLnBrk="1" hangingPunct="1"/>
            <a:r>
              <a:rPr lang="en-US" altLang="en-US" sz="2400" dirty="0"/>
              <a:t>Move this outside the command</a:t>
            </a:r>
          </a:p>
          <a:p>
            <a:pPr lvl="1" eaLnBrk="1" hangingPunct="1"/>
            <a:r>
              <a:rPr lang="en-US" altLang="en-US" sz="2400" dirty="0"/>
              <a:t>The new file command abstraction is a </a:t>
            </a:r>
            <a:r>
              <a:rPr lang="en-US" altLang="en-US" sz="2400" i="1" dirty="0"/>
              <a:t>receiver</a:t>
            </a:r>
            <a:r>
              <a:rPr lang="en-US" altLang="en-US" sz="2400" dirty="0"/>
              <a:t> of the invocation</a:t>
            </a:r>
          </a:p>
          <a:p>
            <a:pPr lvl="2" eaLnBrk="1" hangingPunct="1"/>
            <a:r>
              <a:rPr lang="en-US" altLang="en-US" sz="2000" dirty="0"/>
              <a:t>It carries out the action</a:t>
            </a:r>
          </a:p>
          <a:p>
            <a:pPr lvl="2" eaLnBrk="1" hangingPunct="1"/>
            <a:r>
              <a:rPr lang="en-US" altLang="en-US" sz="2000" dirty="0"/>
              <a:t>So the command is sort of an intermediary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B4E7-6742-0A36-531B-88F3838C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AB52-D73E-53BD-3985-9A85EE3A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do you do with a file?</a:t>
            </a:r>
          </a:p>
          <a:p>
            <a:pPr lvl="1"/>
            <a:r>
              <a:rPr lang="en-US" sz="1600" dirty="0"/>
              <a:t>Open it, close it, save it, print it</a:t>
            </a:r>
          </a:p>
          <a:p>
            <a:r>
              <a:rPr lang="en-US" sz="1800" dirty="0"/>
              <a:t>So a file should have those objects available to it</a:t>
            </a:r>
          </a:p>
          <a:p>
            <a:endParaRPr lang="en-US" sz="1800" dirty="0"/>
          </a:p>
          <a:p>
            <a:r>
              <a:rPr lang="en-US" sz="1800" dirty="0"/>
              <a:t>Different types of files do those actions differently</a:t>
            </a:r>
          </a:p>
          <a:p>
            <a:pPr lvl="1"/>
            <a:r>
              <a:rPr lang="en-US" sz="1600" dirty="0"/>
              <a:t>Text files, binary files, image files, etc.</a:t>
            </a:r>
          </a:p>
          <a:p>
            <a:r>
              <a:rPr lang="en-US" sz="1800" dirty="0"/>
              <a:t>So when you print a file, for example:</a:t>
            </a:r>
          </a:p>
          <a:p>
            <a:pPr lvl="1"/>
            <a:r>
              <a:rPr lang="en-US" sz="1600" dirty="0"/>
              <a:t>You ask the file to print itself (however it does that)</a:t>
            </a:r>
          </a:p>
          <a:p>
            <a:r>
              <a:rPr lang="en-US" sz="1800" dirty="0"/>
              <a:t>Therefore, the action (like print) receives the object that it operates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1993-BAAD-A796-1867-E33407392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9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Command Pattern</a:t>
            </a:r>
            <a:br>
              <a:rPr lang="en-US" altLang="en-US"/>
            </a:br>
            <a:r>
              <a:rPr lang="en-US" altLang="en-US" sz="2800" i="1"/>
              <a:t>Object Behavioral</a:t>
            </a: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Intent: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Encapsulate a request as an object, thereby letting you parameterize clients with different requests, queue or log requests, and support undoable operations.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You need to issue requests without knowing the details of each request. You want to decouple invokers from command details. You want to replace commands dynamically.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Define an interface for all commands. Concrete commands implement the interface to provide specific functionality. Commands can be parameterized by a server (receiver) that actually carries out the commands. (Command is an OO </a:t>
            </a:r>
            <a:r>
              <a:rPr lang="en-US" altLang="en-US" sz="2000" i="1"/>
              <a:t>callback</a:t>
            </a:r>
            <a:r>
              <a:rPr lang="en-US" altLang="en-US" sz="200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What If I Told You - What if i told you Buttons use        command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193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39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Command Pattern</a:t>
            </a:r>
            <a:br>
              <a:rPr lang="en-US" altLang="en-US"/>
            </a:br>
            <a:r>
              <a:rPr lang="en-US" altLang="en-US" sz="2800" i="1"/>
              <a:t>Class Sketch</a:t>
            </a:r>
            <a:endParaRPr lang="en-US" altLang="en-US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6138"/>
            <a:ext cx="7772400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9E207-24F9-41C5-A289-4AC1AD2DDE2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Command Pattern</a:t>
            </a:r>
            <a:br>
              <a:rPr lang="en-US" altLang="en-US" dirty="0"/>
            </a:br>
            <a:r>
              <a:rPr lang="en-US" altLang="en-US" sz="2800" i="1" dirty="0"/>
              <a:t>Sequence Diagram</a:t>
            </a:r>
            <a:endParaRPr lang="en-US" altLang="en-US" dirty="0"/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16150"/>
            <a:ext cx="60198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9E207-24F9-41C5-A289-4AC1AD2DDE2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Commands and Receivers</a:t>
            </a:r>
          </a:p>
        </p:txBody>
      </p:sp>
      <p:graphicFrame>
        <p:nvGraphicFramePr>
          <p:cNvPr id="26627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533400" y="1284288"/>
          <a:ext cx="7620000" cy="542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67140" imgH="4744636" progId="Visio.Drawing.11">
                  <p:embed/>
                </p:oleObj>
              </mc:Choice>
              <mc:Fallback>
                <p:oleObj name="Visio" r:id="rId2" imgW="6667140" imgH="4744636" progId="Visio.Drawing.11">
                  <p:embed/>
                  <p:pic>
                    <p:nvPicPr>
                      <p:cNvPr id="266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84288"/>
                        <a:ext cx="7620000" cy="542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Example</a:t>
            </a:r>
            <a:br>
              <a:rPr lang="en-US" altLang="en-US"/>
            </a:br>
            <a:r>
              <a:rPr lang="en-US" altLang="en-US" sz="2800" i="1"/>
              <a:t>Version 4</a:t>
            </a: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sz="2800"/>
              <a:t>Encapsulate families of file commands into a hierarchy of command receivers</a:t>
            </a:r>
          </a:p>
          <a:p>
            <a:pPr lvl="1" eaLnBrk="1" hangingPunct="1"/>
            <a:r>
              <a:rPr lang="en-US" altLang="en-US" sz="2400" b="1"/>
              <a:t>File1</a:t>
            </a:r>
            <a:r>
              <a:rPr lang="en-US" altLang="en-US" sz="2400"/>
              <a:t> and </a:t>
            </a:r>
            <a:r>
              <a:rPr lang="en-US" altLang="en-US" sz="2400" b="1"/>
              <a:t>File2</a:t>
            </a:r>
          </a:p>
          <a:p>
            <a:pPr eaLnBrk="1" hangingPunct="1"/>
            <a:r>
              <a:rPr lang="en-US" altLang="en-US" sz="2800" b="1"/>
              <a:t>MenuItem</a:t>
            </a:r>
            <a:r>
              <a:rPr lang="en-US" altLang="en-US" sz="2800"/>
              <a:t>s now encapsulate the action </a:t>
            </a:r>
            <a:r>
              <a:rPr lang="en-US" altLang="en-US" sz="2800" i="1"/>
              <a:t>and</a:t>
            </a:r>
            <a:r>
              <a:rPr lang="en-US" altLang="en-US" sz="2800"/>
              <a:t> the receiver that performs the action</a:t>
            </a:r>
          </a:p>
          <a:p>
            <a:pPr eaLnBrk="1" hangingPunct="1"/>
            <a:r>
              <a:rPr lang="en-US" altLang="en-US" sz="2800" b="1"/>
              <a:t>New1</a:t>
            </a:r>
            <a:r>
              <a:rPr lang="en-US" altLang="en-US" sz="2800"/>
              <a:t> + </a:t>
            </a:r>
            <a:r>
              <a:rPr lang="en-US" altLang="en-US" sz="2800" b="1"/>
              <a:t>New2</a:t>
            </a:r>
            <a:r>
              <a:rPr lang="en-US" altLang="en-US" sz="2800"/>
              <a:t> =&gt; </a:t>
            </a:r>
            <a:r>
              <a:rPr lang="en-US" altLang="en-US" sz="2800" b="1"/>
              <a:t>New</a:t>
            </a:r>
            <a:r>
              <a:rPr lang="en-US" altLang="en-US" sz="2800"/>
              <a:t> (etc.)</a:t>
            </a:r>
          </a:p>
          <a:p>
            <a:pPr eaLnBrk="1" hangingPunct="1"/>
            <a:r>
              <a:rPr lang="en-US" altLang="en-US" sz="2800"/>
              <a:t>See next slide and </a:t>
            </a:r>
            <a:r>
              <a:rPr lang="en-US" altLang="en-US" sz="2800" b="1"/>
              <a:t>menu4.cpp</a:t>
            </a:r>
          </a:p>
          <a:p>
            <a:pPr lvl="1" eaLnBrk="1" hangingPunct="1"/>
            <a:r>
              <a:rPr lang="en-US" altLang="en-US" sz="2400"/>
              <a:t>200 lines</a:t>
            </a:r>
          </a:p>
          <a:p>
            <a:pPr lvl="1" eaLnBrk="1" hangingPunct="1"/>
            <a:r>
              <a:rPr lang="en-US" altLang="en-US" sz="2400"/>
              <a:t>Still no change to </a:t>
            </a:r>
            <a:r>
              <a:rPr lang="en-US" altLang="en-US" sz="2400" b="1"/>
              <a:t>Menu</a:t>
            </a:r>
            <a:r>
              <a:rPr lang="en-US" altLang="en-US" sz="2400"/>
              <a:t> or </a:t>
            </a:r>
            <a:r>
              <a:rPr lang="en-US" altLang="en-US" sz="2400" b="1"/>
              <a:t>MenuItem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Types of Receivers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have instances of different types of receivers</a:t>
            </a:r>
          </a:p>
          <a:p>
            <a:pPr lvl="1"/>
            <a:r>
              <a:rPr lang="en-US" altLang="en-US" dirty="0"/>
              <a:t>That’s not completely necessary</a:t>
            </a:r>
          </a:p>
          <a:p>
            <a:pPr lvl="1"/>
            <a:r>
              <a:rPr lang="en-US" altLang="en-US" dirty="0"/>
              <a:t>See menu4a.cpp for two receivers of the same type</a:t>
            </a:r>
          </a:p>
          <a:p>
            <a:r>
              <a:rPr lang="en-US" altLang="en-US" dirty="0"/>
              <a:t>Names in menu4a.cpp may help make the different types obvious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Something For Nothing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What if we want </a:t>
            </a:r>
            <a:r>
              <a:rPr lang="en-US" altLang="en-US" sz="2800" i="1"/>
              <a:t>nothing</a:t>
            </a:r>
            <a:r>
              <a:rPr lang="en-US" altLang="en-US" sz="2800"/>
              <a:t> to happen</a:t>
            </a:r>
          </a:p>
          <a:p>
            <a:pPr lvl="1" eaLnBrk="1" hangingPunct="1"/>
            <a:r>
              <a:rPr lang="en-US" altLang="en-US" sz="2400"/>
              <a:t>A no-op</a:t>
            </a:r>
          </a:p>
          <a:p>
            <a:pPr eaLnBrk="1" hangingPunct="1"/>
            <a:r>
              <a:rPr lang="en-US" altLang="en-US" sz="2800"/>
              <a:t>Right now we’re checking for null pointers</a:t>
            </a:r>
          </a:p>
          <a:p>
            <a:pPr lvl="1" eaLnBrk="1" hangingPunct="1"/>
            <a:r>
              <a:rPr lang="en-US" altLang="en-US" sz="2400"/>
              <a:t>We have </a:t>
            </a:r>
            <a:r>
              <a:rPr lang="en-US" altLang="en-US" sz="2400" b="1"/>
              <a:t>if</a:t>
            </a:r>
            <a:r>
              <a:rPr lang="en-US" altLang="en-US" sz="2400"/>
              <a:t>’s all over the place</a:t>
            </a:r>
          </a:p>
          <a:p>
            <a:pPr eaLnBrk="1" hangingPunct="1"/>
            <a:r>
              <a:rPr lang="en-US" altLang="en-US" sz="2800"/>
              <a:t>Suppose our selection device was hardware</a:t>
            </a:r>
          </a:p>
          <a:p>
            <a:pPr lvl="1" eaLnBrk="1" hangingPunct="1"/>
            <a:r>
              <a:rPr lang="en-US" altLang="en-US" sz="2400"/>
              <a:t>Buttons or sensors</a:t>
            </a:r>
          </a:p>
          <a:p>
            <a:pPr lvl="1" eaLnBrk="1" hangingPunct="1"/>
            <a:r>
              <a:rPr lang="en-US" altLang="en-US" sz="2400"/>
              <a:t>It’s not typical to have conditional logic there</a:t>
            </a:r>
          </a:p>
          <a:p>
            <a:pPr lvl="1" eaLnBrk="1" hangingPunct="1"/>
            <a:r>
              <a:rPr lang="en-US" altLang="en-US" sz="2400"/>
              <a:t>And its even less likely that we’d want to rewire things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8D29-866C-FA77-BEE0-B97231F9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F9DB-2EC3-1896-CA40-A5D1DD2F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P. 194</a:t>
            </a:r>
          </a:p>
          <a:p>
            <a:endParaRPr lang="en-US" sz="2800" dirty="0"/>
          </a:p>
          <a:p>
            <a:r>
              <a:rPr lang="en-US" sz="2800" dirty="0"/>
              <a:t>Do you see commonalities that we can take advantage of?</a:t>
            </a:r>
          </a:p>
          <a:p>
            <a:pPr lvl="1"/>
            <a:r>
              <a:rPr lang="en-US" sz="2400" dirty="0"/>
              <a:t>And what are the differences?</a:t>
            </a:r>
          </a:p>
          <a:p>
            <a:endParaRPr lang="en-US" sz="2800" dirty="0"/>
          </a:p>
          <a:p>
            <a:r>
              <a:rPr lang="en-US" sz="2800" dirty="0"/>
              <a:t>What is the ONE thing that is common to EVERY 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E4670-0FB1-0D0E-1832-525A0A619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1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Null Object Pattern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“Something for Nothing”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Applies when you always check before invocation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And the default is to do nothing or some constant action (see page 214)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Just override </a:t>
            </a:r>
            <a:r>
              <a:rPr lang="en-US" altLang="en-US" sz="2800" b="1"/>
              <a:t>execute</a:t>
            </a:r>
            <a:r>
              <a:rPr lang="en-US" altLang="en-US" sz="2800"/>
              <a:t> with an empty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And replace </a:t>
            </a:r>
            <a:r>
              <a:rPr lang="en-US" altLang="en-US" sz="2400" b="1"/>
              <a:t>if</a:t>
            </a:r>
            <a:r>
              <a:rPr lang="en-US" altLang="en-US" sz="2400"/>
              <a:t>’s with asserts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Or use references in C++ (loses flexibility)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See Null Object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896-2B5C-E1E2-E6B2-F5C99CD3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The Null Object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F5717-6FDB-9D44-C512-D373A23821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0999" b="-2"/>
          <a:stretch/>
        </p:blipFill>
        <p:spPr>
          <a:xfrm>
            <a:off x="1792288" y="612775"/>
            <a:ext cx="5486400" cy="411480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9F98D31-58CB-84A8-754A-9759FB34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I’m SUPPOSED to be doing nothing!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40D92-4285-CD1B-0313-8AE90925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FB3800CA-36F0-4299-9D3D-5995C90357BA}" type="slidenum">
              <a:rPr lang="en-US" altLang="en-US" smtClean="0"/>
              <a:pPr>
                <a:spcAft>
                  <a:spcPts val="600"/>
                </a:spcAft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018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C# Example</a:t>
            </a:r>
            <a:br>
              <a:rPr lang="en-US" altLang="en-US" dirty="0"/>
            </a:br>
            <a:r>
              <a:rPr lang="en-US" altLang="en-US" sz="2800" i="1" dirty="0"/>
              <a:t>Version 5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Let’s code it up</a:t>
            </a:r>
            <a:endParaRPr lang="en-US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Just to show that it can apply in both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C++, we can change pointers to references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Can’t have a null reference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See </a:t>
            </a:r>
            <a:r>
              <a:rPr lang="en-US" altLang="en-US" sz="2800" i="1" dirty="0"/>
              <a:t>menu5.cpp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Objects in “Real Life”</a:t>
            </a:r>
            <a:br>
              <a:rPr lang="en-US" altLang="en-US"/>
            </a:br>
            <a:r>
              <a:rPr lang="en-US" altLang="en-US" sz="2800" i="1"/>
              <a:t>The Objectville Diner</a:t>
            </a: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Customer gives his order to the Waitress</a:t>
            </a:r>
          </a:p>
          <a:p>
            <a:pPr lvl="1" eaLnBrk="1" hangingPunct="1"/>
            <a:r>
              <a:rPr lang="en-US" altLang="en-US" sz="2400"/>
              <a:t>Forgive the non-PC terms :-)</a:t>
            </a:r>
          </a:p>
          <a:p>
            <a:pPr eaLnBrk="1" hangingPunct="1"/>
            <a:r>
              <a:rPr lang="en-US" altLang="en-US" sz="2800"/>
              <a:t>The Waitress delivers the order to the Cook</a:t>
            </a:r>
          </a:p>
          <a:p>
            <a:pPr lvl="1" eaLnBrk="1" hangingPunct="1"/>
            <a:r>
              <a:rPr lang="en-US" altLang="en-US" sz="2400"/>
              <a:t>“Order up!”</a:t>
            </a:r>
          </a:p>
          <a:p>
            <a:pPr eaLnBrk="1" hangingPunct="1"/>
            <a:r>
              <a:rPr lang="en-US" altLang="en-US" sz="2800"/>
              <a:t>The Cook responds</a:t>
            </a:r>
          </a:p>
          <a:p>
            <a:pPr lvl="1" eaLnBrk="1" hangingPunct="1"/>
            <a:r>
              <a:rPr lang="en-US" altLang="en-US" sz="2400"/>
              <a:t>Carries out the command</a:t>
            </a:r>
          </a:p>
          <a:p>
            <a:pPr eaLnBrk="1" hangingPunct="1"/>
            <a:r>
              <a:rPr lang="en-US" altLang="en-US" sz="2800"/>
              <a:t>See page 197-202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Objects in “Real Life”</a:t>
            </a:r>
            <a:br>
              <a:rPr lang="en-US" altLang="en-US"/>
            </a:br>
            <a:r>
              <a:rPr lang="en-US" altLang="en-US" sz="2800" i="1"/>
              <a:t>The Objectville Diner</a:t>
            </a:r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Customer = Client</a:t>
            </a:r>
          </a:p>
          <a:p>
            <a:pPr lvl="1" eaLnBrk="1" hangingPunct="1"/>
            <a:r>
              <a:rPr lang="en-US" altLang="en-US"/>
              <a:t>Presses the “button”</a:t>
            </a:r>
          </a:p>
          <a:p>
            <a:pPr eaLnBrk="1" hangingPunct="1"/>
            <a:r>
              <a:rPr lang="en-US" altLang="en-US"/>
              <a:t>Waitress = Controller</a:t>
            </a:r>
          </a:p>
          <a:p>
            <a:pPr lvl="1" eaLnBrk="1" hangingPunct="1"/>
            <a:r>
              <a:rPr lang="en-US" altLang="en-US"/>
              <a:t>The “invoker”</a:t>
            </a:r>
          </a:p>
          <a:p>
            <a:pPr lvl="1" eaLnBrk="1" hangingPunct="1"/>
            <a:r>
              <a:rPr lang="en-US" altLang="en-US"/>
              <a:t>Like a GUI event thread</a:t>
            </a:r>
          </a:p>
          <a:p>
            <a:pPr eaLnBrk="1" hangingPunct="1"/>
            <a:r>
              <a:rPr lang="en-US" altLang="en-US"/>
              <a:t>Cook = Receiver</a:t>
            </a:r>
          </a:p>
          <a:p>
            <a:pPr lvl="1" eaLnBrk="1" hangingPunct="1"/>
            <a:r>
              <a:rPr lang="en-US" altLang="en-US"/>
              <a:t>Executes the command in response</a:t>
            </a:r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36700"/>
            <a:ext cx="3811588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Encapsulating an Order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Order Slip has the instructions</a:t>
            </a:r>
          </a:p>
          <a:p>
            <a:pPr lvl="1" eaLnBrk="1" hangingPunct="1"/>
            <a:r>
              <a:rPr lang="en-US" altLang="en-US" sz="2400"/>
              <a:t>makeBurger( ), makeShake( ), whatever</a:t>
            </a:r>
          </a:p>
          <a:p>
            <a:pPr eaLnBrk="1" hangingPunct="1"/>
            <a:r>
              <a:rPr lang="en-US" altLang="en-US" sz="2800"/>
              <a:t>The Waitress gives it to the Cook</a:t>
            </a:r>
          </a:p>
          <a:p>
            <a:pPr lvl="1" eaLnBrk="1" hangingPunct="1"/>
            <a:r>
              <a:rPr lang="en-US" altLang="en-US" sz="2400"/>
              <a:t>The Cook “receives” the command</a:t>
            </a:r>
          </a:p>
          <a:p>
            <a:pPr eaLnBrk="1" hangingPunct="1"/>
            <a:r>
              <a:rPr lang="en-US" altLang="en-US" sz="2800"/>
              <a:t>The invocation interface is “orderUp( )”</a:t>
            </a:r>
          </a:p>
          <a:p>
            <a:pPr eaLnBrk="1" hangingPunct="1"/>
            <a:r>
              <a:rPr lang="en-US" altLang="en-US" sz="2800"/>
              <a:t>See Restaurant.java, .cpp</a:t>
            </a:r>
          </a:p>
          <a:p>
            <a:pPr lvl="1" eaLnBrk="1" hangingPunct="1"/>
            <a:r>
              <a:rPr lang="en-US" altLang="en-US" sz="2400"/>
              <a:t>Restaurant2.cpp shows different Cooks</a:t>
            </a:r>
          </a:p>
          <a:p>
            <a:pPr lvl="1" eaLnBrk="1" hangingPunct="1"/>
            <a:r>
              <a:rPr lang="en-US" altLang="en-US" sz="2400"/>
              <a:t>Restaurant3.cpp shows dynamic Receivers (Cooks)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a Remote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Buttons result in actions</a:t>
            </a:r>
          </a:p>
          <a:p>
            <a:pPr lvl="1" eaLnBrk="1" hangingPunct="1"/>
            <a:r>
              <a:rPr lang="en-US" altLang="en-US" sz="2400"/>
              <a:t>Or not (use Null Object)</a:t>
            </a:r>
          </a:p>
          <a:p>
            <a:pPr eaLnBrk="1" hangingPunct="1"/>
            <a:r>
              <a:rPr lang="en-US" altLang="en-US" sz="2800"/>
              <a:t>But buttons are “single-valued”</a:t>
            </a:r>
          </a:p>
          <a:p>
            <a:pPr lvl="1" eaLnBrk="1" hangingPunct="1"/>
            <a:r>
              <a:rPr lang="en-US" altLang="en-US" sz="2400"/>
              <a:t>They emit a voltage surge</a:t>
            </a:r>
          </a:p>
          <a:p>
            <a:pPr lvl="1" eaLnBrk="1" hangingPunct="1"/>
            <a:r>
              <a:rPr lang="en-US" altLang="en-US" sz="2400"/>
              <a:t>Therefore we can have only </a:t>
            </a:r>
            <a:r>
              <a:rPr lang="en-US" altLang="en-US" sz="2400" i="1"/>
              <a:t>one</a:t>
            </a:r>
            <a:r>
              <a:rPr lang="en-US" altLang="en-US" sz="2400"/>
              <a:t> result</a:t>
            </a:r>
          </a:p>
          <a:p>
            <a:pPr lvl="2" eaLnBrk="1" hangingPunct="1"/>
            <a:r>
              <a:rPr lang="en-US" altLang="en-US" sz="2000"/>
              <a:t>“execute”</a:t>
            </a:r>
          </a:p>
          <a:p>
            <a:pPr eaLnBrk="1" hangingPunct="1"/>
            <a:r>
              <a:rPr lang="en-US" altLang="en-US" sz="2800"/>
              <a:t>Need different command for different buttons</a:t>
            </a:r>
          </a:p>
          <a:p>
            <a:pPr lvl="1" eaLnBrk="1" hangingPunct="1"/>
            <a:r>
              <a:rPr lang="en-US" altLang="en-US" sz="2400"/>
              <a:t>See pages 193-194, 209, 214 (NoCommand), 215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05000"/>
            <a:ext cx="20574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Undo</a:t>
            </a:r>
          </a:p>
          <a:p>
            <a:pPr eaLnBrk="1" hangingPunct="1"/>
            <a:r>
              <a:rPr lang="en-US" altLang="en-US"/>
              <a:t>Macro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Undoing Commands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command must store the previous state of the receiver</a:t>
            </a:r>
          </a:p>
          <a:p>
            <a:pPr eaLnBrk="1" hangingPunct="1"/>
            <a:r>
              <a:rPr lang="en-US" altLang="en-US"/>
              <a:t>And provide an </a:t>
            </a:r>
            <a:r>
              <a:rPr lang="en-US" altLang="en-US" b="1"/>
              <a:t>undo( )</a:t>
            </a:r>
            <a:r>
              <a:rPr lang="en-US" altLang="en-US"/>
              <a:t> method to restore that state</a:t>
            </a:r>
          </a:p>
          <a:p>
            <a:pPr lvl="1" eaLnBrk="1" hangingPunct="1"/>
            <a:r>
              <a:rPr lang="en-US" altLang="en-US"/>
              <a:t>This new method is in the Command interface</a:t>
            </a:r>
          </a:p>
          <a:p>
            <a:pPr eaLnBrk="1" hangingPunct="1"/>
            <a:r>
              <a:rPr lang="en-US" altLang="en-US"/>
              <a:t>Example: CeilingFan*.java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4800600"/>
            <a:ext cx="3108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Do/Undo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can you do/undo a </a:t>
            </a:r>
            <a:r>
              <a:rPr lang="en-US" altLang="en-US" i="1"/>
              <a:t>history</a:t>
            </a:r>
            <a:r>
              <a:rPr lang="en-US" altLang="en-US"/>
              <a:t> of commands?</a:t>
            </a:r>
          </a:p>
          <a:p>
            <a:pPr eaLnBrk="1" hangingPunct="1"/>
            <a:r>
              <a:rPr lang="en-US" altLang="en-US"/>
              <a:t>How can you implement a redo?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Thoughtful Query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Have you ever known anyone who likes to tell others what to do, but has no clue how to do the job themselves?  (Don’t answer, we’re all programmers)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29000"/>
            <a:ext cx="4149859" cy="304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Macros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special command which holds other commands</a:t>
            </a:r>
          </a:p>
          <a:p>
            <a:pPr lvl="1" eaLnBrk="1" hangingPunct="1"/>
            <a:r>
              <a:rPr lang="en-US" altLang="en-US"/>
              <a:t>Can nest arbitrarily deep (the Composite pattern)</a:t>
            </a:r>
          </a:p>
          <a:p>
            <a:pPr eaLnBrk="1" hangingPunct="1"/>
            <a:r>
              <a:rPr lang="en-US" altLang="en-US"/>
              <a:t>See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Macro Commands</a:t>
            </a:r>
          </a:p>
        </p:txBody>
      </p:sp>
      <p:graphicFrame>
        <p:nvGraphicFramePr>
          <p:cNvPr id="3993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894013"/>
          <a:ext cx="78486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826077" imgH="1710854" progId="Visio.Drawing.11">
                  <p:embed/>
                </p:oleObj>
              </mc:Choice>
              <mc:Fallback>
                <p:oleObj name="Visio" r:id="rId2" imgW="6826077" imgH="1710854" progId="Visio.Drawing.11">
                  <p:embed/>
                  <p:pic>
                    <p:nvPicPr>
                      <p:cNvPr id="399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4013"/>
                        <a:ext cx="78486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997E0C-80A2-4735-9CEB-B24B22B84D63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Uses of Command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Batch Processing</a:t>
            </a:r>
          </a:p>
          <a:p>
            <a:pPr lvl="1" eaLnBrk="1" hangingPunct="1"/>
            <a:r>
              <a:rPr lang="en-US" altLang="en-US"/>
              <a:t>Save up commands and run in sequence</a:t>
            </a:r>
          </a:p>
          <a:p>
            <a:pPr lvl="1" eaLnBrk="1" hangingPunct="1"/>
            <a:r>
              <a:rPr lang="en-US" altLang="en-US"/>
              <a:t>Overnight, say</a:t>
            </a:r>
          </a:p>
          <a:p>
            <a:pPr eaLnBrk="1" hangingPunct="1"/>
            <a:r>
              <a:rPr lang="en-US" altLang="en-US"/>
              <a:t>Recovery</a:t>
            </a:r>
          </a:p>
          <a:p>
            <a:pPr lvl="1" eaLnBrk="1" hangingPunct="1"/>
            <a:r>
              <a:rPr lang="en-US" altLang="en-US"/>
              <a:t>Save a log of all commands executed</a:t>
            </a:r>
          </a:p>
          <a:p>
            <a:pPr lvl="1" eaLnBrk="1" hangingPunct="1"/>
            <a:r>
              <a:rPr lang="en-US" altLang="en-US"/>
              <a:t>Can rollback or restore as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Master and Commander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Don’t be </a:t>
            </a:r>
            <a:r>
              <a:rPr lang="en-US" altLang="en-US" i="1"/>
              <a:t>too</a:t>
            </a:r>
            <a:r>
              <a:rPr lang="en-US" altLang="en-US"/>
              <a:t> hard on him/her</a:t>
            </a:r>
          </a:p>
          <a:p>
            <a:pPr lvl="1" eaLnBrk="1" hangingPunct="1"/>
            <a:r>
              <a:rPr lang="en-US" altLang="en-US"/>
              <a:t>Nobody knows it all</a:t>
            </a:r>
          </a:p>
          <a:p>
            <a:pPr lvl="1" eaLnBrk="1" hangingPunct="1"/>
            <a:r>
              <a:rPr lang="en-US" altLang="en-US"/>
              <a:t>But things still need to get done</a:t>
            </a:r>
          </a:p>
          <a:p>
            <a:pPr eaLnBrk="1" hangingPunct="1"/>
            <a:r>
              <a:rPr lang="en-US" altLang="en-US"/>
              <a:t>Separating </a:t>
            </a:r>
            <a:r>
              <a:rPr lang="en-US" altLang="en-US" i="1"/>
              <a:t>command invocation</a:t>
            </a:r>
            <a:r>
              <a:rPr lang="en-US" altLang="en-US"/>
              <a:t> from knowledge of </a:t>
            </a:r>
            <a:r>
              <a:rPr lang="en-US" altLang="en-US" i="1"/>
              <a:t>command internals</a:t>
            </a:r>
            <a:r>
              <a:rPr lang="en-US" altLang="en-US"/>
              <a:t> is yet another good example of decoupling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Invokers vs. Invokees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Functions know </a:t>
            </a:r>
            <a:r>
              <a:rPr lang="en-US" altLang="en-US" sz="2800" i="1"/>
              <a:t>what</a:t>
            </a:r>
            <a:r>
              <a:rPr lang="en-US" altLang="en-US" sz="2800"/>
              <a:t> to do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But they don’t know </a:t>
            </a:r>
            <a:r>
              <a:rPr lang="en-US" altLang="en-US" sz="2800" i="1"/>
              <a:t>when</a:t>
            </a:r>
            <a:r>
              <a:rPr lang="en-US" altLang="en-US" sz="2800"/>
              <a:t> to do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They must be called from a “larger” (more informed) context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They resemble exceptions in this regard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/>
              <a:t>throw</a:t>
            </a:r>
            <a:r>
              <a:rPr lang="en-US" altLang="en-US" sz="2000"/>
              <a:t> isn’t “informed”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Consider GUIs: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 controller generates events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But doesn’t know event handler internals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There are </a:t>
            </a:r>
            <a:r>
              <a:rPr lang="en-US" altLang="en-US" sz="2400" i="1"/>
              <a:t>many</a:t>
            </a:r>
            <a:r>
              <a:rPr lang="en-US" altLang="en-US" sz="2400"/>
              <a:t> </a:t>
            </a:r>
            <a:r>
              <a:rPr lang="en-US" altLang="en-US" sz="2400" i="1"/>
              <a:t>different</a:t>
            </a:r>
            <a:r>
              <a:rPr lang="en-US" altLang="en-US" sz="2400"/>
              <a:t> types of handlers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Responding to an Event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a button press</a:t>
            </a:r>
          </a:p>
          <a:p>
            <a:pPr eaLnBrk="1" hangingPunct="1"/>
            <a:r>
              <a:rPr lang="en-US" altLang="en-US"/>
              <a:t>How does an action get performed in response?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487" y="3657601"/>
            <a:ext cx="3108960" cy="2590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Will You Ever Learn?</a:t>
            </a:r>
          </a:p>
        </p:txBody>
      </p:sp>
      <p:graphicFrame>
        <p:nvGraphicFramePr>
          <p:cNvPr id="819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444750"/>
          <a:ext cx="5410200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63955" imgH="1455093" progId="Visio.Drawing.11">
                  <p:embed/>
                </p:oleObj>
              </mc:Choice>
              <mc:Fallback>
                <p:oleObj name="Visio" r:id="rId2" imgW="2963955" imgH="1455093" progId="Visio.Drawing.11">
                  <p:embed/>
                  <p:pic>
                    <p:nvPicPr>
                      <p:cNvPr id="81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44750"/>
                        <a:ext cx="5410200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997E0C-80A2-4735-9CEB-B24B22B84D6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Callbacks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Instead, give the button a </a:t>
            </a:r>
            <a:r>
              <a:rPr lang="en-US" altLang="en-US" i="1"/>
              <a:t>function</a:t>
            </a:r>
            <a:r>
              <a:rPr lang="en-US" altLang="en-US"/>
              <a:t> to call</a:t>
            </a:r>
          </a:p>
          <a:p>
            <a:pPr eaLnBrk="1" hangingPunct="1"/>
            <a:r>
              <a:rPr lang="en-US" altLang="en-US"/>
              <a:t>Each button gets its own response function</a:t>
            </a:r>
          </a:p>
          <a:p>
            <a:pPr eaLnBrk="1" hangingPunct="1"/>
            <a:r>
              <a:rPr lang="en-US" altLang="en-US"/>
              <a:t>All callbacks must implement the same interface</a:t>
            </a:r>
          </a:p>
          <a:p>
            <a:pPr lvl="1" eaLnBrk="1" hangingPunct="1"/>
            <a:r>
              <a:rPr lang="en-US" altLang="en-US"/>
              <a:t>Whether implicit or explicit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800CA-36F0-4299-9D3D-5995C90357B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13970</TotalTime>
  <Words>1448</Words>
  <Application>Microsoft Office PowerPoint</Application>
  <PresentationFormat>On-screen Show (4:3)</PresentationFormat>
  <Paragraphs>258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Black</vt:lpstr>
      <vt:lpstr>Times New Roman</vt:lpstr>
      <vt:lpstr>Wingdings</vt:lpstr>
      <vt:lpstr>Pixel</vt:lpstr>
      <vt:lpstr>Visio</vt:lpstr>
      <vt:lpstr>Design Patterns</vt:lpstr>
      <vt:lpstr>Design Problem</vt:lpstr>
      <vt:lpstr>PowerPoint Presentation</vt:lpstr>
      <vt:lpstr>Thoughtful Query</vt:lpstr>
      <vt:lpstr>Master and Commander</vt:lpstr>
      <vt:lpstr>Invokers vs. Invokees</vt:lpstr>
      <vt:lpstr>Responding to an Event</vt:lpstr>
      <vt:lpstr>When Will You Ever Learn?</vt:lpstr>
      <vt:lpstr>Callbacks</vt:lpstr>
      <vt:lpstr>Encapsulating An Event Response</vt:lpstr>
      <vt:lpstr>The Command Pattern A Little Foreshadowing</vt:lpstr>
      <vt:lpstr>Examples</vt:lpstr>
      <vt:lpstr>C++ Example Version 1</vt:lpstr>
      <vt:lpstr>C++ Example Version 2</vt:lpstr>
      <vt:lpstr>PowerPoint Presentation</vt:lpstr>
      <vt:lpstr>Encapsulating Invocation</vt:lpstr>
      <vt:lpstr>Encapsulating Invocation</vt:lpstr>
      <vt:lpstr>C# Example Version 3</vt:lpstr>
      <vt:lpstr>PowerPoint Presentation</vt:lpstr>
      <vt:lpstr>Boring Commands</vt:lpstr>
      <vt:lpstr>In more detail</vt:lpstr>
      <vt:lpstr>The Command Pattern Object Behavioral</vt:lpstr>
      <vt:lpstr>PowerPoint Presentation</vt:lpstr>
      <vt:lpstr>The Command Pattern Class Sketch</vt:lpstr>
      <vt:lpstr>The Command Pattern Sequence Diagram</vt:lpstr>
      <vt:lpstr>Commands and Receivers</vt:lpstr>
      <vt:lpstr>C++ Example Version 4</vt:lpstr>
      <vt:lpstr>Different Types of Receivers</vt:lpstr>
      <vt:lpstr>Something For Nothing</vt:lpstr>
      <vt:lpstr>The Null Object Pattern</vt:lpstr>
      <vt:lpstr>The Null Object Pattern</vt:lpstr>
      <vt:lpstr>C# Example Version 5</vt:lpstr>
      <vt:lpstr>Command Objects in “Real Life” The Objectville Diner</vt:lpstr>
      <vt:lpstr>Command Objects in “Real Life” The Objectville Diner</vt:lpstr>
      <vt:lpstr>Encapsulating an Order</vt:lpstr>
      <vt:lpstr>Programming a Remote Control</vt:lpstr>
      <vt:lpstr>Variations</vt:lpstr>
      <vt:lpstr>Undoing Commands</vt:lpstr>
      <vt:lpstr>Multiple Do/Undo</vt:lpstr>
      <vt:lpstr>Macros</vt:lpstr>
      <vt:lpstr>Macro Commands</vt:lpstr>
      <vt:lpstr>Other Uses of Command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Chuck Allison</dc:creator>
  <cp:lastModifiedBy>Neil Harrison</cp:lastModifiedBy>
  <cp:revision>76</cp:revision>
  <dcterms:created xsi:type="dcterms:W3CDTF">2005-10-01T19:07:56Z</dcterms:created>
  <dcterms:modified xsi:type="dcterms:W3CDTF">2023-10-04T16:18:15Z</dcterms:modified>
</cp:coreProperties>
</file>