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8" r:id="rId3"/>
    <p:sldId id="281" r:id="rId4"/>
    <p:sldId id="282" r:id="rId5"/>
    <p:sldId id="26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4F9C42"/>
    <a:srgbClr val="296CC5"/>
    <a:srgbClr val="53A446"/>
    <a:srgbClr val="887FC7"/>
    <a:srgbClr val="B298D8"/>
    <a:srgbClr val="62CEF4"/>
    <a:srgbClr val="A5E3F9"/>
    <a:srgbClr val="4FC8F3"/>
    <a:srgbClr val="77C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4" autoAdjust="0"/>
    <p:restoredTop sz="95086" autoAdjust="0"/>
  </p:normalViewPr>
  <p:slideViewPr>
    <p:cSldViewPr>
      <p:cViewPr>
        <p:scale>
          <a:sx n="110" d="100"/>
          <a:sy n="110" d="100"/>
        </p:scale>
        <p:origin x="-725" y="8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B3B54-F135-4706-9EEC-45250F6E1750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FD203-87A0-4D54-9EF4-7BF7A89FF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.tif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62000" y="6419850"/>
            <a:ext cx="2133600" cy="17145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00800"/>
            <a:ext cx="685800" cy="171450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63F7800-AA07-4658-989F-30CC753402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" name="Rectangle 26"/>
          <p:cNvSpPr>
            <a:spLocks noChangeArrowheads="1"/>
          </p:cNvSpPr>
          <p:nvPr userDrawn="1"/>
        </p:nvSpPr>
        <p:spPr bwMode="ltGray">
          <a:xfrm rot="10800000">
            <a:off x="-1" y="2790823"/>
            <a:ext cx="9143999" cy="104776"/>
          </a:xfrm>
          <a:prstGeom prst="rect">
            <a:avLst/>
          </a:prstGeom>
          <a:solidFill>
            <a:srgbClr val="296C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" name="Picture 38" descr="483699_507317602647726_1157973045_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62250"/>
          </a:xfrm>
          <a:prstGeom prst="rect">
            <a:avLst/>
          </a:prstGeom>
        </p:spPr>
      </p:pic>
      <p:pic>
        <p:nvPicPr>
          <p:cNvPr id="64" name="Picture 7" descr="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gray">
          <a:xfrm>
            <a:off x="0" y="2905125"/>
            <a:ext cx="7315200" cy="1609725"/>
          </a:xfrm>
          <a:prstGeom prst="rect">
            <a:avLst/>
          </a:prstGeom>
          <a:noFill/>
        </p:spPr>
      </p:pic>
      <p:pic>
        <p:nvPicPr>
          <p:cNvPr id="87" name="Picture 7" descr="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gray">
          <a:xfrm>
            <a:off x="2286000" y="4648200"/>
            <a:ext cx="7359650" cy="1981200"/>
          </a:xfrm>
          <a:prstGeom prst="rect">
            <a:avLst/>
          </a:prstGeom>
          <a:noFill/>
        </p:spPr>
      </p:pic>
      <p:pic>
        <p:nvPicPr>
          <p:cNvPr id="110" name="Picture 109" descr="logo elcom.t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72400" y="6096000"/>
            <a:ext cx="1271107" cy="5162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9E0B0-AA93-4481-B7EC-7A8DEECEEC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79438"/>
            <a:ext cx="1828800" cy="5897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79438"/>
            <a:ext cx="53340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D6BF3-533B-4D94-A9B6-5331EDC54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1600" y="1295400"/>
            <a:ext cx="7315200" cy="5181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4F17C06-4BD5-4519-B938-0B15ED062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Oval 20"/>
          <p:cNvSpPr>
            <a:spLocks noChangeArrowheads="1"/>
          </p:cNvSpPr>
          <p:nvPr/>
        </p:nvSpPr>
        <p:spPr bwMode="gray">
          <a:xfrm>
            <a:off x="685800" y="304800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ltGray">
          <a:xfrm>
            <a:off x="11113" y="4437063"/>
            <a:ext cx="9132887" cy="17287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90600" y="5334000"/>
            <a:ext cx="54102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Esoft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62000" y="6419850"/>
            <a:ext cx="2133600" cy="17145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00800"/>
            <a:ext cx="685800" cy="171450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63F7800-AA07-4658-989F-30CC753402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Oval 21" descr="a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 descr="b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Oval 23" descr="d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5" descr="c"/>
          <p:cNvSpPr>
            <a:spLocks noChangeArrowheads="1"/>
          </p:cNvSpPr>
          <p:nvPr/>
        </p:nvSpPr>
        <p:spPr bwMode="gray">
          <a:xfrm>
            <a:off x="3851275" y="3500438"/>
            <a:ext cx="1582738" cy="1582737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733800" y="1295400"/>
            <a:ext cx="5029200" cy="22860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 algn="r">
              <a:defRPr sz="5000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SPEED 2012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gray">
          <a:xfrm>
            <a:off x="6858000" y="5334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tuổi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gray">
          <a:xfrm>
            <a:off x="6400800" y="5105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pic>
        <p:nvPicPr>
          <p:cNvPr id="17" name="Picture 16" descr="logo elcom.ti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6248400"/>
            <a:ext cx="1194907" cy="485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434F-9F84-44E9-B954-EFBD54648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90BD9-EC48-412B-BDF9-EEB54CF87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F8C8D-37CB-47FC-99FE-08B7FEBC04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2621-255D-46B9-9465-CC6D624398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610EF-A902-4073-91D1-20D385C0C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7A0E9-1A8A-4496-9DE8-E0338D1A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434F-9F84-44E9-B954-EFBD54648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3796-8E93-4A4C-95B7-9058513B24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2503-D29E-4B91-BAAE-08313E050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9E0B0-AA93-4481-B7EC-7A8DEECEEC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79438"/>
            <a:ext cx="18288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79438"/>
            <a:ext cx="53340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D6BF3-533B-4D94-A9B6-5331EDC54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1600" y="1295400"/>
            <a:ext cx="7315200" cy="5181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4F17C06-4BD5-4519-B938-0B15ED062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90BD9-EC48-412B-BDF9-EEB54CF87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F8C8D-37CB-47FC-99FE-08B7FEBC04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2621-255D-46B9-9465-CC6D624398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79438"/>
            <a:ext cx="63246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610EF-A902-4073-91D1-20D385C0C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7A0E9-1A8A-4496-9DE8-E0338D1A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3796-8E93-4A4C-95B7-9058513B24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2503-D29E-4B91-BAAE-08313E050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886EF4-9722-4ECA-9752-AB079081CA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731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52400" y="0"/>
            <a:ext cx="9296400" cy="769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52400" y="152400"/>
            <a:ext cx="6324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50" name="Picture 7" descr="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2819400" y="0"/>
            <a:ext cx="6324600" cy="923925"/>
          </a:xfrm>
          <a:prstGeom prst="rect">
            <a:avLst/>
          </a:prstGeom>
          <a:noFill/>
        </p:spPr>
      </p:pic>
      <p:pic>
        <p:nvPicPr>
          <p:cNvPr id="52" name="Picture 51" descr="483699_507317602647726_1157973045_n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762000"/>
            <a:ext cx="9144000" cy="2762250"/>
          </a:xfrm>
          <a:prstGeom prst="rect">
            <a:avLst/>
          </a:prstGeom>
        </p:spPr>
      </p:pic>
      <p:sp>
        <p:nvSpPr>
          <p:cNvPr id="53" name="Rounded Rectangle 52"/>
          <p:cNvSpPr/>
          <p:nvPr userDrawn="1"/>
        </p:nvSpPr>
        <p:spPr>
          <a:xfrm>
            <a:off x="-152400" y="762000"/>
            <a:ext cx="10744200" cy="73152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7" descr="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3048000" y="1066800"/>
            <a:ext cx="7315200" cy="1609725"/>
          </a:xfrm>
          <a:prstGeom prst="rect">
            <a:avLst/>
          </a:prstGeom>
          <a:noFill/>
        </p:spPr>
      </p:pic>
      <p:pic>
        <p:nvPicPr>
          <p:cNvPr id="55" name="Picture 7" descr="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5334000" y="2809875"/>
            <a:ext cx="7359650" cy="1981200"/>
          </a:xfrm>
          <a:prstGeom prst="rect">
            <a:avLst/>
          </a:prstGeom>
          <a:noFill/>
        </p:spPr>
      </p:pic>
      <p:pic>
        <p:nvPicPr>
          <p:cNvPr id="56" name="Picture 7" descr="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-3962400" y="5410200"/>
            <a:ext cx="9624158" cy="2590800"/>
          </a:xfrm>
          <a:prstGeom prst="rect">
            <a:avLst/>
          </a:prstGeom>
          <a:noFill/>
        </p:spPr>
      </p:pic>
      <p:pic>
        <p:nvPicPr>
          <p:cNvPr id="57" name="Picture 7" descr="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3200400" y="5410200"/>
            <a:ext cx="9624158" cy="25908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Oval 18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1">
                  <a:alpha val="27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0" y="2819400"/>
            <a:ext cx="9144000" cy="34290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3333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22" descr="a"/>
          <p:cNvSpPr>
            <a:spLocks noChangeArrowheads="1"/>
          </p:cNvSpPr>
          <p:nvPr/>
        </p:nvSpPr>
        <p:spPr bwMode="gray">
          <a:xfrm>
            <a:off x="685800" y="990600"/>
            <a:ext cx="1573212" cy="15716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579438"/>
            <a:ext cx="6324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886EF4-9722-4ECA-9752-AB079081CA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8600" y="2362200"/>
            <a:ext cx="731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Oval 25" descr="c"/>
          <p:cNvSpPr>
            <a:spLocks noChangeArrowheads="1"/>
          </p:cNvSpPr>
          <p:nvPr userDrawn="1"/>
        </p:nvSpPr>
        <p:spPr bwMode="gray">
          <a:xfrm>
            <a:off x="838200" y="228600"/>
            <a:ext cx="568325" cy="51117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1" descr="c"/>
          <p:cNvSpPr>
            <a:spLocks noChangeArrowheads="1"/>
          </p:cNvSpPr>
          <p:nvPr userDrawn="1"/>
        </p:nvSpPr>
        <p:spPr bwMode="gray">
          <a:xfrm>
            <a:off x="1981201" y="1981200"/>
            <a:ext cx="762000" cy="754062"/>
          </a:xfrm>
          <a:prstGeom prst="ellipse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0" descr="b"/>
          <p:cNvSpPr>
            <a:spLocks noChangeArrowheads="1"/>
          </p:cNvSpPr>
          <p:nvPr userDrawn="1"/>
        </p:nvSpPr>
        <p:spPr bwMode="gray">
          <a:xfrm>
            <a:off x="304800" y="914400"/>
            <a:ext cx="762000" cy="815975"/>
          </a:xfrm>
          <a:prstGeom prst="ellipse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381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-838200" y="3657600"/>
            <a:ext cx="6019800" cy="2286000"/>
          </a:xfrm>
          <a:prstGeom prst="rect">
            <a:avLst/>
          </a:prstGeo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 algn="r">
              <a:defRPr sz="5000"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0" cap="none" spc="30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ELCOM’S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0" cap="none" spc="30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</a:t>
            </a:r>
            <a:r>
              <a:rPr kumimoji="0" lang="en-US" sz="5000" b="1" i="0" u="none" strike="noStrike" kern="0" cap="none" spc="300" normalizeH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VALUE</a:t>
            </a:r>
            <a:endParaRPr kumimoji="0" lang="en-US" sz="5000" b="1" i="0" u="none" strike="noStrike" kern="0" cap="none" spc="30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 flipH="1">
            <a:off x="7780338" y="2586038"/>
            <a:ext cx="906462" cy="835025"/>
          </a:xfrm>
          <a:prstGeom prst="curvedRightArrow">
            <a:avLst>
              <a:gd name="adj1" fmla="val 16542"/>
              <a:gd name="adj2" fmla="val 38977"/>
              <a:gd name="adj3" fmla="val 30823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5873750" y="2622550"/>
            <a:ext cx="906463" cy="835025"/>
          </a:xfrm>
          <a:prstGeom prst="curvedRightArrow">
            <a:avLst>
              <a:gd name="adj1" fmla="val 19583"/>
              <a:gd name="adj2" fmla="val 44676"/>
              <a:gd name="adj3" fmla="val 30647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813425" y="3629025"/>
            <a:ext cx="2733675" cy="2771775"/>
            <a:chOff x="862" y="713"/>
            <a:chExt cx="3780" cy="3490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1 w 1323"/>
                  <a:gd name="T1" fmla="*/ 367 h 1322"/>
                  <a:gd name="T2" fmla="*/ 1323 w 1323"/>
                  <a:gd name="T3" fmla="*/ 1322 h 1322"/>
                  <a:gd name="T4" fmla="*/ 1323 w 1323"/>
                  <a:gd name="T5" fmla="*/ 974 h 1322"/>
                  <a:gd name="T6" fmla="*/ 0 w 1323"/>
                  <a:gd name="T7" fmla="*/ 0 h 1322"/>
                  <a:gd name="T8" fmla="*/ 51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009" y="1723"/>
              <a:ext cx="3528" cy="1993"/>
              <a:chOff x="1082" y="2355"/>
              <a:chExt cx="3406" cy="1993"/>
            </a:xfrm>
          </p:grpSpPr>
          <p:sp>
            <p:nvSpPr>
              <p:cNvPr id="21" name="Freeform 11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1 w 1323"/>
                  <a:gd name="T1" fmla="*/ 367 h 1322"/>
                  <a:gd name="T2" fmla="*/ 1323 w 1323"/>
                  <a:gd name="T3" fmla="*/ 1322 h 1322"/>
                  <a:gd name="T4" fmla="*/ 1323 w 1323"/>
                  <a:gd name="T5" fmla="*/ 974 h 1322"/>
                  <a:gd name="T6" fmla="*/ 0 w 1323"/>
                  <a:gd name="T7" fmla="*/ 0 h 1322"/>
                  <a:gd name="T8" fmla="*/ 51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rgbClr val="4F9C4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18" name="Freeform 15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1 w 1323"/>
                  <a:gd name="T1" fmla="*/ 367 h 1322"/>
                  <a:gd name="T2" fmla="*/ 1323 w 1323"/>
                  <a:gd name="T3" fmla="*/ 1322 h 1322"/>
                  <a:gd name="T4" fmla="*/ 1323 w 1323"/>
                  <a:gd name="T5" fmla="*/ 974 h 1322"/>
                  <a:gd name="T6" fmla="*/ 0 w 1323"/>
                  <a:gd name="T7" fmla="*/ 0 h 1322"/>
                  <a:gd name="T8" fmla="*/ 51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15" name="Freeform 19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1 w 1323"/>
                  <a:gd name="T1" fmla="*/ 367 h 1322"/>
                  <a:gd name="T2" fmla="*/ 1323 w 1323"/>
                  <a:gd name="T3" fmla="*/ 1322 h 1322"/>
                  <a:gd name="T4" fmla="*/ 1323 w 1323"/>
                  <a:gd name="T5" fmla="*/ 974 h 1322"/>
                  <a:gd name="T6" fmla="*/ 0 w 1323"/>
                  <a:gd name="T7" fmla="*/ 0 h 1322"/>
                  <a:gd name="T8" fmla="*/ 51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21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7" name="Picture 28" descr="num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2913" y="1663700"/>
            <a:ext cx="2227262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 rot="2156160">
            <a:off x="6051462" y="4354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90" smtClean="0">
                <a:solidFill>
                  <a:schemeClr val="tx1">
                    <a:lumMod val="75000"/>
                  </a:schemeClr>
                </a:solidFill>
              </a:rPr>
              <a:t>VỊ</a:t>
            </a:r>
            <a:r>
              <a:rPr lang="en-US" sz="1400" spc="190" baseline="0" smtClean="0">
                <a:solidFill>
                  <a:schemeClr val="tx1">
                    <a:lumMod val="75000"/>
                  </a:schemeClr>
                </a:solidFill>
              </a:rPr>
              <a:t> THẾ</a:t>
            </a:r>
            <a:endParaRPr lang="en-US" sz="1400" spc="19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085788">
            <a:off x="6940381" y="4114387"/>
            <a:ext cx="184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90" smtClean="0">
                <a:solidFill>
                  <a:schemeClr val="tx1">
                    <a:lumMod val="75000"/>
                  </a:schemeClr>
                </a:solidFill>
              </a:rPr>
              <a:t>HÀNG</a:t>
            </a:r>
            <a:r>
              <a:rPr lang="en-US" sz="1400" spc="190" baseline="0" smtClean="0">
                <a:solidFill>
                  <a:schemeClr val="tx1">
                    <a:lumMod val="75000"/>
                  </a:schemeClr>
                </a:solidFill>
              </a:rPr>
              <a:t> ĐẦU</a:t>
            </a:r>
            <a:endParaRPr lang="en-US" sz="1400" spc="19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324600" cy="9144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GIÁ TRỊ CỐT LÕI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TINH – TÂM – TRÍ – TÍN </a:t>
            </a:r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149602" y="1409700"/>
            <a:ext cx="5184648" cy="5184648"/>
            <a:chOff x="2672317" y="677475"/>
            <a:chExt cx="5184648" cy="518464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0" name="Pie 69"/>
            <p:cNvSpPr/>
            <p:nvPr/>
          </p:nvSpPr>
          <p:spPr>
            <a:xfrm rot="2595925">
              <a:off x="2672317" y="677475"/>
              <a:ext cx="5184648" cy="5184648"/>
            </a:xfrm>
            <a:prstGeom prst="pie">
              <a:avLst>
                <a:gd name="adj1" fmla="val 10800000"/>
                <a:gd name="adj2" fmla="val 16200000"/>
              </a:avLst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Pie 4"/>
            <p:cNvSpPr/>
            <p:nvPr/>
          </p:nvSpPr>
          <p:spPr>
            <a:xfrm rot="2595925">
              <a:off x="4136125" y="1149892"/>
              <a:ext cx="1913382" cy="154304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</a:t>
              </a:r>
              <a:endParaRPr lang="en-US" sz="6500" kern="12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09800" y="1447800"/>
            <a:ext cx="5184648" cy="5184648"/>
            <a:chOff x="2887142" y="680280"/>
            <a:chExt cx="5184648" cy="51846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3" name="Pie 72"/>
            <p:cNvSpPr/>
            <p:nvPr/>
          </p:nvSpPr>
          <p:spPr>
            <a:xfrm rot="2595925">
              <a:off x="2887142" y="680280"/>
              <a:ext cx="5184648" cy="5184648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Pie 4"/>
            <p:cNvSpPr/>
            <p:nvPr/>
          </p:nvSpPr>
          <p:spPr>
            <a:xfrm rot="2595925">
              <a:off x="5740346" y="2614986"/>
              <a:ext cx="1913382" cy="1543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 </a:t>
              </a:r>
              <a:endParaRPr lang="en-US" sz="6500" kern="1200"/>
            </a:p>
          </p:txBody>
        </p:sp>
      </p:grpSp>
      <p:sp>
        <p:nvSpPr>
          <p:cNvPr id="75" name="Pie 74"/>
          <p:cNvSpPr/>
          <p:nvPr/>
        </p:nvSpPr>
        <p:spPr>
          <a:xfrm rot="2595925">
            <a:off x="2156879" y="1519771"/>
            <a:ext cx="5184648" cy="5184648"/>
          </a:xfrm>
          <a:prstGeom prst="pie">
            <a:avLst>
              <a:gd name="adj1" fmla="val 0"/>
              <a:gd name="adj2" fmla="val 5400000"/>
            </a:avLst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6" name="Group 75"/>
          <p:cNvGrpSpPr/>
          <p:nvPr/>
        </p:nvGrpSpPr>
        <p:grpSpPr>
          <a:xfrm>
            <a:off x="2095500" y="1447800"/>
            <a:ext cx="5184648" cy="5184648"/>
            <a:chOff x="2638410" y="739172"/>
            <a:chExt cx="5184648" cy="51846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7" name="Pie 76"/>
            <p:cNvSpPr/>
            <p:nvPr/>
          </p:nvSpPr>
          <p:spPr>
            <a:xfrm rot="2595925">
              <a:off x="2638410" y="739172"/>
              <a:ext cx="5184648" cy="5184648"/>
            </a:xfrm>
            <a:prstGeom prst="pie">
              <a:avLst>
                <a:gd name="adj1" fmla="val 5400000"/>
                <a:gd name="adj2" fmla="val 10800000"/>
              </a:avLst>
            </a:prstGeom>
            <a:solidFill>
              <a:schemeClr val="accent6">
                <a:lumMod val="75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Pie 4"/>
            <p:cNvSpPr/>
            <p:nvPr/>
          </p:nvSpPr>
          <p:spPr>
            <a:xfrm rot="2595925">
              <a:off x="2917735" y="2470053"/>
              <a:ext cx="1913382" cy="1543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</a:t>
              </a:r>
              <a:endParaRPr lang="en-US" sz="6500" kern="120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48200" y="1752600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>
                <a:solidFill>
                  <a:srgbClr val="FF0000"/>
                </a:solidFill>
              </a:rPr>
              <a:t>TINH</a:t>
            </a:r>
            <a:endParaRPr lang="en-US" sz="2200" b="1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7400" y="4419600"/>
            <a:ext cx="111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TÂM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19600" y="4953000"/>
            <a:ext cx="1115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>
                <a:solidFill>
                  <a:srgbClr val="FF0000"/>
                </a:solidFill>
              </a:rPr>
              <a:t>TRÍ</a:t>
            </a:r>
            <a:endParaRPr lang="en-US" sz="2200" b="1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667000" y="4724400"/>
            <a:ext cx="1115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>
                <a:solidFill>
                  <a:srgbClr val="FF0000"/>
                </a:solidFill>
              </a:rPr>
              <a:t>TÍN</a:t>
            </a:r>
            <a:endParaRPr lang="en-US" sz="2200" b="1">
              <a:solidFill>
                <a:srgbClr val="FF0000"/>
              </a:solidFill>
            </a:endParaRPr>
          </a:p>
        </p:txBody>
      </p:sp>
      <p:pic>
        <p:nvPicPr>
          <p:cNvPr id="124" name="Picture 123" descr="iaza1249649181050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1447800" cy="1352191"/>
          </a:xfrm>
          <a:prstGeom prst="rect">
            <a:avLst/>
          </a:prstGeom>
        </p:spPr>
      </p:pic>
      <p:pic>
        <p:nvPicPr>
          <p:cNvPr id="125" name="Picture 124" descr="iaza12496414747200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57400"/>
            <a:ext cx="1600200" cy="961272"/>
          </a:xfrm>
          <a:prstGeom prst="rect">
            <a:avLst/>
          </a:prstGeom>
        </p:spPr>
      </p:pic>
      <p:pic>
        <p:nvPicPr>
          <p:cNvPr id="131" name="Picture 130" descr="iaza12496446549900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257800"/>
            <a:ext cx="1600200" cy="1223083"/>
          </a:xfrm>
          <a:prstGeom prst="rect">
            <a:avLst/>
          </a:prstGeom>
        </p:spPr>
      </p:pic>
      <p:pic>
        <p:nvPicPr>
          <p:cNvPr id="135" name="Picture 134" descr="iaza12496425977800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1" y="3200400"/>
            <a:ext cx="1450702" cy="1176337"/>
          </a:xfrm>
          <a:prstGeom prst="rect">
            <a:avLst/>
          </a:prstGeom>
        </p:spPr>
      </p:pic>
      <p:pic>
        <p:nvPicPr>
          <p:cNvPr id="136" name="Picture 135" descr="logoElcom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4800" y="3429000"/>
            <a:ext cx="1143000" cy="11695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74" name="Group 373"/>
          <p:cNvGrpSpPr/>
          <p:nvPr/>
        </p:nvGrpSpPr>
        <p:grpSpPr>
          <a:xfrm>
            <a:off x="2141144" y="1447800"/>
            <a:ext cx="5184648" cy="5184648"/>
            <a:chOff x="2672317" y="677475"/>
            <a:chExt cx="5184648" cy="51846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5" name="Pie 374"/>
            <p:cNvSpPr/>
            <p:nvPr/>
          </p:nvSpPr>
          <p:spPr>
            <a:xfrm rot="2595925">
              <a:off x="2672317" y="677475"/>
              <a:ext cx="5184648" cy="5184648"/>
            </a:xfrm>
            <a:prstGeom prst="pie">
              <a:avLst>
                <a:gd name="adj1" fmla="val 10800000"/>
                <a:gd name="adj2" fmla="val 1620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6" name="Pie 4"/>
            <p:cNvSpPr/>
            <p:nvPr/>
          </p:nvSpPr>
          <p:spPr>
            <a:xfrm rot="2595925">
              <a:off x="4136125" y="1149892"/>
              <a:ext cx="1913382" cy="1543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</a:t>
              </a:r>
              <a:endParaRPr lang="en-US" sz="6500" kern="1200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2144192" y="1447800"/>
            <a:ext cx="5184648" cy="5184648"/>
            <a:chOff x="2887142" y="680280"/>
            <a:chExt cx="5184648" cy="51846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8" name="Pie 377"/>
            <p:cNvSpPr/>
            <p:nvPr/>
          </p:nvSpPr>
          <p:spPr>
            <a:xfrm rot="2595925">
              <a:off x="2887142" y="680280"/>
              <a:ext cx="5184648" cy="5184648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9" name="Pie 4"/>
            <p:cNvSpPr/>
            <p:nvPr/>
          </p:nvSpPr>
          <p:spPr>
            <a:xfrm rot="2595925">
              <a:off x="5740346" y="2614986"/>
              <a:ext cx="1913382" cy="1543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 </a:t>
              </a:r>
              <a:endParaRPr lang="en-US" sz="6500" kern="1200"/>
            </a:p>
          </p:txBody>
        </p:sp>
      </p:grpSp>
      <p:sp>
        <p:nvSpPr>
          <p:cNvPr id="380" name="Pie 379"/>
          <p:cNvSpPr/>
          <p:nvPr/>
        </p:nvSpPr>
        <p:spPr>
          <a:xfrm rot="2595925">
            <a:off x="2138896" y="1452029"/>
            <a:ext cx="5184648" cy="5184648"/>
          </a:xfrm>
          <a:prstGeom prst="pie">
            <a:avLst>
              <a:gd name="adj1" fmla="val 0"/>
              <a:gd name="adj2" fmla="val 5400000"/>
            </a:avLst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1" name="Group 380"/>
          <p:cNvGrpSpPr/>
          <p:nvPr/>
        </p:nvGrpSpPr>
        <p:grpSpPr>
          <a:xfrm>
            <a:off x="2144192" y="1438275"/>
            <a:ext cx="5184648" cy="5184648"/>
            <a:chOff x="2638410" y="739172"/>
            <a:chExt cx="5184648" cy="518464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82" name="Pie 381"/>
            <p:cNvSpPr/>
            <p:nvPr/>
          </p:nvSpPr>
          <p:spPr>
            <a:xfrm rot="2595925">
              <a:off x="2638410" y="739172"/>
              <a:ext cx="5184648" cy="5184648"/>
            </a:xfrm>
            <a:prstGeom prst="pie">
              <a:avLst>
                <a:gd name="adj1" fmla="val 5400000"/>
                <a:gd name="adj2" fmla="val 10800000"/>
              </a:avLst>
            </a:prstGeom>
            <a:solidFill>
              <a:schemeClr val="accent6">
                <a:lumMod val="75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3" name="Pie 4"/>
            <p:cNvSpPr/>
            <p:nvPr/>
          </p:nvSpPr>
          <p:spPr>
            <a:xfrm rot="2595925">
              <a:off x="2917735" y="2470053"/>
              <a:ext cx="1913382" cy="1543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smtClean="0"/>
                <a:t>  </a:t>
              </a:r>
              <a:endParaRPr lang="en-US" sz="6500" kern="1200"/>
            </a:p>
          </p:txBody>
        </p:sp>
      </p:grpSp>
      <p:sp>
        <p:nvSpPr>
          <p:cNvPr id="384" name="Freeform 6"/>
          <p:cNvSpPr>
            <a:spLocks/>
          </p:cNvSpPr>
          <p:nvPr/>
        </p:nvSpPr>
        <p:spPr bwMode="gray">
          <a:xfrm>
            <a:off x="152400" y="2133600"/>
            <a:ext cx="2819400" cy="609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0" y="1828800"/>
            <a:ext cx="228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SẢN PHẨM – DỊCH VỤ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87" name="Pie 386"/>
          <p:cNvSpPr/>
          <p:nvPr/>
        </p:nvSpPr>
        <p:spPr>
          <a:xfrm rot="2595925">
            <a:off x="2771775" y="2023020"/>
            <a:ext cx="3903690" cy="3923119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53A446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9" name="Pie 388"/>
          <p:cNvSpPr/>
          <p:nvPr/>
        </p:nvSpPr>
        <p:spPr>
          <a:xfrm rot="2595925">
            <a:off x="2840171" y="2021715"/>
            <a:ext cx="3736380" cy="3965123"/>
          </a:xfrm>
          <a:prstGeom prst="pie">
            <a:avLst>
              <a:gd name="adj1" fmla="val 16200000"/>
              <a:gd name="adj2" fmla="val 0"/>
            </a:avLst>
          </a:prstGeom>
          <a:solidFill>
            <a:srgbClr val="62CEF4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0" name="Pie 389"/>
          <p:cNvSpPr/>
          <p:nvPr/>
        </p:nvSpPr>
        <p:spPr>
          <a:xfrm rot="2648747">
            <a:off x="2896546" y="1920779"/>
            <a:ext cx="3733993" cy="403770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887FC7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1" name="Pie 390"/>
          <p:cNvSpPr/>
          <p:nvPr/>
        </p:nvSpPr>
        <p:spPr>
          <a:xfrm rot="2595925">
            <a:off x="2775252" y="2023937"/>
            <a:ext cx="3936301" cy="3934076"/>
          </a:xfrm>
          <a:prstGeom prst="pie">
            <a:avLst>
              <a:gd name="adj1" fmla="val 5400000"/>
              <a:gd name="adj2" fmla="val 10800000"/>
            </a:avLst>
          </a:prstGeom>
          <a:solidFill>
            <a:srgbClr val="296CC5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2" name="TextBox 391"/>
          <p:cNvSpPr txBox="1"/>
          <p:nvPr/>
        </p:nvSpPr>
        <p:spPr>
          <a:xfrm>
            <a:off x="304800" y="2895600"/>
            <a:ext cx="167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TỔ CHỨC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393" name="Pie 392"/>
          <p:cNvSpPr/>
          <p:nvPr/>
        </p:nvSpPr>
        <p:spPr>
          <a:xfrm rot="2595925">
            <a:off x="3354919" y="2647951"/>
            <a:ext cx="2752725" cy="2694394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77C16B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4" name="Pie 393"/>
          <p:cNvSpPr/>
          <p:nvPr/>
        </p:nvSpPr>
        <p:spPr>
          <a:xfrm rot="2595925">
            <a:off x="3427748" y="2640167"/>
            <a:ext cx="2600097" cy="2758767"/>
          </a:xfrm>
          <a:prstGeom prst="pie">
            <a:avLst>
              <a:gd name="adj1" fmla="val 16200000"/>
              <a:gd name="adj2" fmla="val 0"/>
            </a:avLst>
          </a:prstGeom>
          <a:solidFill>
            <a:srgbClr val="A5E3F9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5" name="Pie 394"/>
          <p:cNvSpPr/>
          <p:nvPr/>
        </p:nvSpPr>
        <p:spPr>
          <a:xfrm rot="2595925">
            <a:off x="3426260" y="2540317"/>
            <a:ext cx="2660368" cy="2819763"/>
          </a:xfrm>
          <a:prstGeom prst="pie">
            <a:avLst>
              <a:gd name="adj1" fmla="val 0"/>
              <a:gd name="adj2" fmla="val 5400000"/>
            </a:avLst>
          </a:prstGeom>
          <a:solidFill>
            <a:srgbClr val="B298D8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6" name="Pie 395"/>
          <p:cNvSpPr/>
          <p:nvPr/>
        </p:nvSpPr>
        <p:spPr>
          <a:xfrm rot="2595925">
            <a:off x="3355676" y="2611184"/>
            <a:ext cx="2837050" cy="2771193"/>
          </a:xfrm>
          <a:prstGeom prst="pie">
            <a:avLst>
              <a:gd name="adj1" fmla="val 5400000"/>
              <a:gd name="adj2" fmla="val 10800000"/>
            </a:avLst>
          </a:prstGeom>
          <a:solidFill>
            <a:srgbClr val="6096DE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7" name="Freeform 6"/>
          <p:cNvSpPr>
            <a:spLocks/>
          </p:cNvSpPr>
          <p:nvPr/>
        </p:nvSpPr>
        <p:spPr bwMode="gray">
          <a:xfrm>
            <a:off x="0" y="4114800"/>
            <a:ext cx="3733800" cy="609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76200" y="3810000"/>
            <a:ext cx="2106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>
                <a:solidFill>
                  <a:srgbClr val="FF0000"/>
                </a:solidFill>
              </a:rPr>
              <a:t>CON NGƯỜI</a:t>
            </a:r>
            <a:endParaRPr lang="en-US" sz="1500" b="1">
              <a:solidFill>
                <a:srgbClr val="FF0000"/>
              </a:solidFill>
            </a:endParaRPr>
          </a:p>
        </p:txBody>
      </p:sp>
      <p:grpSp>
        <p:nvGrpSpPr>
          <p:cNvPr id="399" name="Group 398"/>
          <p:cNvGrpSpPr/>
          <p:nvPr/>
        </p:nvGrpSpPr>
        <p:grpSpPr>
          <a:xfrm>
            <a:off x="3810000" y="3124200"/>
            <a:ext cx="1949301" cy="1794432"/>
            <a:chOff x="1066800" y="2438400"/>
            <a:chExt cx="1949301" cy="1794432"/>
          </a:xfrm>
        </p:grpSpPr>
        <p:sp>
          <p:nvSpPr>
            <p:cNvPr id="400" name="AutoShape 3"/>
            <p:cNvSpPr>
              <a:spLocks noChangeArrowheads="1"/>
            </p:cNvSpPr>
            <p:nvPr/>
          </p:nvSpPr>
          <p:spPr bwMode="auto">
            <a:xfrm>
              <a:off x="1066800" y="2438400"/>
              <a:ext cx="1772249" cy="1794432"/>
            </a:xfrm>
            <a:prstGeom prst="diamond">
              <a:avLst/>
            </a:prstGeom>
            <a:solidFill>
              <a:srgbClr val="FFFFFF">
                <a:alpha val="30196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scene3d>
              <a:camera prst="legacyPerspectiveTop"/>
              <a:lightRig rig="legacyNormal1" dir="t"/>
            </a:scene3d>
            <a:sp3d extrusionH="49200" prstMaterial="legacyMatte">
              <a:bevelT w="13500" h="13500" prst="angle"/>
              <a:bevelB w="13500" h="13500" prst="angle"/>
              <a:extrusionClr>
                <a:srgbClr val="E4E8E4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01" name="AutoShape 3"/>
            <p:cNvSpPr>
              <a:spLocks noChangeArrowheads="1"/>
            </p:cNvSpPr>
            <p:nvPr/>
          </p:nvSpPr>
          <p:spPr bwMode="gray">
            <a:xfrm flipH="1">
              <a:off x="2066925" y="3048000"/>
              <a:ext cx="139700" cy="157163"/>
            </a:xfrm>
            <a:prstGeom prst="curvedRightArrow">
              <a:avLst>
                <a:gd name="adj1" fmla="val 16542"/>
                <a:gd name="adj2" fmla="val 38977"/>
                <a:gd name="adj3" fmla="val 30823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AutoShape 4"/>
            <p:cNvSpPr>
              <a:spLocks noChangeArrowheads="1"/>
            </p:cNvSpPr>
            <p:nvPr/>
          </p:nvSpPr>
          <p:spPr bwMode="gray">
            <a:xfrm>
              <a:off x="1685925" y="3048000"/>
              <a:ext cx="139700" cy="157163"/>
            </a:xfrm>
            <a:prstGeom prst="curvedRightArrow">
              <a:avLst>
                <a:gd name="adj1" fmla="val 19583"/>
                <a:gd name="adj2" fmla="val 44676"/>
                <a:gd name="adj3" fmla="val 30647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3" name="Group 193"/>
            <p:cNvGrpSpPr>
              <a:grpSpLocks/>
            </p:cNvGrpSpPr>
            <p:nvPr/>
          </p:nvGrpSpPr>
          <p:grpSpPr bwMode="auto">
            <a:xfrm>
              <a:off x="1685925" y="3124195"/>
              <a:ext cx="600076" cy="622301"/>
              <a:chOff x="862" y="713"/>
              <a:chExt cx="3780" cy="3490"/>
            </a:xfrm>
          </p:grpSpPr>
          <p:grpSp>
            <p:nvGrpSpPr>
              <p:cNvPr id="409" name="Group 6"/>
              <p:cNvGrpSpPr>
                <a:grpSpLocks/>
              </p:cNvGrpSpPr>
              <p:nvPr/>
            </p:nvGrpSpPr>
            <p:grpSpPr bwMode="auto">
              <a:xfrm>
                <a:off x="1082" y="2210"/>
                <a:ext cx="3406" cy="1993"/>
                <a:chOff x="1082" y="2355"/>
                <a:chExt cx="3406" cy="1993"/>
              </a:xfrm>
            </p:grpSpPr>
            <p:sp>
              <p:nvSpPr>
                <p:cNvPr id="422" name="Freeform 7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>
                    <a:gd name="T0" fmla="*/ 51 w 1323"/>
                    <a:gd name="T1" fmla="*/ 367 h 1322"/>
                    <a:gd name="T2" fmla="*/ 1323 w 1323"/>
                    <a:gd name="T3" fmla="*/ 1322 h 1322"/>
                    <a:gd name="T4" fmla="*/ 1323 w 1323"/>
                    <a:gd name="T5" fmla="*/ 974 h 1322"/>
                    <a:gd name="T6" fmla="*/ 0 w 1323"/>
                    <a:gd name="T7" fmla="*/ 0 h 1322"/>
                    <a:gd name="T8" fmla="*/ 51 w 1323"/>
                    <a:gd name="T9" fmla="*/ 367 h 1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3"/>
                    <a:gd name="T16" fmla="*/ 0 h 1322"/>
                    <a:gd name="T17" fmla="*/ 1323 w 1323"/>
                    <a:gd name="T18" fmla="*/ 1322 h 13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3" name="Freeform 8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>
                    <a:gd name="T0" fmla="*/ 0 w 2083"/>
                    <a:gd name="T1" fmla="*/ 1070 h 1418"/>
                    <a:gd name="T2" fmla="*/ 2083 w 2083"/>
                    <a:gd name="T3" fmla="*/ 0 h 1418"/>
                    <a:gd name="T4" fmla="*/ 2045 w 2083"/>
                    <a:gd name="T5" fmla="*/ 355 h 1418"/>
                    <a:gd name="T6" fmla="*/ 7 w 2083"/>
                    <a:gd name="T7" fmla="*/ 1418 h 1418"/>
                    <a:gd name="T8" fmla="*/ 0 w 2083"/>
                    <a:gd name="T9" fmla="*/ 1070 h 1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83"/>
                    <a:gd name="T16" fmla="*/ 0 h 1418"/>
                    <a:gd name="T17" fmla="*/ 2083 w 2083"/>
                    <a:gd name="T18" fmla="*/ 1418 h 1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4" name="Freeform 9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>
                    <a:gd name="T0" fmla="*/ 1323 w 3406"/>
                    <a:gd name="T1" fmla="*/ 1639 h 1639"/>
                    <a:gd name="T2" fmla="*/ 0 w 3406"/>
                    <a:gd name="T3" fmla="*/ 671 h 1639"/>
                    <a:gd name="T4" fmla="*/ 1969 w 3406"/>
                    <a:gd name="T5" fmla="*/ 0 h 1639"/>
                    <a:gd name="T6" fmla="*/ 3406 w 3406"/>
                    <a:gd name="T7" fmla="*/ 569 h 1639"/>
                    <a:gd name="T8" fmla="*/ 1323 w 3406"/>
                    <a:gd name="T9" fmla="*/ 1639 h 16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06"/>
                    <a:gd name="T16" fmla="*/ 0 h 1639"/>
                    <a:gd name="T17" fmla="*/ 3406 w 3406"/>
                    <a:gd name="T18" fmla="*/ 1639 h 16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0" name="Group 10"/>
              <p:cNvGrpSpPr>
                <a:grpSpLocks/>
              </p:cNvGrpSpPr>
              <p:nvPr/>
            </p:nvGrpSpPr>
            <p:grpSpPr bwMode="auto">
              <a:xfrm>
                <a:off x="1009" y="1723"/>
                <a:ext cx="3528" cy="1993"/>
                <a:chOff x="1082" y="2355"/>
                <a:chExt cx="3406" cy="1993"/>
              </a:xfrm>
            </p:grpSpPr>
            <p:sp>
              <p:nvSpPr>
                <p:cNvPr id="419" name="Freeform 11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>
                    <a:gd name="T0" fmla="*/ 51 w 1323"/>
                    <a:gd name="T1" fmla="*/ 367 h 1322"/>
                    <a:gd name="T2" fmla="*/ 1323 w 1323"/>
                    <a:gd name="T3" fmla="*/ 1322 h 1322"/>
                    <a:gd name="T4" fmla="*/ 1323 w 1323"/>
                    <a:gd name="T5" fmla="*/ 974 h 1322"/>
                    <a:gd name="T6" fmla="*/ 0 w 1323"/>
                    <a:gd name="T7" fmla="*/ 0 h 1322"/>
                    <a:gd name="T8" fmla="*/ 51 w 1323"/>
                    <a:gd name="T9" fmla="*/ 367 h 1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3"/>
                    <a:gd name="T16" fmla="*/ 0 h 1322"/>
                    <a:gd name="T17" fmla="*/ 1323 w 1323"/>
                    <a:gd name="T18" fmla="*/ 1322 h 13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" name="Freeform 12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>
                    <a:gd name="T0" fmla="*/ 0 w 2083"/>
                    <a:gd name="T1" fmla="*/ 1070 h 1418"/>
                    <a:gd name="T2" fmla="*/ 2083 w 2083"/>
                    <a:gd name="T3" fmla="*/ 0 h 1418"/>
                    <a:gd name="T4" fmla="*/ 2045 w 2083"/>
                    <a:gd name="T5" fmla="*/ 355 h 1418"/>
                    <a:gd name="T6" fmla="*/ 7 w 2083"/>
                    <a:gd name="T7" fmla="*/ 1418 h 1418"/>
                    <a:gd name="T8" fmla="*/ 0 w 2083"/>
                    <a:gd name="T9" fmla="*/ 1070 h 1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83"/>
                    <a:gd name="T16" fmla="*/ 0 h 1418"/>
                    <a:gd name="T17" fmla="*/ 2083 w 2083"/>
                    <a:gd name="T18" fmla="*/ 1418 h 1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1" name="Freeform 13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>
                    <a:gd name="T0" fmla="*/ 1323 w 3406"/>
                    <a:gd name="T1" fmla="*/ 1639 h 1639"/>
                    <a:gd name="T2" fmla="*/ 0 w 3406"/>
                    <a:gd name="T3" fmla="*/ 671 h 1639"/>
                    <a:gd name="T4" fmla="*/ 1969 w 3406"/>
                    <a:gd name="T5" fmla="*/ 0 h 1639"/>
                    <a:gd name="T6" fmla="*/ 3406 w 3406"/>
                    <a:gd name="T7" fmla="*/ 569 h 1639"/>
                    <a:gd name="T8" fmla="*/ 1323 w 3406"/>
                    <a:gd name="T9" fmla="*/ 1639 h 16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06"/>
                    <a:gd name="T16" fmla="*/ 0 h 1639"/>
                    <a:gd name="T17" fmla="*/ 3406 w 3406"/>
                    <a:gd name="T18" fmla="*/ 1639 h 16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" name="Group 14"/>
              <p:cNvGrpSpPr>
                <a:grpSpLocks/>
              </p:cNvGrpSpPr>
              <p:nvPr/>
            </p:nvGrpSpPr>
            <p:grpSpPr bwMode="auto">
              <a:xfrm>
                <a:off x="935" y="1219"/>
                <a:ext cx="3653" cy="1993"/>
                <a:chOff x="1082" y="2355"/>
                <a:chExt cx="3406" cy="1993"/>
              </a:xfrm>
            </p:grpSpPr>
            <p:sp>
              <p:nvSpPr>
                <p:cNvPr id="416" name="Freeform 15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>
                    <a:gd name="T0" fmla="*/ 51 w 1323"/>
                    <a:gd name="T1" fmla="*/ 367 h 1322"/>
                    <a:gd name="T2" fmla="*/ 1323 w 1323"/>
                    <a:gd name="T3" fmla="*/ 1322 h 1322"/>
                    <a:gd name="T4" fmla="*/ 1323 w 1323"/>
                    <a:gd name="T5" fmla="*/ 974 h 1322"/>
                    <a:gd name="T6" fmla="*/ 0 w 1323"/>
                    <a:gd name="T7" fmla="*/ 0 h 1322"/>
                    <a:gd name="T8" fmla="*/ 51 w 1323"/>
                    <a:gd name="T9" fmla="*/ 367 h 1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3"/>
                    <a:gd name="T16" fmla="*/ 0 h 1322"/>
                    <a:gd name="T17" fmla="*/ 1323 w 1323"/>
                    <a:gd name="T18" fmla="*/ 1322 h 13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7" name="Freeform 16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>
                    <a:gd name="T0" fmla="*/ 0 w 2083"/>
                    <a:gd name="T1" fmla="*/ 1070 h 1418"/>
                    <a:gd name="T2" fmla="*/ 2083 w 2083"/>
                    <a:gd name="T3" fmla="*/ 0 h 1418"/>
                    <a:gd name="T4" fmla="*/ 2045 w 2083"/>
                    <a:gd name="T5" fmla="*/ 355 h 1418"/>
                    <a:gd name="T6" fmla="*/ 7 w 2083"/>
                    <a:gd name="T7" fmla="*/ 1418 h 1418"/>
                    <a:gd name="T8" fmla="*/ 0 w 2083"/>
                    <a:gd name="T9" fmla="*/ 1070 h 1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83"/>
                    <a:gd name="T16" fmla="*/ 0 h 1418"/>
                    <a:gd name="T17" fmla="*/ 2083 w 2083"/>
                    <a:gd name="T18" fmla="*/ 1418 h 1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8" name="Freeform 17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>
                    <a:gd name="T0" fmla="*/ 1323 w 3406"/>
                    <a:gd name="T1" fmla="*/ 1639 h 1639"/>
                    <a:gd name="T2" fmla="*/ 0 w 3406"/>
                    <a:gd name="T3" fmla="*/ 671 h 1639"/>
                    <a:gd name="T4" fmla="*/ 1969 w 3406"/>
                    <a:gd name="T5" fmla="*/ 0 h 1639"/>
                    <a:gd name="T6" fmla="*/ 3406 w 3406"/>
                    <a:gd name="T7" fmla="*/ 569 h 1639"/>
                    <a:gd name="T8" fmla="*/ 1323 w 3406"/>
                    <a:gd name="T9" fmla="*/ 1639 h 16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06"/>
                    <a:gd name="T16" fmla="*/ 0 h 1639"/>
                    <a:gd name="T17" fmla="*/ 3406 w 3406"/>
                    <a:gd name="T18" fmla="*/ 1639 h 16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" name="Group 18"/>
              <p:cNvGrpSpPr>
                <a:grpSpLocks/>
              </p:cNvGrpSpPr>
              <p:nvPr/>
            </p:nvGrpSpPr>
            <p:grpSpPr bwMode="auto">
              <a:xfrm>
                <a:off x="862" y="713"/>
                <a:ext cx="3780" cy="1993"/>
                <a:chOff x="1082" y="2355"/>
                <a:chExt cx="3406" cy="1993"/>
              </a:xfrm>
            </p:grpSpPr>
            <p:sp>
              <p:nvSpPr>
                <p:cNvPr id="413" name="Freeform 19"/>
                <p:cNvSpPr>
                  <a:spLocks/>
                </p:cNvSpPr>
                <p:nvPr/>
              </p:nvSpPr>
              <p:spPr bwMode="gray">
                <a:xfrm>
                  <a:off x="1082" y="3026"/>
                  <a:ext cx="1338" cy="1322"/>
                </a:xfrm>
                <a:custGeom>
                  <a:avLst/>
                  <a:gdLst>
                    <a:gd name="T0" fmla="*/ 51 w 1323"/>
                    <a:gd name="T1" fmla="*/ 367 h 1322"/>
                    <a:gd name="T2" fmla="*/ 1323 w 1323"/>
                    <a:gd name="T3" fmla="*/ 1322 h 1322"/>
                    <a:gd name="T4" fmla="*/ 1323 w 1323"/>
                    <a:gd name="T5" fmla="*/ 974 h 1322"/>
                    <a:gd name="T6" fmla="*/ 0 w 1323"/>
                    <a:gd name="T7" fmla="*/ 0 h 1322"/>
                    <a:gd name="T8" fmla="*/ 51 w 1323"/>
                    <a:gd name="T9" fmla="*/ 367 h 1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3"/>
                    <a:gd name="T16" fmla="*/ 0 h 1322"/>
                    <a:gd name="T17" fmla="*/ 1323 w 1323"/>
                    <a:gd name="T18" fmla="*/ 1322 h 13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3" h="1322">
                      <a:moveTo>
                        <a:pt x="51" y="367"/>
                      </a:moveTo>
                      <a:lnTo>
                        <a:pt x="1323" y="1322"/>
                      </a:lnTo>
                      <a:lnTo>
                        <a:pt x="1323" y="974"/>
                      </a:lnTo>
                      <a:lnTo>
                        <a:pt x="0" y="0"/>
                      </a:lnTo>
                      <a:lnTo>
                        <a:pt x="51" y="367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" name="Freeform 20"/>
                <p:cNvSpPr>
                  <a:spLocks/>
                </p:cNvSpPr>
                <p:nvPr/>
              </p:nvSpPr>
              <p:spPr bwMode="gray">
                <a:xfrm>
                  <a:off x="2405" y="2924"/>
                  <a:ext cx="2083" cy="1418"/>
                </a:xfrm>
                <a:custGeom>
                  <a:avLst/>
                  <a:gdLst>
                    <a:gd name="T0" fmla="*/ 0 w 2083"/>
                    <a:gd name="T1" fmla="*/ 1070 h 1418"/>
                    <a:gd name="T2" fmla="*/ 2083 w 2083"/>
                    <a:gd name="T3" fmla="*/ 0 h 1418"/>
                    <a:gd name="T4" fmla="*/ 2045 w 2083"/>
                    <a:gd name="T5" fmla="*/ 355 h 1418"/>
                    <a:gd name="T6" fmla="*/ 7 w 2083"/>
                    <a:gd name="T7" fmla="*/ 1418 h 1418"/>
                    <a:gd name="T8" fmla="*/ 0 w 2083"/>
                    <a:gd name="T9" fmla="*/ 1070 h 1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83"/>
                    <a:gd name="T16" fmla="*/ 0 h 1418"/>
                    <a:gd name="T17" fmla="*/ 2083 w 2083"/>
                    <a:gd name="T18" fmla="*/ 1418 h 1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83" h="1418">
                      <a:moveTo>
                        <a:pt x="0" y="1070"/>
                      </a:moveTo>
                      <a:lnTo>
                        <a:pt x="2083" y="0"/>
                      </a:lnTo>
                      <a:lnTo>
                        <a:pt x="2045" y="355"/>
                      </a:lnTo>
                      <a:lnTo>
                        <a:pt x="7" y="1418"/>
                      </a:lnTo>
                      <a:lnTo>
                        <a:pt x="0" y="107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" name="Freeform 21"/>
                <p:cNvSpPr>
                  <a:spLocks/>
                </p:cNvSpPr>
                <p:nvPr/>
              </p:nvSpPr>
              <p:spPr bwMode="gray">
                <a:xfrm>
                  <a:off x="1082" y="2355"/>
                  <a:ext cx="3406" cy="1639"/>
                </a:xfrm>
                <a:custGeom>
                  <a:avLst/>
                  <a:gdLst>
                    <a:gd name="T0" fmla="*/ 1323 w 3406"/>
                    <a:gd name="T1" fmla="*/ 1639 h 1639"/>
                    <a:gd name="T2" fmla="*/ 0 w 3406"/>
                    <a:gd name="T3" fmla="*/ 671 h 1639"/>
                    <a:gd name="T4" fmla="*/ 1969 w 3406"/>
                    <a:gd name="T5" fmla="*/ 0 h 1639"/>
                    <a:gd name="T6" fmla="*/ 3406 w 3406"/>
                    <a:gd name="T7" fmla="*/ 569 h 1639"/>
                    <a:gd name="T8" fmla="*/ 1323 w 3406"/>
                    <a:gd name="T9" fmla="*/ 1639 h 16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06"/>
                    <a:gd name="T16" fmla="*/ 0 h 1639"/>
                    <a:gd name="T17" fmla="*/ 3406 w 3406"/>
                    <a:gd name="T18" fmla="*/ 1639 h 16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06" h="1639">
                      <a:moveTo>
                        <a:pt x="1323" y="1639"/>
                      </a:moveTo>
                      <a:lnTo>
                        <a:pt x="0" y="671"/>
                      </a:lnTo>
                      <a:lnTo>
                        <a:pt x="1969" y="0"/>
                      </a:lnTo>
                      <a:lnTo>
                        <a:pt x="3406" y="569"/>
                      </a:lnTo>
                      <a:lnTo>
                        <a:pt x="1323" y="163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6D6D6"/>
                    </a:gs>
                    <a:gs pos="100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404" name="Picture 28" descr="num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96558" y="2883198"/>
              <a:ext cx="357187" cy="442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5" name="TextBox 404"/>
            <p:cNvSpPr txBox="1"/>
            <p:nvPr/>
          </p:nvSpPr>
          <p:spPr>
            <a:xfrm>
              <a:off x="1676400" y="2590800"/>
              <a:ext cx="609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smtClean="0">
                  <a:solidFill>
                    <a:srgbClr val="FF0000"/>
                  </a:solidFill>
                </a:rPr>
                <a:t>TINH</a:t>
              </a:r>
              <a:endParaRPr lang="en-US" sz="1300" b="1">
                <a:solidFill>
                  <a:srgbClr val="FF0000"/>
                </a:solidFill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254101" y="3156099"/>
              <a:ext cx="762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smtClean="0">
                  <a:solidFill>
                    <a:srgbClr val="FF0000"/>
                  </a:solidFill>
                </a:rPr>
                <a:t>TÂM</a:t>
              </a:r>
              <a:endParaRPr lang="en-US" sz="1300" b="1">
                <a:solidFill>
                  <a:srgbClr val="FF0000"/>
                </a:solidFill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1752600" y="3733800"/>
              <a:ext cx="533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smtClean="0">
                  <a:solidFill>
                    <a:srgbClr val="FF0000"/>
                  </a:solidFill>
                </a:rPr>
                <a:t>TRÍ</a:t>
              </a:r>
              <a:endParaRPr lang="en-US" sz="1300" b="1">
                <a:solidFill>
                  <a:srgbClr val="FF0000"/>
                </a:solidFill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1143000" y="3124200"/>
              <a:ext cx="4572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smtClean="0">
                  <a:solidFill>
                    <a:srgbClr val="FF0000"/>
                  </a:solidFill>
                </a:rPr>
                <a:t>TÍN</a:t>
              </a:r>
              <a:endParaRPr lang="en-US" sz="1300" b="1">
                <a:solidFill>
                  <a:srgbClr val="FF0000"/>
                </a:solidFill>
              </a:endParaRPr>
            </a:p>
          </p:txBody>
        </p:sp>
      </p:grpSp>
      <p:sp>
        <p:nvSpPr>
          <p:cNvPr id="425" name="Freeform 6"/>
          <p:cNvSpPr>
            <a:spLocks/>
          </p:cNvSpPr>
          <p:nvPr/>
        </p:nvSpPr>
        <p:spPr bwMode="gray">
          <a:xfrm>
            <a:off x="228600" y="3200400"/>
            <a:ext cx="2971800" cy="609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4467225" y="3276600"/>
            <a:ext cx="457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extBox 428"/>
          <p:cNvSpPr txBox="1"/>
          <p:nvPr/>
        </p:nvSpPr>
        <p:spPr>
          <a:xfrm>
            <a:off x="3971925" y="26670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" b="1" dirty="0" smtClean="0">
              <a:solidFill>
                <a:srgbClr val="211E54"/>
              </a:solidFill>
            </a:endParaRP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Chuyên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nghiệp</a:t>
            </a:r>
            <a:r>
              <a:rPr lang="en-US" sz="900" b="1" dirty="0" smtClean="0">
                <a:solidFill>
                  <a:srgbClr val="211E54"/>
                </a:solidFill>
              </a:rPr>
              <a:t>, </a:t>
            </a:r>
            <a:r>
              <a:rPr lang="en-US" sz="900" b="1" dirty="0" err="1" smtClean="0">
                <a:solidFill>
                  <a:srgbClr val="211E54"/>
                </a:solidFill>
              </a:rPr>
              <a:t>năng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động</a:t>
            </a:r>
            <a:endParaRPr lang="en-US" sz="900" b="1" dirty="0">
              <a:solidFill>
                <a:srgbClr val="211E54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3581400" y="21336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Đội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ngũ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tinh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nhuệ</a:t>
            </a:r>
            <a:endParaRPr lang="en-US" sz="400" dirty="0" smtClean="0">
              <a:solidFill>
                <a:srgbClr val="211E54"/>
              </a:solidFill>
            </a:endParaRPr>
          </a:p>
          <a:p>
            <a:pPr algn="ctr"/>
            <a:r>
              <a:rPr lang="en-US" sz="900" dirty="0" smtClean="0">
                <a:solidFill>
                  <a:srgbClr val="211E54"/>
                </a:solidFill>
              </a:rPr>
              <a:t> </a:t>
            </a:r>
            <a:endParaRPr lang="en-US" sz="900" dirty="0">
              <a:solidFill>
                <a:srgbClr val="211E54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3524250" y="16764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smtClean="0">
                <a:solidFill>
                  <a:srgbClr val="211E54"/>
                </a:solidFill>
              </a:rPr>
              <a:t>Sản phẩm/dịchvụ tinh tế</a:t>
            </a:r>
            <a:endParaRPr lang="en-US" sz="400" smtClean="0">
              <a:solidFill>
                <a:srgbClr val="211E54"/>
              </a:solidFill>
            </a:endParaRPr>
          </a:p>
          <a:p>
            <a:pPr algn="ctr"/>
            <a:r>
              <a:rPr lang="en-US" sz="900" smtClean="0">
                <a:solidFill>
                  <a:srgbClr val="211E54"/>
                </a:solidFill>
              </a:rPr>
              <a:t>  </a:t>
            </a:r>
            <a:endParaRPr lang="en-US" sz="900">
              <a:solidFill>
                <a:srgbClr val="211E54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5029200" y="38481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3276600" y="3634770"/>
            <a:ext cx="58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Trọng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chữ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Tín</a:t>
            </a:r>
            <a:r>
              <a:rPr lang="en-US" sz="900" b="1" dirty="0" smtClean="0">
                <a:solidFill>
                  <a:srgbClr val="211E54"/>
                </a:solidFill>
              </a:rPr>
              <a:t>.</a:t>
            </a: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Vững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niềm</a:t>
            </a:r>
            <a:r>
              <a:rPr lang="en-US" sz="900" b="1" dirty="0" smtClean="0">
                <a:solidFill>
                  <a:srgbClr val="211E54"/>
                </a:solidFill>
              </a:rPr>
              <a:t> Tin </a:t>
            </a:r>
            <a:endParaRPr lang="en-US" sz="900" dirty="0">
              <a:solidFill>
                <a:srgbClr val="211E54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172200" y="3048000"/>
            <a:ext cx="609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 err="1" smtClean="0">
                <a:solidFill>
                  <a:srgbClr val="211E54"/>
                </a:solidFill>
              </a:rPr>
              <a:t>Tâm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với</a:t>
            </a:r>
            <a:r>
              <a:rPr lang="en-US" sz="900" b="1" dirty="0" smtClean="0">
                <a:solidFill>
                  <a:srgbClr val="211E54"/>
                </a:solidFill>
              </a:rPr>
              <a:t> con </a:t>
            </a:r>
            <a:r>
              <a:rPr lang="en-US" sz="900" b="1" dirty="0" err="1" smtClean="0">
                <a:solidFill>
                  <a:srgbClr val="211E54"/>
                </a:solidFill>
              </a:rPr>
              <a:t>người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Tâm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với</a:t>
            </a:r>
            <a:r>
              <a:rPr lang="en-US" sz="900" b="1" dirty="0" smtClean="0">
                <a:solidFill>
                  <a:srgbClr val="211E54"/>
                </a:solidFill>
              </a:rPr>
              <a:t> KH, </a:t>
            </a:r>
            <a:r>
              <a:rPr lang="en-US" sz="900" b="1" dirty="0" err="1" smtClean="0">
                <a:solidFill>
                  <a:srgbClr val="211E54"/>
                </a:solidFill>
              </a:rPr>
              <a:t>cộng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đồng</a:t>
            </a:r>
            <a:endParaRPr lang="en-US" sz="900" dirty="0">
              <a:solidFill>
                <a:srgbClr val="211E54"/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781800" y="3009050"/>
            <a:ext cx="533400" cy="15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 smtClean="0">
                <a:solidFill>
                  <a:srgbClr val="211E54"/>
                </a:solidFill>
              </a:rPr>
              <a:t>SP, SV </a:t>
            </a:r>
            <a:r>
              <a:rPr lang="en-US" sz="900" b="1" dirty="0" err="1" smtClean="0">
                <a:solidFill>
                  <a:srgbClr val="211E54"/>
                </a:solidFill>
              </a:rPr>
              <a:t>có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tâm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với</a:t>
            </a:r>
            <a:r>
              <a:rPr lang="en-US" sz="900" b="1" dirty="0" smtClean="0">
                <a:solidFill>
                  <a:srgbClr val="211E54"/>
                </a:solidFill>
              </a:rPr>
              <a:t> KH </a:t>
            </a:r>
            <a:r>
              <a:rPr lang="en-US" sz="900" b="1" dirty="0" err="1" smtClean="0">
                <a:solidFill>
                  <a:srgbClr val="211E54"/>
                </a:solidFill>
              </a:rPr>
              <a:t>cộng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đồng</a:t>
            </a:r>
            <a:endParaRPr lang="en-US" sz="900" dirty="0" smtClean="0">
              <a:solidFill>
                <a:srgbClr val="211E54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4495800" y="4419600"/>
            <a:ext cx="457200" cy="304800"/>
          </a:xfrm>
          <a:prstGeom prst="ellipse">
            <a:avLst/>
          </a:prstGeom>
          <a:noFill/>
          <a:ln>
            <a:solidFill>
              <a:srgbClr val="887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50283">
            <a:off x="3817129" y="4921774"/>
            <a:ext cx="19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Trí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tuệ</a:t>
            </a:r>
            <a:r>
              <a:rPr lang="en-US" sz="900" b="1" dirty="0" smtClean="0">
                <a:solidFill>
                  <a:srgbClr val="211E54"/>
                </a:solidFill>
              </a:rPr>
              <a:t> , </a:t>
            </a:r>
            <a:r>
              <a:rPr lang="en-US" sz="900" b="1" dirty="0" err="1" smtClean="0">
                <a:solidFill>
                  <a:srgbClr val="211E54"/>
                </a:solidFill>
              </a:rPr>
              <a:t>Thông</a:t>
            </a:r>
            <a:r>
              <a:rPr lang="en-US" sz="900" b="1" dirty="0" smtClean="0">
                <a:solidFill>
                  <a:srgbClr val="211E54"/>
                </a:solidFill>
              </a:rPr>
              <a:t> minh,  </a:t>
            </a: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Sáng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tạo</a:t>
            </a:r>
            <a:endParaRPr lang="en-US" sz="900" b="1" dirty="0">
              <a:solidFill>
                <a:srgbClr val="211E54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 rot="150283">
            <a:off x="3740929" y="5469848"/>
            <a:ext cx="1971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" dirty="0" smtClean="0">
              <a:solidFill>
                <a:srgbClr val="211E54"/>
              </a:solidFill>
            </a:endParaRP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Trí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tuệ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tập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thể</a:t>
            </a:r>
            <a:endParaRPr lang="en-US" sz="900" b="1" dirty="0">
              <a:solidFill>
                <a:srgbClr val="211E54"/>
              </a:solidFill>
            </a:endParaRP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Sáng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tạo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tập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thể</a:t>
            </a:r>
            <a:endParaRPr lang="en-US" sz="900" b="1" dirty="0">
              <a:solidFill>
                <a:srgbClr val="211E54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 rot="150283">
            <a:off x="3779028" y="6140974"/>
            <a:ext cx="197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211E54"/>
                </a:solidFill>
              </a:rPr>
              <a:t>SP , </a:t>
            </a:r>
            <a:r>
              <a:rPr lang="en-US" sz="900" b="1" dirty="0" smtClean="0">
                <a:solidFill>
                  <a:srgbClr val="211E54"/>
                </a:solidFill>
              </a:rPr>
              <a:t>DV </a:t>
            </a:r>
            <a:r>
              <a:rPr lang="en-US" sz="900" b="1" dirty="0" err="1" smtClean="0">
                <a:solidFill>
                  <a:srgbClr val="211E54"/>
                </a:solidFill>
              </a:rPr>
              <a:t>có</a:t>
            </a:r>
            <a:endParaRPr lang="en-US" sz="900" b="1" dirty="0" smtClean="0">
              <a:solidFill>
                <a:srgbClr val="211E54"/>
              </a:solidFill>
            </a:endParaRPr>
          </a:p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tình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trí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tuệ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cao</a:t>
            </a:r>
            <a:endParaRPr lang="en-US" sz="400" b="1" dirty="0" smtClean="0">
              <a:solidFill>
                <a:srgbClr val="211E54"/>
              </a:solidFill>
            </a:endParaRPr>
          </a:p>
        </p:txBody>
      </p:sp>
      <p:sp>
        <p:nvSpPr>
          <p:cNvPr id="441" name="Freeform 6"/>
          <p:cNvSpPr>
            <a:spLocks/>
          </p:cNvSpPr>
          <p:nvPr/>
        </p:nvSpPr>
        <p:spPr bwMode="gray">
          <a:xfrm flipV="1">
            <a:off x="152400" y="1828800"/>
            <a:ext cx="3505200" cy="3048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6"/>
          <p:cNvSpPr>
            <a:spLocks/>
          </p:cNvSpPr>
          <p:nvPr/>
        </p:nvSpPr>
        <p:spPr bwMode="gray">
          <a:xfrm flipV="1">
            <a:off x="228600" y="2590800"/>
            <a:ext cx="3352800" cy="609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6"/>
          <p:cNvSpPr>
            <a:spLocks/>
          </p:cNvSpPr>
          <p:nvPr/>
        </p:nvSpPr>
        <p:spPr bwMode="gray">
          <a:xfrm flipV="1">
            <a:off x="0" y="3124200"/>
            <a:ext cx="4114800" cy="990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6"/>
          <p:cNvSpPr>
            <a:spLocks/>
          </p:cNvSpPr>
          <p:nvPr/>
        </p:nvSpPr>
        <p:spPr bwMode="gray">
          <a:xfrm>
            <a:off x="0" y="4114800"/>
            <a:ext cx="4267200" cy="9144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6"/>
          <p:cNvSpPr>
            <a:spLocks/>
          </p:cNvSpPr>
          <p:nvPr/>
        </p:nvSpPr>
        <p:spPr bwMode="gray">
          <a:xfrm>
            <a:off x="76200" y="4114800"/>
            <a:ext cx="5486400" cy="228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6"/>
          <p:cNvSpPr>
            <a:spLocks/>
          </p:cNvSpPr>
          <p:nvPr/>
        </p:nvSpPr>
        <p:spPr bwMode="gray">
          <a:xfrm flipV="1">
            <a:off x="228600" y="3124200"/>
            <a:ext cx="5943600" cy="762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6"/>
          <p:cNvSpPr>
            <a:spLocks/>
          </p:cNvSpPr>
          <p:nvPr/>
        </p:nvSpPr>
        <p:spPr bwMode="gray">
          <a:xfrm>
            <a:off x="152400" y="2133600"/>
            <a:ext cx="6781800" cy="6858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6"/>
          <p:cNvSpPr>
            <a:spLocks/>
          </p:cNvSpPr>
          <p:nvPr/>
        </p:nvSpPr>
        <p:spPr bwMode="gray">
          <a:xfrm>
            <a:off x="152400" y="3200400"/>
            <a:ext cx="3810000" cy="22860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6"/>
          <p:cNvSpPr>
            <a:spLocks/>
          </p:cNvSpPr>
          <p:nvPr/>
        </p:nvSpPr>
        <p:spPr bwMode="gray">
          <a:xfrm>
            <a:off x="304800" y="2133600"/>
            <a:ext cx="3581400" cy="4038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886200" y="3810000"/>
            <a:ext cx="457200" cy="304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6"/>
          <p:cNvSpPr>
            <a:spLocks/>
          </p:cNvSpPr>
          <p:nvPr/>
        </p:nvSpPr>
        <p:spPr bwMode="gray">
          <a:xfrm>
            <a:off x="609600" y="2133600"/>
            <a:ext cx="2057400" cy="12954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6"/>
          <p:cNvSpPr>
            <a:spLocks/>
          </p:cNvSpPr>
          <p:nvPr/>
        </p:nvSpPr>
        <p:spPr bwMode="gray">
          <a:xfrm flipV="1">
            <a:off x="304800" y="4114801"/>
            <a:ext cx="3276600" cy="1524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6"/>
          <p:cNvSpPr>
            <a:spLocks/>
          </p:cNvSpPr>
          <p:nvPr/>
        </p:nvSpPr>
        <p:spPr bwMode="gray">
          <a:xfrm>
            <a:off x="304800" y="3200400"/>
            <a:ext cx="2743200" cy="609600"/>
          </a:xfrm>
          <a:custGeom>
            <a:avLst/>
            <a:gdLst>
              <a:gd name="T0" fmla="*/ 0 w 2160"/>
              <a:gd name="T1" fmla="*/ 0 h 1008"/>
              <a:gd name="T2" fmla="*/ 1200 w 2160"/>
              <a:gd name="T3" fmla="*/ 0 h 1008"/>
              <a:gd name="T4" fmla="*/ 2160 w 2160"/>
              <a:gd name="T5" fmla="*/ 1008 h 1008"/>
              <a:gd name="T6" fmla="*/ 0 60000 65536"/>
              <a:gd name="T7" fmla="*/ 0 60000 65536"/>
              <a:gd name="T8" fmla="*/ 0 60000 65536"/>
              <a:gd name="T9" fmla="*/ 0 w 2160"/>
              <a:gd name="T10" fmla="*/ 0 h 1008"/>
              <a:gd name="T11" fmla="*/ 2160 w 216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1008">
                <a:moveTo>
                  <a:pt x="0" y="0"/>
                </a:moveTo>
                <a:lnTo>
                  <a:pt x="1200" y="0"/>
                </a:lnTo>
                <a:lnTo>
                  <a:pt x="2160" y="1008"/>
                </a:lnTo>
              </a:path>
            </a:pathLst>
          </a:cu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Up Arrow 459"/>
          <p:cNvSpPr/>
          <p:nvPr/>
        </p:nvSpPr>
        <p:spPr>
          <a:xfrm>
            <a:off x="838200" y="2286000"/>
            <a:ext cx="1524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Up Arrow 460"/>
          <p:cNvSpPr/>
          <p:nvPr/>
        </p:nvSpPr>
        <p:spPr>
          <a:xfrm>
            <a:off x="838200" y="3276600"/>
            <a:ext cx="1524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667000" y="3558201"/>
            <a:ext cx="5810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Giữ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uy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tín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Tạo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niềm</a:t>
            </a:r>
            <a:r>
              <a:rPr lang="en-US" sz="900" b="1" dirty="0" smtClean="0">
                <a:solidFill>
                  <a:srgbClr val="211E54"/>
                </a:solidFill>
              </a:rPr>
              <a:t> tin </a:t>
            </a:r>
            <a:r>
              <a:rPr lang="en-US" sz="900" b="1" dirty="0" err="1" smtClean="0">
                <a:solidFill>
                  <a:srgbClr val="211E54"/>
                </a:solidFill>
              </a:rPr>
              <a:t>với</a:t>
            </a:r>
            <a:r>
              <a:rPr lang="en-US" sz="900" b="1" dirty="0" smtClean="0">
                <a:solidFill>
                  <a:srgbClr val="211E54"/>
                </a:solidFill>
              </a:rPr>
              <a:t> KH, </a:t>
            </a:r>
            <a:r>
              <a:rPr lang="en-US" sz="900" b="1" dirty="0" err="1" smtClean="0">
                <a:solidFill>
                  <a:srgbClr val="211E54"/>
                </a:solidFill>
              </a:rPr>
              <a:t>cộng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đồng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endParaRPr lang="en-US" sz="900" dirty="0">
              <a:solidFill>
                <a:srgbClr val="211E5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57400" y="3565520"/>
            <a:ext cx="5810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211E54"/>
                </a:solidFill>
              </a:rPr>
              <a:t>Tạo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sự</a:t>
            </a:r>
            <a:r>
              <a:rPr lang="en-US" sz="900" b="1" dirty="0" smtClean="0">
                <a:solidFill>
                  <a:srgbClr val="211E54"/>
                </a:solidFill>
              </a:rPr>
              <a:t> tin </a:t>
            </a:r>
            <a:r>
              <a:rPr lang="en-US" sz="900" b="1" dirty="0" err="1" smtClean="0">
                <a:solidFill>
                  <a:srgbClr val="211E54"/>
                </a:solidFill>
              </a:rPr>
              <a:t>cậy</a:t>
            </a:r>
            <a:r>
              <a:rPr lang="en-US" sz="900" b="1" dirty="0" smtClean="0">
                <a:solidFill>
                  <a:srgbClr val="211E54"/>
                </a:solidFill>
              </a:rPr>
              <a:t>, </a:t>
            </a:r>
            <a:r>
              <a:rPr lang="en-US" sz="900" b="1" dirty="0" err="1" smtClean="0">
                <a:solidFill>
                  <a:srgbClr val="211E54"/>
                </a:solidFill>
              </a:rPr>
              <a:t>niềm</a:t>
            </a:r>
            <a:r>
              <a:rPr lang="en-US" sz="900" b="1" dirty="0" smtClean="0">
                <a:solidFill>
                  <a:srgbClr val="211E54"/>
                </a:solidFill>
              </a:rPr>
              <a:t> tin </a:t>
            </a:r>
            <a:r>
              <a:rPr lang="en-US" sz="900" b="1" dirty="0" err="1" smtClean="0">
                <a:solidFill>
                  <a:srgbClr val="211E54"/>
                </a:solidFill>
              </a:rPr>
              <a:t>với</a:t>
            </a:r>
            <a:r>
              <a:rPr lang="en-US" sz="900" b="1" dirty="0" smtClean="0">
                <a:solidFill>
                  <a:srgbClr val="211E54"/>
                </a:solidFill>
              </a:rPr>
              <a:t> KH, </a:t>
            </a:r>
            <a:r>
              <a:rPr lang="en-US" sz="900" b="1" dirty="0" err="1" smtClean="0">
                <a:solidFill>
                  <a:srgbClr val="211E54"/>
                </a:solidFill>
              </a:rPr>
              <a:t>cộng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đồng</a:t>
            </a:r>
            <a:endParaRPr lang="en-US" sz="900" dirty="0">
              <a:solidFill>
                <a:srgbClr val="211E5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62600" y="3276600"/>
            <a:ext cx="609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dirty="0" err="1" smtClean="0">
                <a:solidFill>
                  <a:srgbClr val="211E54"/>
                </a:solidFill>
              </a:rPr>
              <a:t>Tâm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đồng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nghiệp</a:t>
            </a:r>
            <a:r>
              <a:rPr lang="en-US" sz="900" b="1" dirty="0" smtClean="0">
                <a:solidFill>
                  <a:srgbClr val="211E54"/>
                </a:solidFill>
              </a:rPr>
              <a:t>. </a:t>
            </a:r>
            <a:r>
              <a:rPr lang="en-US" sz="900" b="1" dirty="0" err="1" smtClean="0">
                <a:solidFill>
                  <a:srgbClr val="211E54"/>
                </a:solidFill>
              </a:rPr>
              <a:t>Tâm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công</a:t>
            </a:r>
            <a:r>
              <a:rPr lang="en-US" sz="900" b="1" dirty="0" smtClean="0">
                <a:solidFill>
                  <a:srgbClr val="211E54"/>
                </a:solidFill>
              </a:rPr>
              <a:t> </a:t>
            </a:r>
            <a:r>
              <a:rPr lang="en-US" sz="900" b="1" dirty="0" err="1" smtClean="0">
                <a:solidFill>
                  <a:srgbClr val="211E54"/>
                </a:solidFill>
              </a:rPr>
              <a:t>việc</a:t>
            </a:r>
            <a:endParaRPr lang="en-US" sz="900" dirty="0">
              <a:solidFill>
                <a:srgbClr val="211E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00069 -0.02686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2 L 0.00018 -0.02546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00104 -0.03356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39 L 0.02188 -0.00139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3.7037E-6 L 0.0257 3.7037E-6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00579 L 0.02361 -0.00579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16 L 0.00104 0.0375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666 L 3.05556E-6 0.03888 " pathEditMode="relative" rAng="0" ptsTypes="AA">
                                      <p:cBhvr>
                                        <p:cTn id="25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39 L 0.00417 0.02362 " pathEditMode="relative" rAng="0" ptsTypes="AA">
                                      <p:cBhvr>
                                        <p:cTn id="26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139 L -0.02396 0.00139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-0.02083 0.00139 " pathEditMode="relative" rAng="0" ptsTypes="AA">
                                      <p:cBhvr>
                                        <p:cTn id="30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278 L -0.0198 -0.0027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0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384" grpId="0" animBg="1"/>
      <p:bldP spid="384" grpId="1" animBg="1"/>
      <p:bldP spid="384" grpId="2" animBg="1"/>
      <p:bldP spid="392" grpId="0"/>
      <p:bldP spid="397" grpId="0" animBg="1"/>
      <p:bldP spid="397" grpId="1" animBg="1"/>
      <p:bldP spid="398" grpId="0"/>
      <p:bldP spid="425" grpId="0" animBg="1"/>
      <p:bldP spid="425" grpId="1" animBg="1"/>
      <p:bldP spid="428" grpId="0" animBg="1"/>
      <p:bldP spid="428" grpId="1" animBg="1"/>
      <p:bldP spid="429" grpId="0"/>
      <p:bldP spid="430" grpId="0"/>
      <p:bldP spid="431" grpId="0"/>
      <p:bldP spid="432" grpId="0" animBg="1"/>
      <p:bldP spid="432" grpId="1" animBg="1"/>
      <p:bldP spid="433" grpId="0"/>
      <p:bldP spid="435" grpId="0"/>
      <p:bldP spid="436" grpId="0"/>
      <p:bldP spid="437" grpId="0" animBg="1"/>
      <p:bldP spid="437" grpId="1" animBg="1"/>
      <p:bldP spid="438" grpId="0"/>
      <p:bldP spid="439" grpId="0"/>
      <p:bldP spid="440" grpId="0"/>
      <p:bldP spid="441" grpId="2" animBg="1"/>
      <p:bldP spid="441" grpId="3" animBg="1"/>
      <p:bldP spid="442" grpId="2" animBg="1"/>
      <p:bldP spid="442" grpId="3" animBg="1"/>
      <p:bldP spid="443" grpId="2" animBg="1"/>
      <p:bldP spid="443" grpId="3" animBg="1"/>
      <p:bldP spid="444" grpId="0" animBg="1"/>
      <p:bldP spid="444" grpId="1" animBg="1"/>
      <p:bldP spid="445" grpId="2" animBg="1"/>
      <p:bldP spid="445" grpId="3" animBg="1"/>
      <p:bldP spid="446" grpId="2" animBg="1"/>
      <p:bldP spid="446" grpId="3" animBg="1"/>
      <p:bldP spid="447" grpId="1" animBg="1"/>
      <p:bldP spid="447" grpId="3" animBg="1"/>
      <p:bldP spid="448" grpId="1" animBg="1"/>
      <p:bldP spid="448" grpId="2" animBg="1"/>
      <p:bldP spid="449" grpId="0" animBg="1"/>
      <p:bldP spid="449" grpId="2" animBg="1"/>
      <p:bldP spid="450" grpId="0" animBg="1"/>
      <p:bldP spid="450" grpId="1" animBg="1"/>
      <p:bldP spid="451" grpId="1" animBg="1"/>
      <p:bldP spid="451" grpId="2" animBg="1"/>
      <p:bldP spid="451" grpId="3" animBg="1"/>
      <p:bldP spid="452" grpId="1" animBg="1"/>
      <p:bldP spid="452" grpId="2" animBg="1"/>
      <p:bldP spid="453" grpId="1" animBg="1"/>
      <p:bldP spid="453" grpId="2" animBg="1"/>
      <p:bldP spid="460" grpId="0" animBg="1"/>
      <p:bldP spid="461" grpId="0" animBg="1"/>
      <p:bldP spid="102" grpId="1"/>
      <p:bldP spid="103" grpId="1"/>
      <p:bldP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324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GIÁ TRỊ CỐT LÕI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VẬN DỤNG – PHÁT HUY</a:t>
            </a:r>
            <a:endParaRPr lang="en-US" dirty="0"/>
          </a:p>
        </p:txBody>
      </p:sp>
      <p:sp>
        <p:nvSpPr>
          <p:cNvPr id="105" name="Title 1"/>
          <p:cNvSpPr txBox="1">
            <a:spLocks/>
          </p:cNvSpPr>
          <p:nvPr/>
        </p:nvSpPr>
        <p:spPr bwMode="auto">
          <a:xfrm>
            <a:off x="3124200" y="1842655"/>
            <a:ext cx="381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rgbClr val="FF0000"/>
                </a:solidFill>
              </a:rPr>
              <a:t>?</a:t>
            </a:r>
            <a:endParaRPr lang="en-US" sz="9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1066800" y="4038600"/>
            <a:ext cx="54102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4d">
  <a:themeElements>
    <a:clrScheme name="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sampl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b2004214d">
  <a:themeElements>
    <a:clrScheme name="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sampl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cdb2004214d</Template>
  <TotalTime>2005</TotalTime>
  <Words>137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cdb2004214d</vt:lpstr>
      <vt:lpstr>1_cdb2004214d</vt:lpstr>
      <vt:lpstr>PowerPoint Presentation</vt:lpstr>
      <vt:lpstr>GIÁ TRỊ CỐT LÕI TINH – TÂM – TRÍ – TÍN </vt:lpstr>
      <vt:lpstr>GIÁ TRỊ CỐT LÕI VẬN DỤNG – PHÁT HUY</vt:lpstr>
      <vt:lpstr>PowerPoint Presentation</vt:lpstr>
    </vt:vector>
  </TitlesOfParts>
  <Company>XP-2010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ThủyLV</dc:creator>
  <cp:lastModifiedBy>FPT</cp:lastModifiedBy>
  <cp:revision>188</cp:revision>
  <dcterms:created xsi:type="dcterms:W3CDTF">2012-02-24T01:44:42Z</dcterms:created>
  <dcterms:modified xsi:type="dcterms:W3CDTF">2013-03-31T14:43:12Z</dcterms:modified>
</cp:coreProperties>
</file>