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f1x1t007/AICTE_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85545" y="3956252"/>
            <a:ext cx="8426771"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Shayaan Ahmed</a:t>
            </a:r>
          </a:p>
          <a:p>
            <a:r>
              <a:rPr lang="en-US" sz="2000" b="1" dirty="0">
                <a:solidFill>
                  <a:schemeClr val="accent1">
                    <a:lumMod val="75000"/>
                  </a:schemeClr>
                </a:solidFill>
                <a:latin typeface="Arial"/>
                <a:cs typeface="Arial"/>
              </a:rPr>
              <a:t>College Name &amp; Department : DRK College of Engineering and Technology (CSE-CS)</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340017"/>
            <a:ext cx="10708131" cy="4673324"/>
          </a:xfrm>
        </p:spPr>
        <p:txBody>
          <a:bodyPr>
            <a:normAutofit/>
          </a:bodyPr>
          <a:lstStyle/>
          <a:p>
            <a:pPr marL="0" indent="0">
              <a:buNone/>
            </a:pPr>
            <a:r>
              <a:rPr lang="en-US" sz="2400" dirty="0"/>
              <a:t>In the future, this project can be enhanced by integrating </a:t>
            </a:r>
            <a:r>
              <a:rPr lang="en-US" sz="2400" b="1" dirty="0"/>
              <a:t>advanced cryptographic techniques</a:t>
            </a:r>
            <a:r>
              <a:rPr lang="en-US" sz="2400" dirty="0"/>
              <a:t> such as AES encryption alongside steganography for dual-layer security. The tool can be improved to support </a:t>
            </a:r>
            <a:r>
              <a:rPr lang="en-US" sz="2400" b="1" dirty="0"/>
              <a:t>video and audio steganography</a:t>
            </a:r>
            <a:r>
              <a:rPr lang="en-US" sz="2400" dirty="0"/>
              <a:t>, making it even more versatile. Adding </a:t>
            </a:r>
            <a:r>
              <a:rPr lang="en-US" sz="2400" b="1" dirty="0"/>
              <a:t>AI-based pattern recognition</a:t>
            </a:r>
            <a:r>
              <a:rPr lang="en-US" sz="2400" dirty="0"/>
              <a:t> can help in detecting and preventing unauthorized steganographic attempts. The project can be extended into </a:t>
            </a:r>
            <a:r>
              <a:rPr lang="en-US" sz="2400" b="1" dirty="0"/>
              <a:t>mobile applications and cloud-based platforms</a:t>
            </a:r>
            <a:r>
              <a:rPr lang="en-US" sz="2400" dirty="0"/>
              <a:t>, enabling secure communication from any device. Additionally, an automated </a:t>
            </a:r>
            <a:r>
              <a:rPr lang="en-US" sz="2400" b="1" dirty="0"/>
              <a:t>steganography detection system</a:t>
            </a:r>
            <a:r>
              <a:rPr lang="en-US" sz="2400" dirty="0"/>
              <a:t> can be developed to analyze images for hidden data, making it useful for forensic investigations.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US" sz="36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232452"/>
            <a:ext cx="10576246" cy="5688623"/>
          </a:xfrm>
        </p:spPr>
        <p:txBody>
          <a:bodyPr>
            <a:normAutofit/>
          </a:bodyPr>
          <a:lstStyle/>
          <a:p>
            <a:pPr marL="0" indent="0">
              <a:buNone/>
            </a:pPr>
            <a:r>
              <a:rPr lang="en-US" sz="1800" dirty="0"/>
              <a:t>In today’s digital world, secure communication is essential to prevent data breaches and unauthorized access. Traditional encryption methods may raise suspicion, making it necessary to use covert ways of transmitting confidential information. This project implements </a:t>
            </a:r>
            <a:r>
              <a:rPr lang="en-US" sz="1800" b="1" dirty="0"/>
              <a:t>image steganography</a:t>
            </a:r>
            <a:r>
              <a:rPr lang="en-US" sz="1800" dirty="0"/>
              <a:t>, where secret messages are hidden inside images without altering their visible appearance. The challenge is to develop an efficient method that ensures </a:t>
            </a:r>
            <a:r>
              <a:rPr lang="en-US" sz="1800" b="1" dirty="0"/>
              <a:t>data security and accessibility</a:t>
            </a:r>
            <a:r>
              <a:rPr lang="en-US" sz="1800" dirty="0"/>
              <a:t> while keeping the process user-friendly. Our solution encrypts text within images and allows decryption only with the correct passcode, making it a robust and practical approach to secure communication.</a:t>
            </a:r>
            <a:endParaRPr lang="en-IN" sz="1800" dirty="0"/>
          </a:p>
          <a:p>
            <a:pPr>
              <a:buFont typeface="Wingdings" panose="05000000000000000000" pitchFamily="2" charset="2"/>
              <a:buChar char="Ø"/>
            </a:pPr>
            <a:r>
              <a:rPr lang="en-US" sz="1800" dirty="0"/>
              <a:t>With the increasing use of digital communication, securing sensitive information has become a major challenge.</a:t>
            </a:r>
            <a:endParaRPr lang="en-IN" sz="1800" dirty="0"/>
          </a:p>
          <a:p>
            <a:pPr>
              <a:buFont typeface="Wingdings" panose="05000000000000000000" pitchFamily="2" charset="2"/>
              <a:buChar char="Ø"/>
            </a:pPr>
            <a:r>
              <a:rPr lang="en-US" sz="1800" dirty="0"/>
              <a:t>Traditional encryption techniques are easily detectable, making them a target for cyber threats.</a:t>
            </a:r>
            <a:endParaRPr lang="en-IN" sz="1800" dirty="0"/>
          </a:p>
          <a:p>
            <a:pPr>
              <a:buFont typeface="Wingdings" panose="05000000000000000000" pitchFamily="2" charset="2"/>
              <a:buChar char="Ø"/>
            </a:pPr>
            <a:r>
              <a:rPr lang="en-US" sz="1800" b="1" dirty="0"/>
              <a:t>Steganography</a:t>
            </a:r>
            <a:r>
              <a:rPr lang="en-US" sz="1800" dirty="0"/>
              <a:t> provides an alternative approach by hiding messages within images, ensuring privacy without raising suspicion.</a:t>
            </a:r>
            <a:endParaRPr lang="en-IN" sz="1800" dirty="0"/>
          </a:p>
          <a:p>
            <a:pPr>
              <a:buFont typeface="Wingdings" panose="05000000000000000000" pitchFamily="2" charset="2"/>
              <a:buChar char="Ø"/>
            </a:pPr>
            <a:r>
              <a:rPr lang="en-US" sz="1800" dirty="0"/>
              <a:t>This project enables users to </a:t>
            </a:r>
            <a:r>
              <a:rPr lang="en-US" sz="1800" b="1" dirty="0"/>
              <a:t>embed and retrieve secret messages</a:t>
            </a:r>
            <a:r>
              <a:rPr lang="en-US" sz="1800" dirty="0"/>
              <a:t> in images using a </a:t>
            </a:r>
            <a:r>
              <a:rPr lang="en-US" sz="1800" b="1" dirty="0"/>
              <a:t>passcode-protected system</a:t>
            </a:r>
            <a:r>
              <a:rPr lang="en-US" sz="1800" dirty="0"/>
              <a:t>, making data transmission secure and discreet.</a:t>
            </a:r>
          </a:p>
          <a:p>
            <a:pPr>
              <a:buFont typeface="Wingdings" panose="05000000000000000000" pitchFamily="2" charset="2"/>
              <a:buChar char="Ø"/>
            </a:pPr>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600" b="1" dirty="0">
                <a:solidFill>
                  <a:schemeClr val="accent1"/>
                </a:solidFill>
                <a:latin typeface="Arial" panose="020B0604020202020204" pitchFamily="34" charset="0"/>
                <a:cs typeface="Arial" panose="020B0604020202020204" pitchFamily="34" charset="0"/>
              </a:rPr>
              <a:t>Technology  used</a:t>
            </a:r>
            <a:endParaRPr lang="en-US" sz="36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806024"/>
            <a:ext cx="11437893" cy="5563973"/>
          </a:xfrm>
        </p:spPr>
        <p:txBody>
          <a:bodyPr vert="horz" lIns="91440" tIns="45720" rIns="91440" bIns="45720" rtlCol="0" anchor="ctr">
            <a:noAutofit/>
          </a:bodyPr>
          <a:lstStyle/>
          <a:p>
            <a:pPr marL="0" indent="0">
              <a:buNone/>
            </a:pPr>
            <a:r>
              <a:rPr lang="en-US" sz="2000" dirty="0"/>
              <a:t>The project is developed using </a:t>
            </a:r>
            <a:r>
              <a:rPr lang="en-US" sz="2000" b="1" dirty="0"/>
              <a:t>Python</a:t>
            </a:r>
            <a:r>
              <a:rPr lang="en-US" sz="2000" dirty="0"/>
              <a:t> and relies on key libraries such as </a:t>
            </a:r>
            <a:r>
              <a:rPr lang="en-US" sz="2000" b="1" dirty="0"/>
              <a:t>OpenCV, NumPy, and Tkinter</a:t>
            </a:r>
            <a:r>
              <a:rPr lang="en-US" sz="2000" dirty="0"/>
              <a:t>. OpenCV handles image processing, allowing messages to be embedded in image pixels without noticeable distortion. NumPy is used for efficient array manipulation during encoding and decoding. Tkinter provides a </a:t>
            </a:r>
            <a:r>
              <a:rPr lang="en-US" sz="2000" b="1" dirty="0"/>
              <a:t>Graphical User Interface (GUI)</a:t>
            </a:r>
            <a:r>
              <a:rPr lang="en-US" sz="2000" dirty="0"/>
              <a:t> to make the encryption and decryption process accessible to non-technical users. The program also incorporates </a:t>
            </a:r>
            <a:r>
              <a:rPr lang="en-US" sz="2000" b="1" dirty="0"/>
              <a:t>file handling</a:t>
            </a:r>
            <a:r>
              <a:rPr lang="en-US" sz="2000" dirty="0"/>
              <a:t> to securely store the passcode and encrypted image, ensuring that only authorized users can retrieve the hidden message.</a:t>
            </a:r>
          </a:p>
          <a:p>
            <a:pPr>
              <a:buFont typeface="Wingdings" panose="05000000000000000000" pitchFamily="2" charset="2"/>
              <a:buChar char="Ø"/>
            </a:pPr>
            <a:r>
              <a:rPr lang="en-US" sz="2000" b="1" dirty="0"/>
              <a:t>Python</a:t>
            </a:r>
            <a:r>
              <a:rPr lang="en-US" sz="2000" dirty="0"/>
              <a:t> – The core programming language for development.</a:t>
            </a:r>
          </a:p>
          <a:p>
            <a:pPr>
              <a:buFont typeface="Wingdings" panose="05000000000000000000" pitchFamily="2" charset="2"/>
              <a:buChar char="Ø"/>
            </a:pPr>
            <a:r>
              <a:rPr lang="en-US" sz="2000" b="1" dirty="0"/>
              <a:t>OpenCV</a:t>
            </a:r>
            <a:r>
              <a:rPr lang="en-US" sz="2000" dirty="0"/>
              <a:t> – Used for image processing and manipulation.</a:t>
            </a:r>
          </a:p>
          <a:p>
            <a:pPr>
              <a:buFont typeface="Wingdings" panose="05000000000000000000" pitchFamily="2" charset="2"/>
              <a:buChar char="Ø"/>
            </a:pPr>
            <a:r>
              <a:rPr lang="en-US" sz="2000" b="1" dirty="0"/>
              <a:t>NumPy</a:t>
            </a:r>
            <a:r>
              <a:rPr lang="en-US" sz="2000" dirty="0"/>
              <a:t> – Helps in handling pixel-level data efficiently.</a:t>
            </a:r>
          </a:p>
          <a:p>
            <a:pPr>
              <a:buFont typeface="Wingdings" panose="05000000000000000000" pitchFamily="2" charset="2"/>
              <a:buChar char="Ø"/>
            </a:pPr>
            <a:r>
              <a:rPr lang="en-US" sz="2000" b="1" dirty="0"/>
              <a:t>Tkinter</a:t>
            </a:r>
            <a:r>
              <a:rPr lang="en-US" sz="2000" dirty="0"/>
              <a:t> – Provides an easy-to-use GUI for encryption and decryption.</a:t>
            </a:r>
          </a:p>
          <a:p>
            <a:pPr>
              <a:buFont typeface="Wingdings" panose="05000000000000000000" pitchFamily="2" charset="2"/>
              <a:buChar char="Ø"/>
            </a:pPr>
            <a:r>
              <a:rPr lang="en-US" sz="2000" b="1" dirty="0"/>
              <a:t>File Handling</a:t>
            </a:r>
            <a:r>
              <a:rPr lang="en-US" sz="2000" dirty="0"/>
              <a:t> – Securely manages passcode storage and retrieval.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0927939" cy="4673324"/>
          </a:xfrm>
        </p:spPr>
        <p:txBody>
          <a:bodyPr>
            <a:normAutofit/>
          </a:bodyPr>
          <a:lstStyle/>
          <a:p>
            <a:pPr marL="0" indent="0">
              <a:buNone/>
            </a:pPr>
            <a:r>
              <a:rPr lang="en-US" sz="1800" dirty="0"/>
              <a:t>What makes this project unique is its seamless and </a:t>
            </a:r>
            <a:r>
              <a:rPr lang="en-US" sz="1800" b="1" dirty="0"/>
              <a:t>invisible encryption</a:t>
            </a:r>
            <a:r>
              <a:rPr lang="en-US" sz="1800" dirty="0"/>
              <a:t> mechanism, ensuring that the image appears unchanged to an ordinary viewer. The tool features an intuitive </a:t>
            </a:r>
            <a:r>
              <a:rPr lang="en-US" sz="1800" b="1" dirty="0"/>
              <a:t>GUI</a:t>
            </a:r>
            <a:r>
              <a:rPr lang="en-US" sz="1800" dirty="0"/>
              <a:t>, making it easy for anyone to hide and retrieve messages without programming knowledge. Additionally, the </a:t>
            </a:r>
            <a:r>
              <a:rPr lang="en-US" sz="1800" b="1" dirty="0"/>
              <a:t>passcode-protected decryption</a:t>
            </a:r>
            <a:r>
              <a:rPr lang="en-US" sz="1800" dirty="0"/>
              <a:t> enhances security, preventing unauthorized access. Unlike conventional encryption methods, which may attract attention, this method allows information to be transmitted discreetly. The ability to use </a:t>
            </a:r>
            <a:r>
              <a:rPr lang="en-US" sz="1800" b="1" dirty="0"/>
              <a:t>any image format</a:t>
            </a:r>
            <a:r>
              <a:rPr lang="en-US" sz="1800" dirty="0"/>
              <a:t> ensures flexibility, making it suitable for multiple real-world applications, from confidential messaging to watermarking.</a:t>
            </a:r>
            <a:endParaRPr lang="en-IN" sz="1800" b="1" dirty="0">
              <a:solidFill>
                <a:srgbClr val="0F0F0F"/>
              </a:solidFill>
            </a:endParaRPr>
          </a:p>
          <a:p>
            <a:pPr>
              <a:buFont typeface="Wingdings" panose="05000000000000000000" pitchFamily="2" charset="2"/>
              <a:buChar char="Ø"/>
            </a:pPr>
            <a:r>
              <a:rPr lang="en-US" sz="1800" b="1" dirty="0"/>
              <a:t>Stealthy Communication:</a:t>
            </a:r>
            <a:r>
              <a:rPr lang="en-US" sz="1800" dirty="0"/>
              <a:t> Unlike traditional encryption, hidden messages are undetectable to the naked eye.</a:t>
            </a:r>
            <a:endParaRPr lang="en-IN" sz="1800" b="1" dirty="0">
              <a:solidFill>
                <a:srgbClr val="0F0F0F"/>
              </a:solidFill>
            </a:endParaRPr>
          </a:p>
          <a:p>
            <a:pPr>
              <a:buFont typeface="Wingdings" panose="05000000000000000000" pitchFamily="2" charset="2"/>
              <a:buChar char="Ø"/>
            </a:pPr>
            <a:r>
              <a:rPr lang="en-US" sz="1800" b="1" dirty="0"/>
              <a:t>Passcode Protection:</a:t>
            </a:r>
            <a:r>
              <a:rPr lang="en-US" sz="1800" dirty="0"/>
              <a:t> Adds an extra layer of security to prevent unauthorized access.</a:t>
            </a:r>
            <a:endParaRPr lang="en-IN" sz="1800" b="1" dirty="0">
              <a:solidFill>
                <a:srgbClr val="0F0F0F"/>
              </a:solidFill>
            </a:endParaRPr>
          </a:p>
          <a:p>
            <a:pPr>
              <a:buFont typeface="Wingdings" panose="05000000000000000000" pitchFamily="2" charset="2"/>
              <a:buChar char="Ø"/>
            </a:pPr>
            <a:r>
              <a:rPr lang="en-US" sz="1800" b="1" dirty="0"/>
              <a:t>Minimal Data Distortion:</a:t>
            </a:r>
            <a:r>
              <a:rPr lang="en-US" sz="1800" dirty="0"/>
              <a:t> The image remains visually unchanged even after encryption.</a:t>
            </a:r>
            <a:endParaRPr lang="en-IN" sz="1800" b="1" dirty="0">
              <a:solidFill>
                <a:srgbClr val="0F0F0F"/>
              </a:solidFill>
            </a:endParaRPr>
          </a:p>
          <a:p>
            <a:pPr>
              <a:buFont typeface="Wingdings" panose="05000000000000000000" pitchFamily="2" charset="2"/>
              <a:buChar char="Ø"/>
            </a:pPr>
            <a:r>
              <a:rPr lang="en-US" sz="1800" b="1" dirty="0"/>
              <a:t>User-Friendly Interface:</a:t>
            </a:r>
            <a:r>
              <a:rPr lang="en-US" sz="1800" dirty="0"/>
              <a:t> The Tkinter-based GUI makes encryption and decryption effortless.</a:t>
            </a:r>
            <a:endParaRPr lang="en-IN" sz="1800" b="1" dirty="0">
              <a:solidFill>
                <a:srgbClr val="0F0F0F"/>
              </a:solidFill>
            </a:endParaRPr>
          </a:p>
          <a:p>
            <a:pPr>
              <a:buFont typeface="Wingdings" panose="05000000000000000000" pitchFamily="2" charset="2"/>
              <a:buChar char="Ø"/>
            </a:pPr>
            <a:r>
              <a:rPr lang="en-US" sz="1800" b="1" dirty="0"/>
              <a:t>Lightweight &amp; Fast:</a:t>
            </a:r>
            <a:r>
              <a:rPr lang="en-US" sz="1800" dirty="0"/>
              <a:t> The entire process of embedding and extracting messages is quick and efficient.</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3600"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63572"/>
            <a:ext cx="10919146" cy="4673324"/>
          </a:xfrm>
        </p:spPr>
        <p:txBody>
          <a:bodyPr>
            <a:normAutofit/>
          </a:bodyPr>
          <a:lstStyle/>
          <a:p>
            <a:pPr marL="0" indent="0">
              <a:buNone/>
            </a:pPr>
            <a:r>
              <a:rPr lang="en-US" sz="1800" dirty="0"/>
              <a:t>This project is beneficial for </a:t>
            </a:r>
            <a:r>
              <a:rPr lang="en-US" sz="1800" b="1" dirty="0"/>
              <a:t>cybersecurity professionals</a:t>
            </a:r>
            <a:r>
              <a:rPr lang="en-US" sz="1800" dirty="0"/>
              <a:t>, journalists, intelligence agencies, and individuals needing </a:t>
            </a:r>
            <a:r>
              <a:rPr lang="en-US" sz="1800" b="1" dirty="0"/>
              <a:t>secure and untraceable communication</a:t>
            </a:r>
            <a:r>
              <a:rPr lang="en-US" sz="1800" dirty="0"/>
              <a:t>. It can be used in </a:t>
            </a:r>
            <a:r>
              <a:rPr lang="en-US" sz="1800" b="1" dirty="0"/>
              <a:t>corporate environments</a:t>
            </a:r>
            <a:r>
              <a:rPr lang="en-US" sz="1800" dirty="0"/>
              <a:t> to share confidential data or by investigative reporters who need to exchange sensitive information discreetly. </a:t>
            </a:r>
            <a:r>
              <a:rPr lang="en-US" sz="1800" b="1" dirty="0"/>
              <a:t>Ethical hackers and forensic investigators</a:t>
            </a:r>
            <a:r>
              <a:rPr lang="en-US" sz="1800" dirty="0"/>
              <a:t> can leverage this tool for secure data storage. Moreover, students and researchers in the field of </a:t>
            </a:r>
            <a:r>
              <a:rPr lang="en-US" sz="1800" b="1" dirty="0"/>
              <a:t>cybersecurity and digital forensics</a:t>
            </a:r>
            <a:r>
              <a:rPr lang="en-US" sz="1800" dirty="0"/>
              <a:t> can use this project as a foundation to explore advanced steganographic techniques.</a:t>
            </a:r>
            <a:endParaRPr lang="en-IN" sz="1800" dirty="0"/>
          </a:p>
          <a:p>
            <a:pPr>
              <a:buFont typeface="Wingdings" panose="05000000000000000000" pitchFamily="2" charset="2"/>
              <a:buChar char="Ø"/>
            </a:pPr>
            <a:r>
              <a:rPr lang="en-US" sz="1800" b="1" dirty="0"/>
              <a:t>Cybersecurity Professionals:</a:t>
            </a:r>
            <a:r>
              <a:rPr lang="en-US" sz="1800" dirty="0"/>
              <a:t> Can use this method for covert communication.</a:t>
            </a:r>
            <a:endParaRPr lang="en-IN" sz="1800" dirty="0"/>
          </a:p>
          <a:p>
            <a:pPr>
              <a:buFont typeface="Wingdings" panose="05000000000000000000" pitchFamily="2" charset="2"/>
              <a:buChar char="Ø"/>
            </a:pPr>
            <a:r>
              <a:rPr lang="en-US" sz="1800" b="1" dirty="0"/>
              <a:t>Journalists &amp; Whistleblowers:</a:t>
            </a:r>
            <a:r>
              <a:rPr lang="en-US" sz="1800" dirty="0"/>
              <a:t> Ensures secure message transmission without detection.</a:t>
            </a:r>
            <a:endParaRPr lang="en-IN" sz="1800" dirty="0"/>
          </a:p>
          <a:p>
            <a:pPr>
              <a:buFont typeface="Wingdings" panose="05000000000000000000" pitchFamily="2" charset="2"/>
              <a:buChar char="Ø"/>
            </a:pPr>
            <a:r>
              <a:rPr lang="en-US" sz="1800" b="1" dirty="0"/>
              <a:t>Government &amp; Intelligence Agencies:</a:t>
            </a:r>
            <a:r>
              <a:rPr lang="en-US" sz="1800" dirty="0"/>
              <a:t> Aids in secure communication for confidential operations.</a:t>
            </a:r>
            <a:endParaRPr lang="en-IN" sz="1800" dirty="0"/>
          </a:p>
          <a:p>
            <a:pPr>
              <a:buFont typeface="Wingdings" panose="05000000000000000000" pitchFamily="2" charset="2"/>
              <a:buChar char="Ø"/>
            </a:pPr>
            <a:r>
              <a:rPr lang="en-US" sz="1800" b="1" dirty="0"/>
              <a:t>General Users:</a:t>
            </a:r>
            <a:r>
              <a:rPr lang="en-US" sz="1800" dirty="0"/>
              <a:t> Provides an additional privacy layer for personal messages.</a:t>
            </a:r>
            <a:endParaRPr lang="en-IN" sz="1800" dirty="0"/>
          </a:p>
          <a:p>
            <a:pPr>
              <a:buFont typeface="Wingdings" panose="05000000000000000000" pitchFamily="2" charset="2"/>
              <a:buChar char="Ø"/>
            </a:pPr>
            <a:r>
              <a:rPr lang="en-US" sz="1800" b="1" dirty="0"/>
              <a:t>Developers &amp; Researchers:</a:t>
            </a:r>
            <a:r>
              <a:rPr lang="en-US" sz="1800" dirty="0"/>
              <a:t> A great project to learn and extend steganography techniques.</a:t>
            </a:r>
          </a:p>
          <a:p>
            <a:pPr>
              <a:buFont typeface="Wingdings" panose="05000000000000000000" pitchFamily="2" charset="2"/>
              <a:buChar char="Ø"/>
            </a:pPr>
            <a:endParaRPr lang="en-IN" sz="18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3600"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581192" y="1302026"/>
            <a:ext cx="11029615" cy="755374"/>
          </a:xfrm>
        </p:spPr>
        <p:txBody>
          <a:bodyPr/>
          <a:lstStyle/>
          <a:p>
            <a:pPr marL="0" indent="0">
              <a:buNone/>
            </a:pPr>
            <a:r>
              <a:rPr lang="en-US" dirty="0"/>
              <a:t>Successfully encrypted and decrypted messages within images while ensuring data security using a passcode-based authentication system.</a:t>
            </a:r>
            <a:endParaRPr lang="en-IN" dirty="0"/>
          </a:p>
        </p:txBody>
      </p:sp>
      <p:pic>
        <p:nvPicPr>
          <p:cNvPr id="9" name="Picture 8">
            <a:extLst>
              <a:ext uri="{FF2B5EF4-FFF2-40B4-BE49-F238E27FC236}">
                <a16:creationId xmlns:a16="http://schemas.microsoft.com/office/drawing/2014/main" id="{D3E23486-0AB8-1528-B979-C3E41A65DA00}"/>
              </a:ext>
            </a:extLst>
          </p:cNvPr>
          <p:cNvPicPr>
            <a:picLocks noChangeAspect="1"/>
          </p:cNvPicPr>
          <p:nvPr/>
        </p:nvPicPr>
        <p:blipFill>
          <a:blip r:embed="rId2"/>
          <a:stretch>
            <a:fillRect/>
          </a:stretch>
        </p:blipFill>
        <p:spPr>
          <a:xfrm>
            <a:off x="1391119" y="2600994"/>
            <a:ext cx="2887275" cy="2954979"/>
          </a:xfrm>
          <a:prstGeom prst="rect">
            <a:avLst/>
          </a:prstGeom>
        </p:spPr>
      </p:pic>
      <p:pic>
        <p:nvPicPr>
          <p:cNvPr id="11" name="Picture 10">
            <a:extLst>
              <a:ext uri="{FF2B5EF4-FFF2-40B4-BE49-F238E27FC236}">
                <a16:creationId xmlns:a16="http://schemas.microsoft.com/office/drawing/2014/main" id="{E0480FFC-A681-6C90-B3BC-83B94CD51D99}"/>
              </a:ext>
            </a:extLst>
          </p:cNvPr>
          <p:cNvPicPr>
            <a:picLocks noChangeAspect="1"/>
          </p:cNvPicPr>
          <p:nvPr/>
        </p:nvPicPr>
        <p:blipFill>
          <a:blip r:embed="rId3"/>
          <a:stretch>
            <a:fillRect/>
          </a:stretch>
        </p:blipFill>
        <p:spPr>
          <a:xfrm>
            <a:off x="4959762" y="2608641"/>
            <a:ext cx="2887275" cy="2954978"/>
          </a:xfrm>
          <a:prstGeom prst="rect">
            <a:avLst/>
          </a:prstGeom>
        </p:spPr>
      </p:pic>
      <p:pic>
        <p:nvPicPr>
          <p:cNvPr id="13" name="Picture 12">
            <a:extLst>
              <a:ext uri="{FF2B5EF4-FFF2-40B4-BE49-F238E27FC236}">
                <a16:creationId xmlns:a16="http://schemas.microsoft.com/office/drawing/2014/main" id="{2AA28D08-10EF-9E83-FCAE-1E8CB05F3A50}"/>
              </a:ext>
            </a:extLst>
          </p:cNvPr>
          <p:cNvPicPr>
            <a:picLocks noChangeAspect="1"/>
          </p:cNvPicPr>
          <p:nvPr/>
        </p:nvPicPr>
        <p:blipFill>
          <a:blip r:embed="rId4"/>
          <a:stretch>
            <a:fillRect/>
          </a:stretch>
        </p:blipFill>
        <p:spPr>
          <a:xfrm>
            <a:off x="8528405" y="2600994"/>
            <a:ext cx="2887275" cy="295497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3600"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473094"/>
            <a:ext cx="10743300" cy="3911812"/>
          </a:xfrm>
        </p:spPr>
        <p:txBody>
          <a:bodyPr>
            <a:normAutofit/>
          </a:bodyPr>
          <a:lstStyle/>
          <a:p>
            <a:pPr marL="0" indent="0">
              <a:buNone/>
            </a:pPr>
            <a:r>
              <a:rPr lang="en-US" sz="2400" dirty="0"/>
              <a:t>This project demonstrates the effectiveness of </a:t>
            </a:r>
            <a:r>
              <a:rPr lang="en-US" sz="2400" b="1" dirty="0"/>
              <a:t>image steganography</a:t>
            </a:r>
            <a:r>
              <a:rPr lang="en-US" sz="2400" dirty="0"/>
              <a:t> as a covert and reliable method of secure communication. By embedding messages in image pixels and ensuring </a:t>
            </a:r>
            <a:r>
              <a:rPr lang="en-US" sz="2400" b="1" dirty="0"/>
              <a:t>passcode-protected decryption</a:t>
            </a:r>
            <a:r>
              <a:rPr lang="en-US" sz="2400" dirty="0"/>
              <a:t>, the system prevents unauthorized access while keeping the encryption undetectable. The </a:t>
            </a:r>
            <a:r>
              <a:rPr lang="en-US" sz="2400" b="1" dirty="0"/>
              <a:t>user-friendly GUI</a:t>
            </a:r>
            <a:r>
              <a:rPr lang="en-US" sz="2400" dirty="0"/>
              <a:t> makes it accessible to a wider audience, allowing easy encryption without coding knowledge. Compared to traditional encryption, steganography adds an extra layer of secrecy by </a:t>
            </a:r>
            <a:r>
              <a:rPr lang="en-US" sz="2400" b="1" dirty="0"/>
              <a:t>hiding messages in plain sight</a:t>
            </a:r>
            <a:r>
              <a:rPr lang="en-US" sz="2400" dirty="0"/>
              <a:t>. This project can serve as a </a:t>
            </a:r>
            <a:r>
              <a:rPr lang="en-US" sz="2400" b="1" dirty="0"/>
              <a:t>stepping stone for advanced security applications</a:t>
            </a:r>
            <a:r>
              <a:rPr lang="en-US" sz="2400" dirty="0"/>
              <a:t>, including AI-powered steganographic techniques.</a:t>
            </a:r>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3600" dirty="0">
                <a:solidFill>
                  <a:schemeClr val="accent1"/>
                </a:solidFill>
              </a:rPr>
              <a:t>GitHub Link AND CONTACT</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a:buFont typeface="Wingdings" panose="05000000000000000000" pitchFamily="2" charset="2"/>
              <a:buChar char="Ø"/>
            </a:pPr>
            <a:r>
              <a:rPr lang="en-IN" dirty="0"/>
              <a:t>GitHub Link :- </a:t>
            </a:r>
            <a:r>
              <a:rPr lang="en-IN" dirty="0">
                <a:hlinkClick r:id="rId2"/>
              </a:rPr>
              <a:t>https://github.com/f1x1t007/AICTE_PROJECT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67</TotalTime>
  <Words>928</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 AND CONTACT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Shayaan Ahmed</cp:lastModifiedBy>
  <cp:revision>27</cp:revision>
  <dcterms:created xsi:type="dcterms:W3CDTF">2021-05-26T16:50:10Z</dcterms:created>
  <dcterms:modified xsi:type="dcterms:W3CDTF">2025-02-25T11:14:37Z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