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103" autoAdjust="0"/>
  </p:normalViewPr>
  <p:slideViewPr>
    <p:cSldViewPr snapToGrid="0">
      <p:cViewPr varScale="1">
        <p:scale>
          <a:sx n="67" d="100"/>
          <a:sy n="67" d="100"/>
        </p:scale>
        <p:origin x="5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BAB6D1-D2C4-46D8-A4FA-92C14ED3B5A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1560EAB8-B20D-4117-8949-636F17368C05}">
      <dgm:prSet phldrT="[Text]" custT="1"/>
      <dgm:spPr/>
      <dgm:t>
        <a:bodyPr/>
        <a:lstStyle/>
        <a:p>
          <a:r>
            <a:rPr lang="en-IN" sz="1500" b="1" dirty="0" smtClean="0"/>
            <a:t>Get data from Wiki </a:t>
          </a:r>
          <a:endParaRPr lang="en-IN" sz="1500" b="1" dirty="0"/>
        </a:p>
      </dgm:t>
    </dgm:pt>
    <dgm:pt modelId="{9DD22F57-058B-4937-8A32-A12C822E1CA2}" type="parTrans" cxnId="{EBDD6E88-57BE-4F96-B039-2BC2BC3258AB}">
      <dgm:prSet/>
      <dgm:spPr/>
      <dgm:t>
        <a:bodyPr/>
        <a:lstStyle/>
        <a:p>
          <a:endParaRPr lang="en-IN" sz="1500" b="1"/>
        </a:p>
      </dgm:t>
    </dgm:pt>
    <dgm:pt modelId="{FA9CC944-0373-4346-8ED4-5A6A891E5F0F}" type="sibTrans" cxnId="{EBDD6E88-57BE-4F96-B039-2BC2BC3258AB}">
      <dgm:prSet/>
      <dgm:spPr/>
      <dgm:t>
        <a:bodyPr/>
        <a:lstStyle/>
        <a:p>
          <a:endParaRPr lang="en-IN" sz="1500" b="1"/>
        </a:p>
      </dgm:t>
    </dgm:pt>
    <dgm:pt modelId="{A0BEC62F-86C4-4FB3-98D5-C6527819508D}">
      <dgm:prSet custT="1"/>
      <dgm:spPr/>
      <dgm:t>
        <a:bodyPr/>
        <a:lstStyle/>
        <a:p>
          <a:r>
            <a:rPr lang="en-IN" sz="1500" b="1" dirty="0" smtClean="0"/>
            <a:t>Get neighbourhood information from Wikipedia page</a:t>
          </a:r>
          <a:endParaRPr lang="en-IN" sz="1500" b="1" dirty="0"/>
        </a:p>
      </dgm:t>
    </dgm:pt>
    <dgm:pt modelId="{81E4C6B6-F52A-474A-9778-6C9D1B1B9E79}" type="parTrans" cxnId="{7D2FB135-666C-4DC5-9670-E1ED456159E3}">
      <dgm:prSet/>
      <dgm:spPr/>
      <dgm:t>
        <a:bodyPr/>
        <a:lstStyle/>
        <a:p>
          <a:endParaRPr lang="en-IN" sz="1500" b="1"/>
        </a:p>
      </dgm:t>
    </dgm:pt>
    <dgm:pt modelId="{3731D9C1-B0C0-4F3C-88A6-FAC028A7F575}" type="sibTrans" cxnId="{7D2FB135-666C-4DC5-9670-E1ED456159E3}">
      <dgm:prSet/>
      <dgm:spPr/>
      <dgm:t>
        <a:bodyPr/>
        <a:lstStyle/>
        <a:p>
          <a:endParaRPr lang="en-IN" sz="1500" b="1"/>
        </a:p>
      </dgm:t>
    </dgm:pt>
    <dgm:pt modelId="{8136D596-B4A8-433F-8512-9F7A359C736C}">
      <dgm:prSet custT="1"/>
      <dgm:spPr/>
      <dgm:t>
        <a:bodyPr/>
        <a:lstStyle/>
        <a:p>
          <a:r>
            <a:rPr lang="en-IN" sz="1500" b="1" smtClean="0"/>
            <a:t>We will do web scraping using beautiful package </a:t>
          </a:r>
          <a:endParaRPr lang="en-IN" sz="1500" b="1"/>
        </a:p>
      </dgm:t>
    </dgm:pt>
    <dgm:pt modelId="{9EC27B61-A09D-4EA3-918D-870E8FF42712}" type="parTrans" cxnId="{F4202CCF-C039-49F2-9BC3-FF7764291BEC}">
      <dgm:prSet/>
      <dgm:spPr/>
      <dgm:t>
        <a:bodyPr/>
        <a:lstStyle/>
        <a:p>
          <a:endParaRPr lang="en-IN" sz="1500" b="1"/>
        </a:p>
      </dgm:t>
    </dgm:pt>
    <dgm:pt modelId="{9600DE14-C655-4CC9-BF3A-D8FC6A20B5B8}" type="sibTrans" cxnId="{F4202CCF-C039-49F2-9BC3-FF7764291BEC}">
      <dgm:prSet/>
      <dgm:spPr/>
      <dgm:t>
        <a:bodyPr/>
        <a:lstStyle/>
        <a:p>
          <a:endParaRPr lang="en-IN" sz="1500" b="1"/>
        </a:p>
      </dgm:t>
    </dgm:pt>
    <dgm:pt modelId="{C2F8AD5F-5437-461A-9933-84D54B262F5E}">
      <dgm:prSet custT="1"/>
      <dgm:spPr/>
      <dgm:t>
        <a:bodyPr/>
        <a:lstStyle/>
        <a:p>
          <a:r>
            <a:rPr lang="en-IN" sz="1500" b="1" smtClean="0"/>
            <a:t>Get coordinates </a:t>
          </a:r>
          <a:endParaRPr lang="en-IN" sz="1500" b="1"/>
        </a:p>
      </dgm:t>
    </dgm:pt>
    <dgm:pt modelId="{E570454A-C403-42AB-A677-1D855FCEF0E9}" type="parTrans" cxnId="{41AEBF0D-D45A-421F-85F7-D602906F92B4}">
      <dgm:prSet/>
      <dgm:spPr/>
      <dgm:t>
        <a:bodyPr/>
        <a:lstStyle/>
        <a:p>
          <a:endParaRPr lang="en-IN" sz="1500" b="1"/>
        </a:p>
      </dgm:t>
    </dgm:pt>
    <dgm:pt modelId="{672B5383-2D5F-4EA6-A69E-3EBD0511F9EA}" type="sibTrans" cxnId="{41AEBF0D-D45A-421F-85F7-D602906F92B4}">
      <dgm:prSet/>
      <dgm:spPr/>
      <dgm:t>
        <a:bodyPr/>
        <a:lstStyle/>
        <a:p>
          <a:endParaRPr lang="en-IN" sz="1500" b="1"/>
        </a:p>
      </dgm:t>
    </dgm:pt>
    <dgm:pt modelId="{4F09D100-FECC-4850-8674-E893BFE2314B}">
      <dgm:prSet custT="1"/>
      <dgm:spPr/>
      <dgm:t>
        <a:bodyPr/>
        <a:lstStyle/>
        <a:p>
          <a:r>
            <a:rPr lang="en-IN" sz="1500" b="1" smtClean="0"/>
            <a:t>We will use the geocoder package </a:t>
          </a:r>
          <a:endParaRPr lang="en-IN" sz="1500" b="1"/>
        </a:p>
      </dgm:t>
    </dgm:pt>
    <dgm:pt modelId="{32F5D007-0417-4A71-BF51-5D5C9D3DA57F}" type="parTrans" cxnId="{8D6BB974-69D7-464E-9C6E-E0ABB426C2B5}">
      <dgm:prSet/>
      <dgm:spPr/>
      <dgm:t>
        <a:bodyPr/>
        <a:lstStyle/>
        <a:p>
          <a:endParaRPr lang="en-IN" sz="1500" b="1"/>
        </a:p>
      </dgm:t>
    </dgm:pt>
    <dgm:pt modelId="{8BB2C770-765D-425D-A978-E553A8205A2E}" type="sibTrans" cxnId="{8D6BB974-69D7-464E-9C6E-E0ABB426C2B5}">
      <dgm:prSet/>
      <dgm:spPr/>
      <dgm:t>
        <a:bodyPr/>
        <a:lstStyle/>
        <a:p>
          <a:endParaRPr lang="en-IN" sz="1500" b="1"/>
        </a:p>
      </dgm:t>
    </dgm:pt>
    <dgm:pt modelId="{D5A854CA-AD7A-4B16-8CF6-113C2DE7618A}">
      <dgm:prSet custT="1"/>
      <dgm:spPr/>
      <dgm:t>
        <a:bodyPr/>
        <a:lstStyle/>
        <a:p>
          <a:r>
            <a:rPr lang="en-IN" sz="1500" b="1" dirty="0" smtClean="0"/>
            <a:t>Create </a:t>
          </a:r>
          <a:r>
            <a:rPr lang="en-IN" sz="1500" b="1" dirty="0" err="1" smtClean="0"/>
            <a:t>dataframe</a:t>
          </a:r>
          <a:r>
            <a:rPr lang="en-IN" sz="1500" b="1" dirty="0" smtClean="0"/>
            <a:t> containing the neighbourhood and the corresponding coordinates </a:t>
          </a:r>
          <a:endParaRPr lang="en-IN" sz="1500" b="1" dirty="0"/>
        </a:p>
      </dgm:t>
    </dgm:pt>
    <dgm:pt modelId="{AB8EBE8D-AD18-430D-8B6C-5EC91BE34FC6}" type="parTrans" cxnId="{E38FBD32-492D-4E62-9EE3-B02A3838A617}">
      <dgm:prSet/>
      <dgm:spPr/>
      <dgm:t>
        <a:bodyPr/>
        <a:lstStyle/>
        <a:p>
          <a:endParaRPr lang="en-IN" sz="1500" b="1"/>
        </a:p>
      </dgm:t>
    </dgm:pt>
    <dgm:pt modelId="{BB7BBABD-B950-4E46-90C3-4FCF0CCB66E8}" type="sibTrans" cxnId="{E38FBD32-492D-4E62-9EE3-B02A3838A617}">
      <dgm:prSet/>
      <dgm:spPr/>
      <dgm:t>
        <a:bodyPr/>
        <a:lstStyle/>
        <a:p>
          <a:endParaRPr lang="en-IN" sz="1500" b="1"/>
        </a:p>
      </dgm:t>
    </dgm:pt>
    <dgm:pt modelId="{96280632-04A6-41AA-91C1-5754A5A22F7C}">
      <dgm:prSet custT="1"/>
      <dgm:spPr/>
      <dgm:t>
        <a:bodyPr/>
        <a:lstStyle/>
        <a:p>
          <a:r>
            <a:rPr lang="en-IN" sz="1500" b="1" smtClean="0"/>
            <a:t>Get coordinates for Mumbai </a:t>
          </a:r>
          <a:endParaRPr lang="en-IN" sz="1500" b="1"/>
        </a:p>
      </dgm:t>
    </dgm:pt>
    <dgm:pt modelId="{7B40B4E8-CE14-4DDB-BCD1-9BE4F0944DB8}" type="parTrans" cxnId="{46858E29-CDE7-4C54-B837-74CE52004888}">
      <dgm:prSet/>
      <dgm:spPr/>
      <dgm:t>
        <a:bodyPr/>
        <a:lstStyle/>
        <a:p>
          <a:endParaRPr lang="en-IN" sz="1500" b="1"/>
        </a:p>
      </dgm:t>
    </dgm:pt>
    <dgm:pt modelId="{932952E4-581B-4840-A0B1-C3AF00A91F33}" type="sibTrans" cxnId="{46858E29-CDE7-4C54-B837-74CE52004888}">
      <dgm:prSet/>
      <dgm:spPr/>
      <dgm:t>
        <a:bodyPr/>
        <a:lstStyle/>
        <a:p>
          <a:endParaRPr lang="en-IN" sz="1500" b="1"/>
        </a:p>
      </dgm:t>
    </dgm:pt>
    <dgm:pt modelId="{E0D0482C-1F9E-4B0A-B51A-2CF7CD2C5E3D}">
      <dgm:prSet custT="1"/>
      <dgm:spPr/>
      <dgm:t>
        <a:bodyPr/>
        <a:lstStyle/>
        <a:p>
          <a:r>
            <a:rPr lang="en-IN" sz="1500" b="1" smtClean="0"/>
            <a:t>We will use the geocoder package</a:t>
          </a:r>
          <a:endParaRPr lang="en-IN" sz="1500" b="1"/>
        </a:p>
      </dgm:t>
    </dgm:pt>
    <dgm:pt modelId="{44B2C988-F08F-4A81-8380-D3B780F3C536}" type="parTrans" cxnId="{CB13A32F-7398-47B9-86DE-17540660B12B}">
      <dgm:prSet/>
      <dgm:spPr/>
      <dgm:t>
        <a:bodyPr/>
        <a:lstStyle/>
        <a:p>
          <a:endParaRPr lang="en-IN" sz="1500" b="1"/>
        </a:p>
      </dgm:t>
    </dgm:pt>
    <dgm:pt modelId="{7D702BE5-D7F8-4FD8-B148-CA2D056C598A}" type="sibTrans" cxnId="{CB13A32F-7398-47B9-86DE-17540660B12B}">
      <dgm:prSet/>
      <dgm:spPr/>
      <dgm:t>
        <a:bodyPr/>
        <a:lstStyle/>
        <a:p>
          <a:endParaRPr lang="en-IN" sz="1500" b="1"/>
        </a:p>
      </dgm:t>
    </dgm:pt>
    <dgm:pt modelId="{4EFF1B02-E987-43CF-83E6-4E6CA75C90E1}">
      <dgm:prSet custT="1"/>
      <dgm:spPr/>
      <dgm:t>
        <a:bodyPr/>
        <a:lstStyle/>
        <a:p>
          <a:r>
            <a:rPr lang="en-IN" sz="1500" b="1" smtClean="0"/>
            <a:t>The geograpical coordinate of Mumbai, India: 18.9387, 72.8353</a:t>
          </a:r>
          <a:endParaRPr lang="en-IN" sz="1500" b="1"/>
        </a:p>
      </dgm:t>
    </dgm:pt>
    <dgm:pt modelId="{D6DFA2D0-E389-4A1C-9214-AB7CBEED9A34}" type="parTrans" cxnId="{4A88463C-FD63-4520-AEF1-CE9EFC7177F2}">
      <dgm:prSet/>
      <dgm:spPr/>
      <dgm:t>
        <a:bodyPr/>
        <a:lstStyle/>
        <a:p>
          <a:endParaRPr lang="en-IN" sz="1500" b="1"/>
        </a:p>
      </dgm:t>
    </dgm:pt>
    <dgm:pt modelId="{13F57B16-927D-40C3-B7F5-9675B87870C7}" type="sibTrans" cxnId="{4A88463C-FD63-4520-AEF1-CE9EFC7177F2}">
      <dgm:prSet/>
      <dgm:spPr/>
      <dgm:t>
        <a:bodyPr/>
        <a:lstStyle/>
        <a:p>
          <a:endParaRPr lang="en-IN" sz="1500" b="1"/>
        </a:p>
      </dgm:t>
    </dgm:pt>
    <dgm:pt modelId="{7F3A7FAA-9422-46B6-BB44-006EE7FC8309}">
      <dgm:prSet custT="1"/>
      <dgm:spPr/>
      <dgm:t>
        <a:bodyPr/>
        <a:lstStyle/>
        <a:p>
          <a:r>
            <a:rPr lang="en-IN" sz="1500" b="1" dirty="0" smtClean="0"/>
            <a:t>Foursquare - top 100 venues in a radius of 1000 meters</a:t>
          </a:r>
          <a:endParaRPr lang="en-IN" sz="1500" b="1" dirty="0"/>
        </a:p>
      </dgm:t>
    </dgm:pt>
    <dgm:pt modelId="{6BFCE32D-E610-47A8-88E7-7186E85E7E88}" type="parTrans" cxnId="{999D87EE-3CCE-4796-8963-0043EAC34687}">
      <dgm:prSet/>
      <dgm:spPr/>
      <dgm:t>
        <a:bodyPr/>
        <a:lstStyle/>
        <a:p>
          <a:endParaRPr lang="en-IN" sz="1500" b="1"/>
        </a:p>
      </dgm:t>
    </dgm:pt>
    <dgm:pt modelId="{8D37AD9A-5D50-4E39-A36D-5DE2722921B2}" type="sibTrans" cxnId="{999D87EE-3CCE-4796-8963-0043EAC34687}">
      <dgm:prSet/>
      <dgm:spPr/>
      <dgm:t>
        <a:bodyPr/>
        <a:lstStyle/>
        <a:p>
          <a:endParaRPr lang="en-IN" sz="1500" b="1"/>
        </a:p>
      </dgm:t>
    </dgm:pt>
    <dgm:pt modelId="{D543113D-9ED3-48C1-98B6-3AC67D8EC8FA}">
      <dgm:prSet custT="1"/>
      <dgm:spPr/>
      <dgm:t>
        <a:bodyPr/>
        <a:lstStyle/>
        <a:p>
          <a:r>
            <a:rPr lang="en-IN" sz="1500" b="1" smtClean="0"/>
            <a:t>We will use the Foursquare API to get the top 100 venues in a radius of 1000 meters (1 km). </a:t>
          </a:r>
          <a:endParaRPr lang="en-IN" sz="1500" b="1"/>
        </a:p>
      </dgm:t>
    </dgm:pt>
    <dgm:pt modelId="{DE71AF45-478F-4E4B-8257-50C7987F5BB2}" type="parTrans" cxnId="{30319512-33A5-456E-85C1-6D14A8396757}">
      <dgm:prSet/>
      <dgm:spPr/>
      <dgm:t>
        <a:bodyPr/>
        <a:lstStyle/>
        <a:p>
          <a:endParaRPr lang="en-IN" sz="1500" b="1"/>
        </a:p>
      </dgm:t>
    </dgm:pt>
    <dgm:pt modelId="{8820271A-274C-4E9F-9A6B-9176EC319D7D}" type="sibTrans" cxnId="{30319512-33A5-456E-85C1-6D14A8396757}">
      <dgm:prSet/>
      <dgm:spPr/>
      <dgm:t>
        <a:bodyPr/>
        <a:lstStyle/>
        <a:p>
          <a:endParaRPr lang="en-IN" sz="1500" b="1"/>
        </a:p>
      </dgm:t>
    </dgm:pt>
    <dgm:pt modelId="{935EA296-554E-4649-90D8-E34F53B7C396}">
      <dgm:prSet custT="1"/>
      <dgm:spPr/>
      <dgm:t>
        <a:bodyPr/>
        <a:lstStyle/>
        <a:p>
          <a:r>
            <a:rPr lang="en-IN" sz="1500" b="1" dirty="0" smtClean="0"/>
            <a:t>We will make API calls to Foursquare by passing the geographical co-ordinates</a:t>
          </a:r>
          <a:endParaRPr lang="en-IN" sz="1500" b="1" dirty="0"/>
        </a:p>
      </dgm:t>
    </dgm:pt>
    <dgm:pt modelId="{F16E825E-FC5C-44B2-B2AF-6DBC04619432}" type="parTrans" cxnId="{46C7D4E0-AEE4-4FDB-9E37-158F3F8A0B2F}">
      <dgm:prSet/>
      <dgm:spPr/>
      <dgm:t>
        <a:bodyPr/>
        <a:lstStyle/>
        <a:p>
          <a:endParaRPr lang="en-IN" sz="1500" b="1"/>
        </a:p>
      </dgm:t>
    </dgm:pt>
    <dgm:pt modelId="{58F83900-5156-4E86-B49B-DF2E2987807A}" type="sibTrans" cxnId="{46C7D4E0-AEE4-4FDB-9E37-158F3F8A0B2F}">
      <dgm:prSet/>
      <dgm:spPr/>
      <dgm:t>
        <a:bodyPr/>
        <a:lstStyle/>
        <a:p>
          <a:endParaRPr lang="en-IN" sz="1500" b="1"/>
        </a:p>
      </dgm:t>
    </dgm:pt>
    <dgm:pt modelId="{D9544A69-C8F5-4A01-92ED-434BD0D25B54}">
      <dgm:prSet custT="1"/>
      <dgm:spPr/>
      <dgm:t>
        <a:bodyPr/>
        <a:lstStyle/>
        <a:p>
          <a:r>
            <a:rPr lang="en-IN" sz="1500" b="1" smtClean="0"/>
            <a:t>We will do one-hot encoding for each venue category</a:t>
          </a:r>
          <a:endParaRPr lang="en-IN" sz="1500" b="1"/>
        </a:p>
      </dgm:t>
    </dgm:pt>
    <dgm:pt modelId="{A5188207-50A3-4493-9054-893EDAAC8814}" type="parTrans" cxnId="{C768B71B-861B-43CA-9588-5F06285270B8}">
      <dgm:prSet/>
      <dgm:spPr/>
      <dgm:t>
        <a:bodyPr/>
        <a:lstStyle/>
        <a:p>
          <a:endParaRPr lang="en-IN" sz="1500" b="1"/>
        </a:p>
      </dgm:t>
    </dgm:pt>
    <dgm:pt modelId="{87D2C715-03A9-4CE8-A0F7-CCE6439879E0}" type="sibTrans" cxnId="{C768B71B-861B-43CA-9588-5F06285270B8}">
      <dgm:prSet/>
      <dgm:spPr/>
      <dgm:t>
        <a:bodyPr/>
        <a:lstStyle/>
        <a:p>
          <a:endParaRPr lang="en-IN" sz="1500" b="1"/>
        </a:p>
      </dgm:t>
    </dgm:pt>
    <dgm:pt modelId="{9BC400B1-0A51-4B46-97A6-E922A5AF5A19}">
      <dgm:prSet custT="1"/>
      <dgm:spPr/>
      <dgm:t>
        <a:bodyPr/>
        <a:lstStyle/>
        <a:p>
          <a:r>
            <a:rPr lang="en-IN" sz="1500" b="1" dirty="0" smtClean="0"/>
            <a:t>Then we will analyse each are by taking the frequency of occurrence of each venue</a:t>
          </a:r>
          <a:endParaRPr lang="en-IN" sz="1500" b="1" dirty="0"/>
        </a:p>
      </dgm:t>
    </dgm:pt>
    <dgm:pt modelId="{09822D6D-C3DB-4098-9B78-7642F7648127}" type="parTrans" cxnId="{611EE828-C8A9-4882-BB28-7B48901030C2}">
      <dgm:prSet/>
      <dgm:spPr/>
      <dgm:t>
        <a:bodyPr/>
        <a:lstStyle/>
        <a:p>
          <a:endParaRPr lang="en-IN" sz="1500" b="1"/>
        </a:p>
      </dgm:t>
    </dgm:pt>
    <dgm:pt modelId="{182A1432-C1B2-4B54-BA33-BECCF7E3558A}" type="sibTrans" cxnId="{611EE828-C8A9-4882-BB28-7B48901030C2}">
      <dgm:prSet/>
      <dgm:spPr/>
      <dgm:t>
        <a:bodyPr/>
        <a:lstStyle/>
        <a:p>
          <a:endParaRPr lang="en-IN" sz="1500" b="1"/>
        </a:p>
      </dgm:t>
    </dgm:pt>
    <dgm:pt modelId="{92050DEF-BDD1-436C-90AB-59105351983E}">
      <dgm:prSet custT="1"/>
      <dgm:spPr/>
      <dgm:t>
        <a:bodyPr/>
        <a:lstStyle/>
        <a:p>
          <a:r>
            <a:rPr lang="en-IN" sz="1500" b="1" smtClean="0"/>
            <a:t>Next we will perform k-means clustering </a:t>
          </a:r>
          <a:endParaRPr lang="en-IN" sz="1500" b="1"/>
        </a:p>
      </dgm:t>
    </dgm:pt>
    <dgm:pt modelId="{B85612C9-D953-47E3-BF50-CCA06AC4B496}" type="parTrans" cxnId="{529FBF28-A0B3-47B7-8D60-77708E77694C}">
      <dgm:prSet/>
      <dgm:spPr/>
      <dgm:t>
        <a:bodyPr/>
        <a:lstStyle/>
        <a:p>
          <a:endParaRPr lang="en-IN" sz="1500" b="1"/>
        </a:p>
      </dgm:t>
    </dgm:pt>
    <dgm:pt modelId="{805588C5-107E-473A-9CAB-3EB7C107B2D0}" type="sibTrans" cxnId="{529FBF28-A0B3-47B7-8D60-77708E77694C}">
      <dgm:prSet/>
      <dgm:spPr/>
      <dgm:t>
        <a:bodyPr/>
        <a:lstStyle/>
        <a:p>
          <a:endParaRPr lang="en-IN" sz="1500" b="1"/>
        </a:p>
      </dgm:t>
    </dgm:pt>
    <dgm:pt modelId="{53D07590-74A1-4224-A3CD-AD1F596D9010}">
      <dgm:prSet custT="1"/>
      <dgm:spPr/>
      <dgm:t>
        <a:bodyPr/>
        <a:lstStyle/>
        <a:p>
          <a:r>
            <a:rPr lang="en-IN" sz="1500" b="1" smtClean="0"/>
            <a:t>We will cluster neighbourhoods into 3 clusters based on the frequency of occurrence for "Shopping Mall"</a:t>
          </a:r>
          <a:endParaRPr lang="en-IN" sz="1500" b="1"/>
        </a:p>
      </dgm:t>
    </dgm:pt>
    <dgm:pt modelId="{8848067D-1B28-4E94-859D-7BBB245A9BA2}" type="parTrans" cxnId="{0B8A1626-C09D-4EB2-B439-6975B6CECF80}">
      <dgm:prSet/>
      <dgm:spPr/>
      <dgm:t>
        <a:bodyPr/>
        <a:lstStyle/>
        <a:p>
          <a:endParaRPr lang="en-IN" sz="1500" b="1"/>
        </a:p>
      </dgm:t>
    </dgm:pt>
    <dgm:pt modelId="{FF5A34B7-897C-4023-9233-6FD8B0C02AA2}" type="sibTrans" cxnId="{0B8A1626-C09D-4EB2-B439-6975B6CECF80}">
      <dgm:prSet/>
      <dgm:spPr/>
      <dgm:t>
        <a:bodyPr/>
        <a:lstStyle/>
        <a:p>
          <a:endParaRPr lang="en-IN" sz="1500" b="1"/>
        </a:p>
      </dgm:t>
    </dgm:pt>
    <dgm:pt modelId="{74324CF1-0BF6-479E-94C4-DF4737E17195}">
      <dgm:prSet custT="1"/>
      <dgm:spPr/>
      <dgm:t>
        <a:bodyPr/>
        <a:lstStyle/>
        <a:p>
          <a:r>
            <a:rPr lang="en-IN" sz="1500" b="1" smtClean="0"/>
            <a:t>Cluster map</a:t>
          </a:r>
          <a:endParaRPr lang="en-IN" sz="1500" b="1"/>
        </a:p>
      </dgm:t>
    </dgm:pt>
    <dgm:pt modelId="{EE317E38-D15B-481C-8F61-052D1E325F76}" type="parTrans" cxnId="{A7F6040D-A8D8-40A3-9132-AA8538D27570}">
      <dgm:prSet/>
      <dgm:spPr/>
      <dgm:t>
        <a:bodyPr/>
        <a:lstStyle/>
        <a:p>
          <a:endParaRPr lang="en-IN" sz="1500" b="1"/>
        </a:p>
      </dgm:t>
    </dgm:pt>
    <dgm:pt modelId="{1FE0A65E-E46E-4FCA-8348-E056506FC0C2}" type="sibTrans" cxnId="{A7F6040D-A8D8-40A3-9132-AA8538D27570}">
      <dgm:prSet/>
      <dgm:spPr/>
      <dgm:t>
        <a:bodyPr/>
        <a:lstStyle/>
        <a:p>
          <a:endParaRPr lang="en-IN" sz="1500" b="1"/>
        </a:p>
      </dgm:t>
    </dgm:pt>
    <dgm:pt modelId="{27CF03DE-742E-4AAA-B6C0-342CEF19FC4F}">
      <dgm:prSet custT="1"/>
      <dgm:spPr/>
      <dgm:t>
        <a:bodyPr/>
        <a:lstStyle/>
        <a:p>
          <a:r>
            <a:rPr lang="en-IN" sz="1500" b="1" smtClean="0"/>
            <a:t>We will use the folium package</a:t>
          </a:r>
          <a:endParaRPr lang="en-IN" sz="1500" b="1"/>
        </a:p>
      </dgm:t>
    </dgm:pt>
    <dgm:pt modelId="{B8A22D51-C5F9-467E-BB6C-8C4E1AB088E5}" type="parTrans" cxnId="{879F3916-7536-4787-90A9-567896EAC5C6}">
      <dgm:prSet/>
      <dgm:spPr/>
      <dgm:t>
        <a:bodyPr/>
        <a:lstStyle/>
        <a:p>
          <a:endParaRPr lang="en-IN" sz="1500" b="1"/>
        </a:p>
      </dgm:t>
    </dgm:pt>
    <dgm:pt modelId="{93E7DDEF-8377-4DB4-A888-FF5B9B77A5C0}" type="sibTrans" cxnId="{879F3916-7536-4787-90A9-567896EAC5C6}">
      <dgm:prSet/>
      <dgm:spPr/>
      <dgm:t>
        <a:bodyPr/>
        <a:lstStyle/>
        <a:p>
          <a:endParaRPr lang="en-IN" sz="1500" b="1"/>
        </a:p>
      </dgm:t>
    </dgm:pt>
    <dgm:pt modelId="{B9FE1225-7E8F-48A2-83DC-69CB0BC12CF5}">
      <dgm:prSet custT="1"/>
      <dgm:spPr/>
      <dgm:t>
        <a:bodyPr/>
        <a:lstStyle/>
        <a:p>
          <a:r>
            <a:rPr lang="en-IN" sz="1500" b="1" smtClean="0"/>
            <a:t>The map will help us to answer which neighbourhood is best for opening the shopping mall</a:t>
          </a:r>
          <a:endParaRPr lang="en-IN" sz="1500" b="1"/>
        </a:p>
      </dgm:t>
    </dgm:pt>
    <dgm:pt modelId="{21318541-962E-412E-AC2B-A04D2FF7512D}" type="parTrans" cxnId="{CF3A4162-0666-4328-B802-D8FA6A76DB48}">
      <dgm:prSet/>
      <dgm:spPr/>
      <dgm:t>
        <a:bodyPr/>
        <a:lstStyle/>
        <a:p>
          <a:endParaRPr lang="en-IN" sz="1500" b="1"/>
        </a:p>
      </dgm:t>
    </dgm:pt>
    <dgm:pt modelId="{486FB22E-04CB-4645-8F29-999D63FAF6A7}" type="sibTrans" cxnId="{CF3A4162-0666-4328-B802-D8FA6A76DB48}">
      <dgm:prSet/>
      <dgm:spPr/>
      <dgm:t>
        <a:bodyPr/>
        <a:lstStyle/>
        <a:p>
          <a:endParaRPr lang="en-IN" sz="1500" b="1"/>
        </a:p>
      </dgm:t>
    </dgm:pt>
    <dgm:pt modelId="{AFF647C3-7CF4-4500-A521-555A2664A6B7}">
      <dgm:prSet custT="1"/>
      <dgm:spPr/>
      <dgm:t>
        <a:bodyPr/>
        <a:lstStyle/>
        <a:p>
          <a:r>
            <a:rPr lang="en-IN" sz="1500" b="1" smtClean="0"/>
            <a:t>Analyse each area </a:t>
          </a:r>
          <a:endParaRPr lang="en-IN" sz="1500" b="1"/>
        </a:p>
      </dgm:t>
    </dgm:pt>
    <dgm:pt modelId="{B245253B-D7AE-4931-B8BE-082F93636DEF}" type="sibTrans" cxnId="{796E5853-C012-4013-869B-554E77159C56}">
      <dgm:prSet/>
      <dgm:spPr/>
      <dgm:t>
        <a:bodyPr/>
        <a:lstStyle/>
        <a:p>
          <a:endParaRPr lang="en-IN" sz="1500" b="1"/>
        </a:p>
      </dgm:t>
    </dgm:pt>
    <dgm:pt modelId="{5D9E5660-BFFE-481B-9ADD-DCB465383867}" type="parTrans" cxnId="{796E5853-C012-4013-869B-554E77159C56}">
      <dgm:prSet/>
      <dgm:spPr/>
      <dgm:t>
        <a:bodyPr/>
        <a:lstStyle/>
        <a:p>
          <a:endParaRPr lang="en-IN" sz="1500" b="1"/>
        </a:p>
      </dgm:t>
    </dgm:pt>
    <dgm:pt modelId="{AA0658BB-8415-4FD5-91BD-EFAA75A7E0FA}">
      <dgm:prSet custT="1"/>
      <dgm:spPr/>
      <dgm:t>
        <a:bodyPr/>
        <a:lstStyle/>
        <a:p>
          <a:r>
            <a:rPr lang="en-IN" sz="1500" b="1" smtClean="0"/>
            <a:t>Cluster Areas - kmeans</a:t>
          </a:r>
          <a:endParaRPr lang="en-IN" sz="1500" b="1"/>
        </a:p>
      </dgm:t>
    </dgm:pt>
    <dgm:pt modelId="{E323CF5F-EBA7-45FE-9F5D-77F1014845CC}" type="sibTrans" cxnId="{D861FB54-94D8-45D0-83DD-2D0583C6553C}">
      <dgm:prSet/>
      <dgm:spPr/>
      <dgm:t>
        <a:bodyPr/>
        <a:lstStyle/>
        <a:p>
          <a:endParaRPr lang="en-IN" sz="1500" b="1"/>
        </a:p>
      </dgm:t>
    </dgm:pt>
    <dgm:pt modelId="{202C17E3-3346-4FE5-A629-B69CBBA18364}" type="parTrans" cxnId="{D861FB54-94D8-45D0-83DD-2D0583C6553C}">
      <dgm:prSet/>
      <dgm:spPr/>
      <dgm:t>
        <a:bodyPr/>
        <a:lstStyle/>
        <a:p>
          <a:endParaRPr lang="en-IN" sz="1500" b="1"/>
        </a:p>
      </dgm:t>
    </dgm:pt>
    <dgm:pt modelId="{FF1AB2C3-BDFD-479B-A0B9-A092A5259942}" type="pres">
      <dgm:prSet presAssocID="{81BAB6D1-D2C4-46D8-A4FA-92C14ED3B5AE}" presName="Name0" presStyleCnt="0">
        <dgm:presLayoutVars>
          <dgm:dir/>
          <dgm:animLvl val="lvl"/>
          <dgm:resizeHandles val="exact"/>
        </dgm:presLayoutVars>
      </dgm:prSet>
      <dgm:spPr/>
    </dgm:pt>
    <dgm:pt modelId="{380212E1-AD37-4EAE-85FC-FB68AE551755}" type="pres">
      <dgm:prSet presAssocID="{1560EAB8-B20D-4117-8949-636F17368C05}" presName="linNode" presStyleCnt="0"/>
      <dgm:spPr/>
    </dgm:pt>
    <dgm:pt modelId="{5D6B824A-04BA-4D71-AB64-9C63A3A050A3}" type="pres">
      <dgm:prSet presAssocID="{1560EAB8-B20D-4117-8949-636F17368C05}" presName="parentText" presStyleLbl="node1" presStyleIdx="0" presStyleCnt="7" custScaleX="71245">
        <dgm:presLayoutVars>
          <dgm:chMax val="1"/>
          <dgm:bulletEnabled val="1"/>
        </dgm:presLayoutVars>
      </dgm:prSet>
      <dgm:spPr/>
      <dgm:t>
        <a:bodyPr/>
        <a:lstStyle/>
        <a:p>
          <a:endParaRPr lang="en-IN"/>
        </a:p>
      </dgm:t>
    </dgm:pt>
    <dgm:pt modelId="{77AF800F-F6B3-422A-BBB1-6D7B4B5AC940}" type="pres">
      <dgm:prSet presAssocID="{1560EAB8-B20D-4117-8949-636F17368C05}" presName="descendantText" presStyleLbl="alignAccFollowNode1" presStyleIdx="0" presStyleCnt="7" custScaleX="122687">
        <dgm:presLayoutVars>
          <dgm:bulletEnabled val="1"/>
        </dgm:presLayoutVars>
      </dgm:prSet>
      <dgm:spPr/>
      <dgm:t>
        <a:bodyPr/>
        <a:lstStyle/>
        <a:p>
          <a:endParaRPr lang="en-IN"/>
        </a:p>
      </dgm:t>
    </dgm:pt>
    <dgm:pt modelId="{5775F74B-8882-4584-8EFD-525AE381D671}" type="pres">
      <dgm:prSet presAssocID="{FA9CC944-0373-4346-8ED4-5A6A891E5F0F}" presName="sp" presStyleCnt="0"/>
      <dgm:spPr/>
    </dgm:pt>
    <dgm:pt modelId="{682BD141-4394-44ED-B8BF-1D9EFD0C30A3}" type="pres">
      <dgm:prSet presAssocID="{C2F8AD5F-5437-461A-9933-84D54B262F5E}" presName="linNode" presStyleCnt="0"/>
      <dgm:spPr/>
    </dgm:pt>
    <dgm:pt modelId="{E3DFE8E8-D0F2-4396-9C6A-1FCFFD762FA0}" type="pres">
      <dgm:prSet presAssocID="{C2F8AD5F-5437-461A-9933-84D54B262F5E}" presName="parentText" presStyleLbl="node1" presStyleIdx="1" presStyleCnt="7" custScaleX="71245">
        <dgm:presLayoutVars>
          <dgm:chMax val="1"/>
          <dgm:bulletEnabled val="1"/>
        </dgm:presLayoutVars>
      </dgm:prSet>
      <dgm:spPr/>
    </dgm:pt>
    <dgm:pt modelId="{0794AF15-7DDF-4829-87D5-24B8C1F4AC47}" type="pres">
      <dgm:prSet presAssocID="{C2F8AD5F-5437-461A-9933-84D54B262F5E}" presName="descendantText" presStyleLbl="alignAccFollowNode1" presStyleIdx="1" presStyleCnt="7" custScaleX="116288">
        <dgm:presLayoutVars>
          <dgm:bulletEnabled val="1"/>
        </dgm:presLayoutVars>
      </dgm:prSet>
      <dgm:spPr/>
    </dgm:pt>
    <dgm:pt modelId="{3DFD9AA5-1575-48D2-992E-7DFCD36C223D}" type="pres">
      <dgm:prSet presAssocID="{672B5383-2D5F-4EA6-A69E-3EBD0511F9EA}" presName="sp" presStyleCnt="0"/>
      <dgm:spPr/>
    </dgm:pt>
    <dgm:pt modelId="{742FF893-BB58-46D7-B01C-066460ECB708}" type="pres">
      <dgm:prSet presAssocID="{96280632-04A6-41AA-91C1-5754A5A22F7C}" presName="linNode" presStyleCnt="0"/>
      <dgm:spPr/>
    </dgm:pt>
    <dgm:pt modelId="{5437988C-B1A8-4601-856B-D8FCC70EAB44}" type="pres">
      <dgm:prSet presAssocID="{96280632-04A6-41AA-91C1-5754A5A22F7C}" presName="parentText" presStyleLbl="node1" presStyleIdx="2" presStyleCnt="7" custScaleX="71245">
        <dgm:presLayoutVars>
          <dgm:chMax val="1"/>
          <dgm:bulletEnabled val="1"/>
        </dgm:presLayoutVars>
      </dgm:prSet>
      <dgm:spPr/>
    </dgm:pt>
    <dgm:pt modelId="{AA9CE9D0-B88D-4F94-839E-EB633D7EFB11}" type="pres">
      <dgm:prSet presAssocID="{96280632-04A6-41AA-91C1-5754A5A22F7C}" presName="descendantText" presStyleLbl="alignAccFollowNode1" presStyleIdx="2" presStyleCnt="7" custScaleX="116288">
        <dgm:presLayoutVars>
          <dgm:bulletEnabled val="1"/>
        </dgm:presLayoutVars>
      </dgm:prSet>
      <dgm:spPr/>
    </dgm:pt>
    <dgm:pt modelId="{5D172B9D-3670-41E8-B335-B1B9BC50B7FD}" type="pres">
      <dgm:prSet presAssocID="{932952E4-581B-4840-A0B1-C3AF00A91F33}" presName="sp" presStyleCnt="0"/>
      <dgm:spPr/>
    </dgm:pt>
    <dgm:pt modelId="{68F4F08F-1295-4208-B166-E3A11E6A10E4}" type="pres">
      <dgm:prSet presAssocID="{7F3A7FAA-9422-46B6-BB44-006EE7FC8309}" presName="linNode" presStyleCnt="0"/>
      <dgm:spPr/>
    </dgm:pt>
    <dgm:pt modelId="{2531E500-B1FD-4133-9496-975F05A4B801}" type="pres">
      <dgm:prSet presAssocID="{7F3A7FAA-9422-46B6-BB44-006EE7FC8309}" presName="parentText" presStyleLbl="node1" presStyleIdx="3" presStyleCnt="7" custScaleX="71245">
        <dgm:presLayoutVars>
          <dgm:chMax val="1"/>
          <dgm:bulletEnabled val="1"/>
        </dgm:presLayoutVars>
      </dgm:prSet>
      <dgm:spPr/>
    </dgm:pt>
    <dgm:pt modelId="{E2A821C1-3F6A-4804-9DC1-D2B64B01A2B6}" type="pres">
      <dgm:prSet presAssocID="{7F3A7FAA-9422-46B6-BB44-006EE7FC8309}" presName="descendantText" presStyleLbl="alignAccFollowNode1" presStyleIdx="3" presStyleCnt="7" custScaleX="116288">
        <dgm:presLayoutVars>
          <dgm:bulletEnabled val="1"/>
        </dgm:presLayoutVars>
      </dgm:prSet>
      <dgm:spPr/>
      <dgm:t>
        <a:bodyPr/>
        <a:lstStyle/>
        <a:p>
          <a:endParaRPr lang="en-IN"/>
        </a:p>
      </dgm:t>
    </dgm:pt>
    <dgm:pt modelId="{55695C9D-1DA4-454D-992C-1520388C9B4B}" type="pres">
      <dgm:prSet presAssocID="{8D37AD9A-5D50-4E39-A36D-5DE2722921B2}" presName="sp" presStyleCnt="0"/>
      <dgm:spPr/>
    </dgm:pt>
    <dgm:pt modelId="{5BAFB277-BF0E-4EFA-AF7A-FD9DC8FED58B}" type="pres">
      <dgm:prSet presAssocID="{AFF647C3-7CF4-4500-A521-555A2664A6B7}" presName="linNode" presStyleCnt="0"/>
      <dgm:spPr/>
    </dgm:pt>
    <dgm:pt modelId="{7CFEF709-A7E2-4141-9CD8-237F0E07CAA1}" type="pres">
      <dgm:prSet presAssocID="{AFF647C3-7CF4-4500-A521-555A2664A6B7}" presName="parentText" presStyleLbl="node1" presStyleIdx="4" presStyleCnt="7" custScaleX="71245">
        <dgm:presLayoutVars>
          <dgm:chMax val="1"/>
          <dgm:bulletEnabled val="1"/>
        </dgm:presLayoutVars>
      </dgm:prSet>
      <dgm:spPr/>
    </dgm:pt>
    <dgm:pt modelId="{95962E2E-F835-46AB-8080-92FB8DCAFE67}" type="pres">
      <dgm:prSet presAssocID="{AFF647C3-7CF4-4500-A521-555A2664A6B7}" presName="descendantText" presStyleLbl="alignAccFollowNode1" presStyleIdx="4" presStyleCnt="7" custScaleX="116288">
        <dgm:presLayoutVars>
          <dgm:bulletEnabled val="1"/>
        </dgm:presLayoutVars>
      </dgm:prSet>
      <dgm:spPr/>
      <dgm:t>
        <a:bodyPr/>
        <a:lstStyle/>
        <a:p>
          <a:endParaRPr lang="en-IN"/>
        </a:p>
      </dgm:t>
    </dgm:pt>
    <dgm:pt modelId="{1C451F6D-BE59-4992-B499-BF192B9A6875}" type="pres">
      <dgm:prSet presAssocID="{B245253B-D7AE-4931-B8BE-082F93636DEF}" presName="sp" presStyleCnt="0"/>
      <dgm:spPr/>
    </dgm:pt>
    <dgm:pt modelId="{BD367F0D-C2E9-4F0C-AF96-81BF4561F7A8}" type="pres">
      <dgm:prSet presAssocID="{AA0658BB-8415-4FD5-91BD-EFAA75A7E0FA}" presName="linNode" presStyleCnt="0"/>
      <dgm:spPr/>
    </dgm:pt>
    <dgm:pt modelId="{4EF66D2C-2202-4CC4-B281-FA47E3593819}" type="pres">
      <dgm:prSet presAssocID="{AA0658BB-8415-4FD5-91BD-EFAA75A7E0FA}" presName="parentText" presStyleLbl="node1" presStyleIdx="5" presStyleCnt="7" custScaleX="71245">
        <dgm:presLayoutVars>
          <dgm:chMax val="1"/>
          <dgm:bulletEnabled val="1"/>
        </dgm:presLayoutVars>
      </dgm:prSet>
      <dgm:spPr/>
    </dgm:pt>
    <dgm:pt modelId="{62E28F16-4637-4607-83B1-A0455E515E05}" type="pres">
      <dgm:prSet presAssocID="{AA0658BB-8415-4FD5-91BD-EFAA75A7E0FA}" presName="descendantText" presStyleLbl="alignAccFollowNode1" presStyleIdx="5" presStyleCnt="7" custScaleX="116288">
        <dgm:presLayoutVars>
          <dgm:bulletEnabled val="1"/>
        </dgm:presLayoutVars>
      </dgm:prSet>
      <dgm:spPr/>
      <dgm:t>
        <a:bodyPr/>
        <a:lstStyle/>
        <a:p>
          <a:endParaRPr lang="en-IN"/>
        </a:p>
      </dgm:t>
    </dgm:pt>
    <dgm:pt modelId="{C4662732-BD4E-4BCD-8695-1513F82AA704}" type="pres">
      <dgm:prSet presAssocID="{E323CF5F-EBA7-45FE-9F5D-77F1014845CC}" presName="sp" presStyleCnt="0"/>
      <dgm:spPr/>
    </dgm:pt>
    <dgm:pt modelId="{71344318-8814-44CA-B7E2-524B5D68D2D0}" type="pres">
      <dgm:prSet presAssocID="{74324CF1-0BF6-479E-94C4-DF4737E17195}" presName="linNode" presStyleCnt="0"/>
      <dgm:spPr/>
    </dgm:pt>
    <dgm:pt modelId="{8D8375CC-4853-4545-9890-6FCA1AEA84A2}" type="pres">
      <dgm:prSet presAssocID="{74324CF1-0BF6-479E-94C4-DF4737E17195}" presName="parentText" presStyleLbl="node1" presStyleIdx="6" presStyleCnt="7" custScaleX="71245">
        <dgm:presLayoutVars>
          <dgm:chMax val="1"/>
          <dgm:bulletEnabled val="1"/>
        </dgm:presLayoutVars>
      </dgm:prSet>
      <dgm:spPr/>
    </dgm:pt>
    <dgm:pt modelId="{0FA04185-6FB9-4070-ADBC-E65D99071310}" type="pres">
      <dgm:prSet presAssocID="{74324CF1-0BF6-479E-94C4-DF4737E17195}" presName="descendantText" presStyleLbl="alignAccFollowNode1" presStyleIdx="6" presStyleCnt="7" custScaleX="116288">
        <dgm:presLayoutVars>
          <dgm:bulletEnabled val="1"/>
        </dgm:presLayoutVars>
      </dgm:prSet>
      <dgm:spPr/>
    </dgm:pt>
  </dgm:ptLst>
  <dgm:cxnLst>
    <dgm:cxn modelId="{E38FBD32-492D-4E62-9EE3-B02A3838A617}" srcId="{C2F8AD5F-5437-461A-9933-84D54B262F5E}" destId="{D5A854CA-AD7A-4B16-8CF6-113C2DE7618A}" srcOrd="1" destOrd="0" parTransId="{AB8EBE8D-AD18-430D-8B6C-5EC91BE34FC6}" sibTransId="{BB7BBABD-B950-4E46-90C3-4FCF0CCB66E8}"/>
    <dgm:cxn modelId="{C93EECF2-F6B0-44C6-AAC2-6DA1AC112D61}" type="presOf" srcId="{1560EAB8-B20D-4117-8949-636F17368C05}" destId="{5D6B824A-04BA-4D71-AB64-9C63A3A050A3}" srcOrd="0" destOrd="0" presId="urn:microsoft.com/office/officeart/2005/8/layout/vList5"/>
    <dgm:cxn modelId="{16B76054-6F3F-42CD-8D10-62ACC3F4BD5E}" type="presOf" srcId="{AFF647C3-7CF4-4500-A521-555A2664A6B7}" destId="{7CFEF709-A7E2-4141-9CD8-237F0E07CAA1}" srcOrd="0" destOrd="0" presId="urn:microsoft.com/office/officeart/2005/8/layout/vList5"/>
    <dgm:cxn modelId="{D861FB54-94D8-45D0-83DD-2D0583C6553C}" srcId="{81BAB6D1-D2C4-46D8-A4FA-92C14ED3B5AE}" destId="{AA0658BB-8415-4FD5-91BD-EFAA75A7E0FA}" srcOrd="5" destOrd="0" parTransId="{202C17E3-3346-4FE5-A629-B69CBBA18364}" sibTransId="{E323CF5F-EBA7-45FE-9F5D-77F1014845CC}"/>
    <dgm:cxn modelId="{30319512-33A5-456E-85C1-6D14A8396757}" srcId="{7F3A7FAA-9422-46B6-BB44-006EE7FC8309}" destId="{D543113D-9ED3-48C1-98B6-3AC67D8EC8FA}" srcOrd="0" destOrd="0" parTransId="{DE71AF45-478F-4E4B-8257-50C7987F5BB2}" sibTransId="{8820271A-274C-4E9F-9A6B-9176EC319D7D}"/>
    <dgm:cxn modelId="{2C8C14F9-CE9C-4835-989D-242E513B26E0}" type="presOf" srcId="{4EFF1B02-E987-43CF-83E6-4E6CA75C90E1}" destId="{AA9CE9D0-B88D-4F94-839E-EB633D7EFB11}" srcOrd="0" destOrd="1" presId="urn:microsoft.com/office/officeart/2005/8/layout/vList5"/>
    <dgm:cxn modelId="{999D87EE-3CCE-4796-8963-0043EAC34687}" srcId="{81BAB6D1-D2C4-46D8-A4FA-92C14ED3B5AE}" destId="{7F3A7FAA-9422-46B6-BB44-006EE7FC8309}" srcOrd="3" destOrd="0" parTransId="{6BFCE32D-E610-47A8-88E7-7186E85E7E88}" sibTransId="{8D37AD9A-5D50-4E39-A36D-5DE2722921B2}"/>
    <dgm:cxn modelId="{27EF455F-873F-4838-972F-6FBFE5653FD9}" type="presOf" srcId="{E0D0482C-1F9E-4B0A-B51A-2CF7CD2C5E3D}" destId="{AA9CE9D0-B88D-4F94-839E-EB633D7EFB11}" srcOrd="0" destOrd="0" presId="urn:microsoft.com/office/officeart/2005/8/layout/vList5"/>
    <dgm:cxn modelId="{0B8A1626-C09D-4EB2-B439-6975B6CECF80}" srcId="{AA0658BB-8415-4FD5-91BD-EFAA75A7E0FA}" destId="{53D07590-74A1-4224-A3CD-AD1F596D9010}" srcOrd="1" destOrd="0" parTransId="{8848067D-1B28-4E94-859D-7BBB245A9BA2}" sibTransId="{FF5A34B7-897C-4023-9233-6FD8B0C02AA2}"/>
    <dgm:cxn modelId="{46858E29-CDE7-4C54-B837-74CE52004888}" srcId="{81BAB6D1-D2C4-46D8-A4FA-92C14ED3B5AE}" destId="{96280632-04A6-41AA-91C1-5754A5A22F7C}" srcOrd="2" destOrd="0" parTransId="{7B40B4E8-CE14-4DDB-BCD1-9BE4F0944DB8}" sibTransId="{932952E4-581B-4840-A0B1-C3AF00A91F33}"/>
    <dgm:cxn modelId="{529FBF28-A0B3-47B7-8D60-77708E77694C}" srcId="{AA0658BB-8415-4FD5-91BD-EFAA75A7E0FA}" destId="{92050DEF-BDD1-436C-90AB-59105351983E}" srcOrd="0" destOrd="0" parTransId="{B85612C9-D953-47E3-BF50-CCA06AC4B496}" sibTransId="{805588C5-107E-473A-9CAB-3EB7C107B2D0}"/>
    <dgm:cxn modelId="{CF3A4162-0666-4328-B802-D8FA6A76DB48}" srcId="{74324CF1-0BF6-479E-94C4-DF4737E17195}" destId="{B9FE1225-7E8F-48A2-83DC-69CB0BC12CF5}" srcOrd="1" destOrd="0" parTransId="{21318541-962E-412E-AC2B-A04D2FF7512D}" sibTransId="{486FB22E-04CB-4645-8F29-999D63FAF6A7}"/>
    <dgm:cxn modelId="{417C03BC-F71A-40F6-9AD3-1F62CBD3E70E}" type="presOf" srcId="{9BC400B1-0A51-4B46-97A6-E922A5AF5A19}" destId="{95962E2E-F835-46AB-8080-92FB8DCAFE67}" srcOrd="0" destOrd="1" presId="urn:microsoft.com/office/officeart/2005/8/layout/vList5"/>
    <dgm:cxn modelId="{367A3155-4D91-4C9C-8129-B1F3C0E7C75F}" type="presOf" srcId="{81BAB6D1-D2C4-46D8-A4FA-92C14ED3B5AE}" destId="{FF1AB2C3-BDFD-479B-A0B9-A092A5259942}" srcOrd="0" destOrd="0" presId="urn:microsoft.com/office/officeart/2005/8/layout/vList5"/>
    <dgm:cxn modelId="{46C7D4E0-AEE4-4FDB-9E37-158F3F8A0B2F}" srcId="{7F3A7FAA-9422-46B6-BB44-006EE7FC8309}" destId="{935EA296-554E-4649-90D8-E34F53B7C396}" srcOrd="1" destOrd="0" parTransId="{F16E825E-FC5C-44B2-B2AF-6DBC04619432}" sibTransId="{58F83900-5156-4E86-B49B-DF2E2987807A}"/>
    <dgm:cxn modelId="{A7AFE9BD-02B4-4B17-9194-A8EDC3265E0E}" type="presOf" srcId="{A0BEC62F-86C4-4FB3-98D5-C6527819508D}" destId="{77AF800F-F6B3-422A-BBB1-6D7B4B5AC940}" srcOrd="0" destOrd="0" presId="urn:microsoft.com/office/officeart/2005/8/layout/vList5"/>
    <dgm:cxn modelId="{7370A6FB-2D57-4865-96B7-253C695BD639}" type="presOf" srcId="{96280632-04A6-41AA-91C1-5754A5A22F7C}" destId="{5437988C-B1A8-4601-856B-D8FCC70EAB44}" srcOrd="0" destOrd="0" presId="urn:microsoft.com/office/officeart/2005/8/layout/vList5"/>
    <dgm:cxn modelId="{796E5853-C012-4013-869B-554E77159C56}" srcId="{81BAB6D1-D2C4-46D8-A4FA-92C14ED3B5AE}" destId="{AFF647C3-7CF4-4500-A521-555A2664A6B7}" srcOrd="4" destOrd="0" parTransId="{5D9E5660-BFFE-481B-9ADD-DCB465383867}" sibTransId="{B245253B-D7AE-4931-B8BE-082F93636DEF}"/>
    <dgm:cxn modelId="{F4202CCF-C039-49F2-9BC3-FF7764291BEC}" srcId="{1560EAB8-B20D-4117-8949-636F17368C05}" destId="{8136D596-B4A8-433F-8512-9F7A359C736C}" srcOrd="1" destOrd="0" parTransId="{9EC27B61-A09D-4EA3-918D-870E8FF42712}" sibTransId="{9600DE14-C655-4CC9-BF3A-D8FC6A20B5B8}"/>
    <dgm:cxn modelId="{CB13A32F-7398-47B9-86DE-17540660B12B}" srcId="{96280632-04A6-41AA-91C1-5754A5A22F7C}" destId="{E0D0482C-1F9E-4B0A-B51A-2CF7CD2C5E3D}" srcOrd="0" destOrd="0" parTransId="{44B2C988-F08F-4A81-8380-D3B780F3C536}" sibTransId="{7D702BE5-D7F8-4FD8-B148-CA2D056C598A}"/>
    <dgm:cxn modelId="{F78008D0-AA3D-4765-A3A6-1184AAD75033}" type="presOf" srcId="{74324CF1-0BF6-479E-94C4-DF4737E17195}" destId="{8D8375CC-4853-4545-9890-6FCA1AEA84A2}" srcOrd="0" destOrd="0" presId="urn:microsoft.com/office/officeart/2005/8/layout/vList5"/>
    <dgm:cxn modelId="{C768B71B-861B-43CA-9588-5F06285270B8}" srcId="{AFF647C3-7CF4-4500-A521-555A2664A6B7}" destId="{D9544A69-C8F5-4A01-92ED-434BD0D25B54}" srcOrd="0" destOrd="0" parTransId="{A5188207-50A3-4493-9054-893EDAAC8814}" sibTransId="{87D2C715-03A9-4CE8-A0F7-CCE6439879E0}"/>
    <dgm:cxn modelId="{EBDD6E88-57BE-4F96-B039-2BC2BC3258AB}" srcId="{81BAB6D1-D2C4-46D8-A4FA-92C14ED3B5AE}" destId="{1560EAB8-B20D-4117-8949-636F17368C05}" srcOrd="0" destOrd="0" parTransId="{9DD22F57-058B-4937-8A32-A12C822E1CA2}" sibTransId="{FA9CC944-0373-4346-8ED4-5A6A891E5F0F}"/>
    <dgm:cxn modelId="{CA9AAE0F-8F31-4F02-B128-1DC8B158BFF9}" type="presOf" srcId="{8136D596-B4A8-433F-8512-9F7A359C736C}" destId="{77AF800F-F6B3-422A-BBB1-6D7B4B5AC940}" srcOrd="0" destOrd="1" presId="urn:microsoft.com/office/officeart/2005/8/layout/vList5"/>
    <dgm:cxn modelId="{2B824230-3717-4D06-B74D-B75E2ADDB4F8}" type="presOf" srcId="{D5A854CA-AD7A-4B16-8CF6-113C2DE7618A}" destId="{0794AF15-7DDF-4829-87D5-24B8C1F4AC47}" srcOrd="0" destOrd="1" presId="urn:microsoft.com/office/officeart/2005/8/layout/vList5"/>
    <dgm:cxn modelId="{41AEBF0D-D45A-421F-85F7-D602906F92B4}" srcId="{81BAB6D1-D2C4-46D8-A4FA-92C14ED3B5AE}" destId="{C2F8AD5F-5437-461A-9933-84D54B262F5E}" srcOrd="1" destOrd="0" parTransId="{E570454A-C403-42AB-A677-1D855FCEF0E9}" sibTransId="{672B5383-2D5F-4EA6-A69E-3EBD0511F9EA}"/>
    <dgm:cxn modelId="{611EE828-C8A9-4882-BB28-7B48901030C2}" srcId="{AFF647C3-7CF4-4500-A521-555A2664A6B7}" destId="{9BC400B1-0A51-4B46-97A6-E922A5AF5A19}" srcOrd="1" destOrd="0" parTransId="{09822D6D-C3DB-4098-9B78-7642F7648127}" sibTransId="{182A1432-C1B2-4B54-BA33-BECCF7E3558A}"/>
    <dgm:cxn modelId="{4F5B9303-6563-4A52-AEC0-39C75A3B40BC}" type="presOf" srcId="{D9544A69-C8F5-4A01-92ED-434BD0D25B54}" destId="{95962E2E-F835-46AB-8080-92FB8DCAFE67}" srcOrd="0" destOrd="0" presId="urn:microsoft.com/office/officeart/2005/8/layout/vList5"/>
    <dgm:cxn modelId="{CD64DD46-FD9A-49A3-8EC7-9A9BB22E3BF6}" type="presOf" srcId="{27CF03DE-742E-4AAA-B6C0-342CEF19FC4F}" destId="{0FA04185-6FB9-4070-ADBC-E65D99071310}" srcOrd="0" destOrd="0" presId="urn:microsoft.com/office/officeart/2005/8/layout/vList5"/>
    <dgm:cxn modelId="{44915A7C-D7A4-4BA3-8027-7838F9643FDC}" type="presOf" srcId="{4F09D100-FECC-4850-8674-E893BFE2314B}" destId="{0794AF15-7DDF-4829-87D5-24B8C1F4AC47}" srcOrd="0" destOrd="0" presId="urn:microsoft.com/office/officeart/2005/8/layout/vList5"/>
    <dgm:cxn modelId="{4A88463C-FD63-4520-AEF1-CE9EFC7177F2}" srcId="{96280632-04A6-41AA-91C1-5754A5A22F7C}" destId="{4EFF1B02-E987-43CF-83E6-4E6CA75C90E1}" srcOrd="1" destOrd="0" parTransId="{D6DFA2D0-E389-4A1C-9214-AB7CBEED9A34}" sibTransId="{13F57B16-927D-40C3-B7F5-9675B87870C7}"/>
    <dgm:cxn modelId="{B4D4A10D-45FF-47A6-81EF-EED22C228F63}" type="presOf" srcId="{B9FE1225-7E8F-48A2-83DC-69CB0BC12CF5}" destId="{0FA04185-6FB9-4070-ADBC-E65D99071310}" srcOrd="0" destOrd="1" presId="urn:microsoft.com/office/officeart/2005/8/layout/vList5"/>
    <dgm:cxn modelId="{C9CD2936-2F06-445B-A445-9417D7C51785}" type="presOf" srcId="{AA0658BB-8415-4FD5-91BD-EFAA75A7E0FA}" destId="{4EF66D2C-2202-4CC4-B281-FA47E3593819}" srcOrd="0" destOrd="0" presId="urn:microsoft.com/office/officeart/2005/8/layout/vList5"/>
    <dgm:cxn modelId="{879F3916-7536-4787-90A9-567896EAC5C6}" srcId="{74324CF1-0BF6-479E-94C4-DF4737E17195}" destId="{27CF03DE-742E-4AAA-B6C0-342CEF19FC4F}" srcOrd="0" destOrd="0" parTransId="{B8A22D51-C5F9-467E-BB6C-8C4E1AB088E5}" sibTransId="{93E7DDEF-8377-4DB4-A888-FF5B9B77A5C0}"/>
    <dgm:cxn modelId="{2B27F909-038C-4373-9707-1B93F5D782CB}" type="presOf" srcId="{935EA296-554E-4649-90D8-E34F53B7C396}" destId="{E2A821C1-3F6A-4804-9DC1-D2B64B01A2B6}" srcOrd="0" destOrd="1" presId="urn:microsoft.com/office/officeart/2005/8/layout/vList5"/>
    <dgm:cxn modelId="{8D6BB974-69D7-464E-9C6E-E0ABB426C2B5}" srcId="{C2F8AD5F-5437-461A-9933-84D54B262F5E}" destId="{4F09D100-FECC-4850-8674-E893BFE2314B}" srcOrd="0" destOrd="0" parTransId="{32F5D007-0417-4A71-BF51-5D5C9D3DA57F}" sibTransId="{8BB2C770-765D-425D-A978-E553A8205A2E}"/>
    <dgm:cxn modelId="{A7F6040D-A8D8-40A3-9132-AA8538D27570}" srcId="{81BAB6D1-D2C4-46D8-A4FA-92C14ED3B5AE}" destId="{74324CF1-0BF6-479E-94C4-DF4737E17195}" srcOrd="6" destOrd="0" parTransId="{EE317E38-D15B-481C-8F61-052D1E325F76}" sibTransId="{1FE0A65E-E46E-4FCA-8348-E056506FC0C2}"/>
    <dgm:cxn modelId="{7D2FB135-666C-4DC5-9670-E1ED456159E3}" srcId="{1560EAB8-B20D-4117-8949-636F17368C05}" destId="{A0BEC62F-86C4-4FB3-98D5-C6527819508D}" srcOrd="0" destOrd="0" parTransId="{81E4C6B6-F52A-474A-9778-6C9D1B1B9E79}" sibTransId="{3731D9C1-B0C0-4F3C-88A6-FAC028A7F575}"/>
    <dgm:cxn modelId="{2CEB7622-4B83-4E7E-BF63-91EC688CDC69}" type="presOf" srcId="{92050DEF-BDD1-436C-90AB-59105351983E}" destId="{62E28F16-4637-4607-83B1-A0455E515E05}" srcOrd="0" destOrd="0" presId="urn:microsoft.com/office/officeart/2005/8/layout/vList5"/>
    <dgm:cxn modelId="{A9DA7B7A-C5A5-4597-97B0-7D40BCA0D1CA}" type="presOf" srcId="{53D07590-74A1-4224-A3CD-AD1F596D9010}" destId="{62E28F16-4637-4607-83B1-A0455E515E05}" srcOrd="0" destOrd="1" presId="urn:microsoft.com/office/officeart/2005/8/layout/vList5"/>
    <dgm:cxn modelId="{D034FD70-900B-4415-BC09-C99103B7CB6E}" type="presOf" srcId="{7F3A7FAA-9422-46B6-BB44-006EE7FC8309}" destId="{2531E500-B1FD-4133-9496-975F05A4B801}" srcOrd="0" destOrd="0" presId="urn:microsoft.com/office/officeart/2005/8/layout/vList5"/>
    <dgm:cxn modelId="{8DDBBCB2-F5EA-4D64-8430-B591DCD65AAB}" type="presOf" srcId="{D543113D-9ED3-48C1-98B6-3AC67D8EC8FA}" destId="{E2A821C1-3F6A-4804-9DC1-D2B64B01A2B6}" srcOrd="0" destOrd="0" presId="urn:microsoft.com/office/officeart/2005/8/layout/vList5"/>
    <dgm:cxn modelId="{4744A57E-8967-4365-AFC3-921357B8A2C0}" type="presOf" srcId="{C2F8AD5F-5437-461A-9933-84D54B262F5E}" destId="{E3DFE8E8-D0F2-4396-9C6A-1FCFFD762FA0}" srcOrd="0" destOrd="0" presId="urn:microsoft.com/office/officeart/2005/8/layout/vList5"/>
    <dgm:cxn modelId="{304E7429-65F3-4CEC-B47F-A9AFC56879DE}" type="presParOf" srcId="{FF1AB2C3-BDFD-479B-A0B9-A092A5259942}" destId="{380212E1-AD37-4EAE-85FC-FB68AE551755}" srcOrd="0" destOrd="0" presId="urn:microsoft.com/office/officeart/2005/8/layout/vList5"/>
    <dgm:cxn modelId="{04D47766-D72D-41C8-8D73-CD8BA456A85F}" type="presParOf" srcId="{380212E1-AD37-4EAE-85FC-FB68AE551755}" destId="{5D6B824A-04BA-4D71-AB64-9C63A3A050A3}" srcOrd="0" destOrd="0" presId="urn:microsoft.com/office/officeart/2005/8/layout/vList5"/>
    <dgm:cxn modelId="{7C21D979-52AE-4156-AC66-C02D088BD040}" type="presParOf" srcId="{380212E1-AD37-4EAE-85FC-FB68AE551755}" destId="{77AF800F-F6B3-422A-BBB1-6D7B4B5AC940}" srcOrd="1" destOrd="0" presId="urn:microsoft.com/office/officeart/2005/8/layout/vList5"/>
    <dgm:cxn modelId="{A6A969D0-ADBE-4DDC-B0FC-5AE26FB0C96F}" type="presParOf" srcId="{FF1AB2C3-BDFD-479B-A0B9-A092A5259942}" destId="{5775F74B-8882-4584-8EFD-525AE381D671}" srcOrd="1" destOrd="0" presId="urn:microsoft.com/office/officeart/2005/8/layout/vList5"/>
    <dgm:cxn modelId="{0AA1A608-56CB-4D6E-B2FA-C65E07FB9B6F}" type="presParOf" srcId="{FF1AB2C3-BDFD-479B-A0B9-A092A5259942}" destId="{682BD141-4394-44ED-B8BF-1D9EFD0C30A3}" srcOrd="2" destOrd="0" presId="urn:microsoft.com/office/officeart/2005/8/layout/vList5"/>
    <dgm:cxn modelId="{5945F6FA-1486-4961-99D3-3C756EACA456}" type="presParOf" srcId="{682BD141-4394-44ED-B8BF-1D9EFD0C30A3}" destId="{E3DFE8E8-D0F2-4396-9C6A-1FCFFD762FA0}" srcOrd="0" destOrd="0" presId="urn:microsoft.com/office/officeart/2005/8/layout/vList5"/>
    <dgm:cxn modelId="{9DF1E37A-6A13-4BB5-B899-C40B76F27210}" type="presParOf" srcId="{682BD141-4394-44ED-B8BF-1D9EFD0C30A3}" destId="{0794AF15-7DDF-4829-87D5-24B8C1F4AC47}" srcOrd="1" destOrd="0" presId="urn:microsoft.com/office/officeart/2005/8/layout/vList5"/>
    <dgm:cxn modelId="{384AF39B-19B2-4609-8243-CDCE153432C5}" type="presParOf" srcId="{FF1AB2C3-BDFD-479B-A0B9-A092A5259942}" destId="{3DFD9AA5-1575-48D2-992E-7DFCD36C223D}" srcOrd="3" destOrd="0" presId="urn:microsoft.com/office/officeart/2005/8/layout/vList5"/>
    <dgm:cxn modelId="{6569CA04-4067-455D-8E9E-954AFBE71904}" type="presParOf" srcId="{FF1AB2C3-BDFD-479B-A0B9-A092A5259942}" destId="{742FF893-BB58-46D7-B01C-066460ECB708}" srcOrd="4" destOrd="0" presId="urn:microsoft.com/office/officeart/2005/8/layout/vList5"/>
    <dgm:cxn modelId="{698E41BC-CF12-4F71-92DF-A8D6CC69193A}" type="presParOf" srcId="{742FF893-BB58-46D7-B01C-066460ECB708}" destId="{5437988C-B1A8-4601-856B-D8FCC70EAB44}" srcOrd="0" destOrd="0" presId="urn:microsoft.com/office/officeart/2005/8/layout/vList5"/>
    <dgm:cxn modelId="{2F3574F9-8074-4A01-8721-72B61ADBF8D0}" type="presParOf" srcId="{742FF893-BB58-46D7-B01C-066460ECB708}" destId="{AA9CE9D0-B88D-4F94-839E-EB633D7EFB11}" srcOrd="1" destOrd="0" presId="urn:microsoft.com/office/officeart/2005/8/layout/vList5"/>
    <dgm:cxn modelId="{A74FAA7A-8EE0-4CED-BEA3-1E97AA44A870}" type="presParOf" srcId="{FF1AB2C3-BDFD-479B-A0B9-A092A5259942}" destId="{5D172B9D-3670-41E8-B335-B1B9BC50B7FD}" srcOrd="5" destOrd="0" presId="urn:microsoft.com/office/officeart/2005/8/layout/vList5"/>
    <dgm:cxn modelId="{DF27FAA5-10CE-4D7D-BC34-5E0FE03E0260}" type="presParOf" srcId="{FF1AB2C3-BDFD-479B-A0B9-A092A5259942}" destId="{68F4F08F-1295-4208-B166-E3A11E6A10E4}" srcOrd="6" destOrd="0" presId="urn:microsoft.com/office/officeart/2005/8/layout/vList5"/>
    <dgm:cxn modelId="{ABEC3BF0-3D11-43DA-AEFC-0691DD8C2CF8}" type="presParOf" srcId="{68F4F08F-1295-4208-B166-E3A11E6A10E4}" destId="{2531E500-B1FD-4133-9496-975F05A4B801}" srcOrd="0" destOrd="0" presId="urn:microsoft.com/office/officeart/2005/8/layout/vList5"/>
    <dgm:cxn modelId="{1E02B0FD-D030-43C6-9144-7C49DC582A87}" type="presParOf" srcId="{68F4F08F-1295-4208-B166-E3A11E6A10E4}" destId="{E2A821C1-3F6A-4804-9DC1-D2B64B01A2B6}" srcOrd="1" destOrd="0" presId="urn:microsoft.com/office/officeart/2005/8/layout/vList5"/>
    <dgm:cxn modelId="{24CB5616-846A-474B-AC84-215B06FAD7F3}" type="presParOf" srcId="{FF1AB2C3-BDFD-479B-A0B9-A092A5259942}" destId="{55695C9D-1DA4-454D-992C-1520388C9B4B}" srcOrd="7" destOrd="0" presId="urn:microsoft.com/office/officeart/2005/8/layout/vList5"/>
    <dgm:cxn modelId="{C2E77FDC-6941-4647-81DB-E8D70FC6E4C8}" type="presParOf" srcId="{FF1AB2C3-BDFD-479B-A0B9-A092A5259942}" destId="{5BAFB277-BF0E-4EFA-AF7A-FD9DC8FED58B}" srcOrd="8" destOrd="0" presId="urn:microsoft.com/office/officeart/2005/8/layout/vList5"/>
    <dgm:cxn modelId="{D30BC964-A6D1-4FCE-99AD-0522DCB41ACE}" type="presParOf" srcId="{5BAFB277-BF0E-4EFA-AF7A-FD9DC8FED58B}" destId="{7CFEF709-A7E2-4141-9CD8-237F0E07CAA1}" srcOrd="0" destOrd="0" presId="urn:microsoft.com/office/officeart/2005/8/layout/vList5"/>
    <dgm:cxn modelId="{131F1446-32AC-40A2-87AB-EF39B026F096}" type="presParOf" srcId="{5BAFB277-BF0E-4EFA-AF7A-FD9DC8FED58B}" destId="{95962E2E-F835-46AB-8080-92FB8DCAFE67}" srcOrd="1" destOrd="0" presId="urn:microsoft.com/office/officeart/2005/8/layout/vList5"/>
    <dgm:cxn modelId="{2F1E294D-B8BB-464B-8C4E-DF0A47FFC106}" type="presParOf" srcId="{FF1AB2C3-BDFD-479B-A0B9-A092A5259942}" destId="{1C451F6D-BE59-4992-B499-BF192B9A6875}" srcOrd="9" destOrd="0" presId="urn:microsoft.com/office/officeart/2005/8/layout/vList5"/>
    <dgm:cxn modelId="{28A94075-45A5-4ACE-BC93-901B9405C5A5}" type="presParOf" srcId="{FF1AB2C3-BDFD-479B-A0B9-A092A5259942}" destId="{BD367F0D-C2E9-4F0C-AF96-81BF4561F7A8}" srcOrd="10" destOrd="0" presId="urn:microsoft.com/office/officeart/2005/8/layout/vList5"/>
    <dgm:cxn modelId="{B21BC070-17C0-4B88-9189-055C304AA529}" type="presParOf" srcId="{BD367F0D-C2E9-4F0C-AF96-81BF4561F7A8}" destId="{4EF66D2C-2202-4CC4-B281-FA47E3593819}" srcOrd="0" destOrd="0" presId="urn:microsoft.com/office/officeart/2005/8/layout/vList5"/>
    <dgm:cxn modelId="{BE8D7D72-D1C4-466E-B2B8-F3C1C089D8AA}" type="presParOf" srcId="{BD367F0D-C2E9-4F0C-AF96-81BF4561F7A8}" destId="{62E28F16-4637-4607-83B1-A0455E515E05}" srcOrd="1" destOrd="0" presId="urn:microsoft.com/office/officeart/2005/8/layout/vList5"/>
    <dgm:cxn modelId="{BC8206B5-B339-4CED-880E-A0CE991F12F9}" type="presParOf" srcId="{FF1AB2C3-BDFD-479B-A0B9-A092A5259942}" destId="{C4662732-BD4E-4BCD-8695-1513F82AA704}" srcOrd="11" destOrd="0" presId="urn:microsoft.com/office/officeart/2005/8/layout/vList5"/>
    <dgm:cxn modelId="{81A844AE-28CB-41DF-AD4B-042D6C17538A}" type="presParOf" srcId="{FF1AB2C3-BDFD-479B-A0B9-A092A5259942}" destId="{71344318-8814-44CA-B7E2-524B5D68D2D0}" srcOrd="12" destOrd="0" presId="urn:microsoft.com/office/officeart/2005/8/layout/vList5"/>
    <dgm:cxn modelId="{B78BBCB7-DAD4-4ED4-B31F-9629E55C3643}" type="presParOf" srcId="{71344318-8814-44CA-B7E2-524B5D68D2D0}" destId="{8D8375CC-4853-4545-9890-6FCA1AEA84A2}" srcOrd="0" destOrd="0" presId="urn:microsoft.com/office/officeart/2005/8/layout/vList5"/>
    <dgm:cxn modelId="{6F7DD127-1E65-4C12-8145-2F59DD2B1431}" type="presParOf" srcId="{71344318-8814-44CA-B7E2-524B5D68D2D0}" destId="{0FA04185-6FB9-4070-ADBC-E65D9907131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AF800F-F6B3-422A-BBB1-6D7B4B5AC940}">
      <dsp:nvSpPr>
        <dsp:cNvPr id="0" name=""/>
        <dsp:cNvSpPr/>
      </dsp:nvSpPr>
      <dsp:spPr>
        <a:xfrm rot="5400000">
          <a:off x="7268814" y="-4184275"/>
          <a:ext cx="656196" cy="918982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IN" sz="1500" b="1" kern="1200" dirty="0" smtClean="0"/>
            <a:t>Get neighbourhood information from Wikipedia page</a:t>
          </a:r>
          <a:endParaRPr lang="en-IN" sz="1500" b="1" kern="1200" dirty="0"/>
        </a:p>
        <a:p>
          <a:pPr marL="114300" lvl="1" indent="-114300" algn="l" defTabSz="666750">
            <a:lnSpc>
              <a:spcPct val="90000"/>
            </a:lnSpc>
            <a:spcBef>
              <a:spcPct val="0"/>
            </a:spcBef>
            <a:spcAft>
              <a:spcPct val="15000"/>
            </a:spcAft>
            <a:buChar char="••"/>
          </a:pPr>
          <a:r>
            <a:rPr lang="en-IN" sz="1500" b="1" kern="1200" smtClean="0"/>
            <a:t>We will do web scraping using beautiful package </a:t>
          </a:r>
          <a:endParaRPr lang="en-IN" sz="1500" b="1" kern="1200"/>
        </a:p>
      </dsp:txBody>
      <dsp:txXfrm rot="-5400000">
        <a:off x="3002003" y="114569"/>
        <a:ext cx="9157787" cy="592130"/>
      </dsp:txXfrm>
    </dsp:sp>
    <dsp:sp modelId="{5D6B824A-04BA-4D71-AB64-9C63A3A050A3}">
      <dsp:nvSpPr>
        <dsp:cNvPr id="0" name=""/>
        <dsp:cNvSpPr/>
      </dsp:nvSpPr>
      <dsp:spPr>
        <a:xfrm>
          <a:off x="177" y="511"/>
          <a:ext cx="3001825" cy="8202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IN" sz="1500" b="1" kern="1200" dirty="0" smtClean="0"/>
            <a:t>Get data from Wiki </a:t>
          </a:r>
          <a:endParaRPr lang="en-IN" sz="1500" b="1" kern="1200" dirty="0"/>
        </a:p>
      </dsp:txBody>
      <dsp:txXfrm>
        <a:off x="40218" y="40552"/>
        <a:ext cx="2921743" cy="740163"/>
      </dsp:txXfrm>
    </dsp:sp>
    <dsp:sp modelId="{0794AF15-7DDF-4829-87D5-24B8C1F4AC47}">
      <dsp:nvSpPr>
        <dsp:cNvPr id="0" name=""/>
        <dsp:cNvSpPr/>
      </dsp:nvSpPr>
      <dsp:spPr>
        <a:xfrm rot="5400000">
          <a:off x="7328529" y="-3260583"/>
          <a:ext cx="656196" cy="906495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IN" sz="1500" b="1" kern="1200" smtClean="0"/>
            <a:t>We will use the geocoder package </a:t>
          </a:r>
          <a:endParaRPr lang="en-IN" sz="1500" b="1" kern="1200"/>
        </a:p>
        <a:p>
          <a:pPr marL="114300" lvl="1" indent="-114300" algn="l" defTabSz="666750">
            <a:lnSpc>
              <a:spcPct val="90000"/>
            </a:lnSpc>
            <a:spcBef>
              <a:spcPct val="0"/>
            </a:spcBef>
            <a:spcAft>
              <a:spcPct val="15000"/>
            </a:spcAft>
            <a:buChar char="••"/>
          </a:pPr>
          <a:r>
            <a:rPr lang="en-IN" sz="1500" b="1" kern="1200" dirty="0" smtClean="0"/>
            <a:t>Create </a:t>
          </a:r>
          <a:r>
            <a:rPr lang="en-IN" sz="1500" b="1" kern="1200" dirty="0" err="1" smtClean="0"/>
            <a:t>dataframe</a:t>
          </a:r>
          <a:r>
            <a:rPr lang="en-IN" sz="1500" b="1" kern="1200" dirty="0" smtClean="0"/>
            <a:t> containing the neighbourhood and the corresponding coordinates </a:t>
          </a:r>
          <a:endParaRPr lang="en-IN" sz="1500" b="1" kern="1200" dirty="0"/>
        </a:p>
      </dsp:txBody>
      <dsp:txXfrm rot="-5400000">
        <a:off x="3124152" y="975827"/>
        <a:ext cx="9032918" cy="592130"/>
      </dsp:txXfrm>
    </dsp:sp>
    <dsp:sp modelId="{E3DFE8E8-D0F2-4396-9C6A-1FCFFD762FA0}">
      <dsp:nvSpPr>
        <dsp:cNvPr id="0" name=""/>
        <dsp:cNvSpPr/>
      </dsp:nvSpPr>
      <dsp:spPr>
        <a:xfrm>
          <a:off x="177" y="861769"/>
          <a:ext cx="3123974" cy="8202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IN" sz="1500" b="1" kern="1200" smtClean="0"/>
            <a:t>Get coordinates </a:t>
          </a:r>
          <a:endParaRPr lang="en-IN" sz="1500" b="1" kern="1200"/>
        </a:p>
      </dsp:txBody>
      <dsp:txXfrm>
        <a:off x="40218" y="901810"/>
        <a:ext cx="3043892" cy="740163"/>
      </dsp:txXfrm>
    </dsp:sp>
    <dsp:sp modelId="{AA9CE9D0-B88D-4F94-839E-EB633D7EFB11}">
      <dsp:nvSpPr>
        <dsp:cNvPr id="0" name=""/>
        <dsp:cNvSpPr/>
      </dsp:nvSpPr>
      <dsp:spPr>
        <a:xfrm rot="5400000">
          <a:off x="7328529" y="-2399325"/>
          <a:ext cx="656196" cy="906495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IN" sz="1500" b="1" kern="1200" smtClean="0"/>
            <a:t>We will use the geocoder package</a:t>
          </a:r>
          <a:endParaRPr lang="en-IN" sz="1500" b="1" kern="1200"/>
        </a:p>
        <a:p>
          <a:pPr marL="114300" lvl="1" indent="-114300" algn="l" defTabSz="666750">
            <a:lnSpc>
              <a:spcPct val="90000"/>
            </a:lnSpc>
            <a:spcBef>
              <a:spcPct val="0"/>
            </a:spcBef>
            <a:spcAft>
              <a:spcPct val="15000"/>
            </a:spcAft>
            <a:buChar char="••"/>
          </a:pPr>
          <a:r>
            <a:rPr lang="en-IN" sz="1500" b="1" kern="1200" smtClean="0"/>
            <a:t>The geograpical coordinate of Mumbai, India: 18.9387, 72.8353</a:t>
          </a:r>
          <a:endParaRPr lang="en-IN" sz="1500" b="1" kern="1200"/>
        </a:p>
      </dsp:txBody>
      <dsp:txXfrm rot="-5400000">
        <a:off x="3124152" y="1837085"/>
        <a:ext cx="9032918" cy="592130"/>
      </dsp:txXfrm>
    </dsp:sp>
    <dsp:sp modelId="{5437988C-B1A8-4601-856B-D8FCC70EAB44}">
      <dsp:nvSpPr>
        <dsp:cNvPr id="0" name=""/>
        <dsp:cNvSpPr/>
      </dsp:nvSpPr>
      <dsp:spPr>
        <a:xfrm>
          <a:off x="177" y="1723027"/>
          <a:ext cx="3123974" cy="8202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IN" sz="1500" b="1" kern="1200" smtClean="0"/>
            <a:t>Get coordinates for Mumbai </a:t>
          </a:r>
          <a:endParaRPr lang="en-IN" sz="1500" b="1" kern="1200"/>
        </a:p>
      </dsp:txBody>
      <dsp:txXfrm>
        <a:off x="40218" y="1763068"/>
        <a:ext cx="3043892" cy="740163"/>
      </dsp:txXfrm>
    </dsp:sp>
    <dsp:sp modelId="{E2A821C1-3F6A-4804-9DC1-D2B64B01A2B6}">
      <dsp:nvSpPr>
        <dsp:cNvPr id="0" name=""/>
        <dsp:cNvSpPr/>
      </dsp:nvSpPr>
      <dsp:spPr>
        <a:xfrm rot="5400000">
          <a:off x="7328529" y="-1538067"/>
          <a:ext cx="656196" cy="906495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IN" sz="1500" b="1" kern="1200" smtClean="0"/>
            <a:t>We will use the Foursquare API to get the top 100 venues in a radius of 1000 meters (1 km). </a:t>
          </a:r>
          <a:endParaRPr lang="en-IN" sz="1500" b="1" kern="1200"/>
        </a:p>
        <a:p>
          <a:pPr marL="114300" lvl="1" indent="-114300" algn="l" defTabSz="666750">
            <a:lnSpc>
              <a:spcPct val="90000"/>
            </a:lnSpc>
            <a:spcBef>
              <a:spcPct val="0"/>
            </a:spcBef>
            <a:spcAft>
              <a:spcPct val="15000"/>
            </a:spcAft>
            <a:buChar char="••"/>
          </a:pPr>
          <a:r>
            <a:rPr lang="en-IN" sz="1500" b="1" kern="1200" dirty="0" smtClean="0"/>
            <a:t>We will make API calls to Foursquare by passing the geographical co-ordinates</a:t>
          </a:r>
          <a:endParaRPr lang="en-IN" sz="1500" b="1" kern="1200" dirty="0"/>
        </a:p>
      </dsp:txBody>
      <dsp:txXfrm rot="-5400000">
        <a:off x="3124152" y="2698343"/>
        <a:ext cx="9032918" cy="592130"/>
      </dsp:txXfrm>
    </dsp:sp>
    <dsp:sp modelId="{2531E500-B1FD-4133-9496-975F05A4B801}">
      <dsp:nvSpPr>
        <dsp:cNvPr id="0" name=""/>
        <dsp:cNvSpPr/>
      </dsp:nvSpPr>
      <dsp:spPr>
        <a:xfrm>
          <a:off x="177" y="2584285"/>
          <a:ext cx="3123974" cy="8202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IN" sz="1500" b="1" kern="1200" dirty="0" smtClean="0"/>
            <a:t>Foursquare - top 100 venues in a radius of 1000 meters</a:t>
          </a:r>
          <a:endParaRPr lang="en-IN" sz="1500" b="1" kern="1200" dirty="0"/>
        </a:p>
      </dsp:txBody>
      <dsp:txXfrm>
        <a:off x="40218" y="2624326"/>
        <a:ext cx="3043892" cy="740163"/>
      </dsp:txXfrm>
    </dsp:sp>
    <dsp:sp modelId="{95962E2E-F835-46AB-8080-92FB8DCAFE67}">
      <dsp:nvSpPr>
        <dsp:cNvPr id="0" name=""/>
        <dsp:cNvSpPr/>
      </dsp:nvSpPr>
      <dsp:spPr>
        <a:xfrm rot="5400000">
          <a:off x="7328529" y="-676809"/>
          <a:ext cx="656196" cy="906495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IN" sz="1500" b="1" kern="1200" smtClean="0"/>
            <a:t>We will do one-hot encoding for each venue category</a:t>
          </a:r>
          <a:endParaRPr lang="en-IN" sz="1500" b="1" kern="1200"/>
        </a:p>
        <a:p>
          <a:pPr marL="114300" lvl="1" indent="-114300" algn="l" defTabSz="666750">
            <a:lnSpc>
              <a:spcPct val="90000"/>
            </a:lnSpc>
            <a:spcBef>
              <a:spcPct val="0"/>
            </a:spcBef>
            <a:spcAft>
              <a:spcPct val="15000"/>
            </a:spcAft>
            <a:buChar char="••"/>
          </a:pPr>
          <a:r>
            <a:rPr lang="en-IN" sz="1500" b="1" kern="1200" dirty="0" smtClean="0"/>
            <a:t>Then we will analyse each are by taking the frequency of occurrence of each venue</a:t>
          </a:r>
          <a:endParaRPr lang="en-IN" sz="1500" b="1" kern="1200" dirty="0"/>
        </a:p>
      </dsp:txBody>
      <dsp:txXfrm rot="-5400000">
        <a:off x="3124152" y="3559601"/>
        <a:ext cx="9032918" cy="592130"/>
      </dsp:txXfrm>
    </dsp:sp>
    <dsp:sp modelId="{7CFEF709-A7E2-4141-9CD8-237F0E07CAA1}">
      <dsp:nvSpPr>
        <dsp:cNvPr id="0" name=""/>
        <dsp:cNvSpPr/>
      </dsp:nvSpPr>
      <dsp:spPr>
        <a:xfrm>
          <a:off x="177" y="3445543"/>
          <a:ext cx="3123974" cy="8202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IN" sz="1500" b="1" kern="1200" smtClean="0"/>
            <a:t>Analyse each area </a:t>
          </a:r>
          <a:endParaRPr lang="en-IN" sz="1500" b="1" kern="1200"/>
        </a:p>
      </dsp:txBody>
      <dsp:txXfrm>
        <a:off x="40218" y="3485584"/>
        <a:ext cx="3043892" cy="740163"/>
      </dsp:txXfrm>
    </dsp:sp>
    <dsp:sp modelId="{62E28F16-4637-4607-83B1-A0455E515E05}">
      <dsp:nvSpPr>
        <dsp:cNvPr id="0" name=""/>
        <dsp:cNvSpPr/>
      </dsp:nvSpPr>
      <dsp:spPr>
        <a:xfrm rot="5400000">
          <a:off x="7328529" y="184448"/>
          <a:ext cx="656196" cy="906495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IN" sz="1500" b="1" kern="1200" smtClean="0"/>
            <a:t>Next we will perform k-means clustering </a:t>
          </a:r>
          <a:endParaRPr lang="en-IN" sz="1500" b="1" kern="1200"/>
        </a:p>
        <a:p>
          <a:pPr marL="114300" lvl="1" indent="-114300" algn="l" defTabSz="666750">
            <a:lnSpc>
              <a:spcPct val="90000"/>
            </a:lnSpc>
            <a:spcBef>
              <a:spcPct val="0"/>
            </a:spcBef>
            <a:spcAft>
              <a:spcPct val="15000"/>
            </a:spcAft>
            <a:buChar char="••"/>
          </a:pPr>
          <a:r>
            <a:rPr lang="en-IN" sz="1500" b="1" kern="1200" smtClean="0"/>
            <a:t>We will cluster neighbourhoods into 3 clusters based on the frequency of occurrence for "Shopping Mall"</a:t>
          </a:r>
          <a:endParaRPr lang="en-IN" sz="1500" b="1" kern="1200"/>
        </a:p>
      </dsp:txBody>
      <dsp:txXfrm rot="-5400000">
        <a:off x="3124152" y="4420859"/>
        <a:ext cx="9032918" cy="592130"/>
      </dsp:txXfrm>
    </dsp:sp>
    <dsp:sp modelId="{4EF66D2C-2202-4CC4-B281-FA47E3593819}">
      <dsp:nvSpPr>
        <dsp:cNvPr id="0" name=""/>
        <dsp:cNvSpPr/>
      </dsp:nvSpPr>
      <dsp:spPr>
        <a:xfrm>
          <a:off x="177" y="4306801"/>
          <a:ext cx="3123974" cy="8202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IN" sz="1500" b="1" kern="1200" smtClean="0"/>
            <a:t>Cluster Areas - kmeans</a:t>
          </a:r>
          <a:endParaRPr lang="en-IN" sz="1500" b="1" kern="1200"/>
        </a:p>
      </dsp:txBody>
      <dsp:txXfrm>
        <a:off x="40218" y="4346842"/>
        <a:ext cx="3043892" cy="740163"/>
      </dsp:txXfrm>
    </dsp:sp>
    <dsp:sp modelId="{0FA04185-6FB9-4070-ADBC-E65D99071310}">
      <dsp:nvSpPr>
        <dsp:cNvPr id="0" name=""/>
        <dsp:cNvSpPr/>
      </dsp:nvSpPr>
      <dsp:spPr>
        <a:xfrm rot="5400000">
          <a:off x="7328529" y="1045706"/>
          <a:ext cx="656196" cy="906495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IN" sz="1500" b="1" kern="1200" smtClean="0"/>
            <a:t>We will use the folium package</a:t>
          </a:r>
          <a:endParaRPr lang="en-IN" sz="1500" b="1" kern="1200"/>
        </a:p>
        <a:p>
          <a:pPr marL="114300" lvl="1" indent="-114300" algn="l" defTabSz="666750">
            <a:lnSpc>
              <a:spcPct val="90000"/>
            </a:lnSpc>
            <a:spcBef>
              <a:spcPct val="0"/>
            </a:spcBef>
            <a:spcAft>
              <a:spcPct val="15000"/>
            </a:spcAft>
            <a:buChar char="••"/>
          </a:pPr>
          <a:r>
            <a:rPr lang="en-IN" sz="1500" b="1" kern="1200" smtClean="0"/>
            <a:t>The map will help us to answer which neighbourhood is best for opening the shopping mall</a:t>
          </a:r>
          <a:endParaRPr lang="en-IN" sz="1500" b="1" kern="1200"/>
        </a:p>
      </dsp:txBody>
      <dsp:txXfrm rot="-5400000">
        <a:off x="3124152" y="5282117"/>
        <a:ext cx="9032918" cy="592130"/>
      </dsp:txXfrm>
    </dsp:sp>
    <dsp:sp modelId="{8D8375CC-4853-4545-9890-6FCA1AEA84A2}">
      <dsp:nvSpPr>
        <dsp:cNvPr id="0" name=""/>
        <dsp:cNvSpPr/>
      </dsp:nvSpPr>
      <dsp:spPr>
        <a:xfrm>
          <a:off x="177" y="5168059"/>
          <a:ext cx="3123974" cy="8202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IN" sz="1500" b="1" kern="1200" smtClean="0"/>
            <a:t>Cluster map</a:t>
          </a:r>
          <a:endParaRPr lang="en-IN" sz="1500" b="1" kern="1200"/>
        </a:p>
      </dsp:txBody>
      <dsp:txXfrm>
        <a:off x="40218" y="5208100"/>
        <a:ext cx="3043892" cy="74016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356AE-0CDE-4FCB-8F77-503A00C13FF4}" type="datetimeFigureOut">
              <a:rPr lang="en-IN" smtClean="0"/>
              <a:t>21-03-2020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E7D196-7AD7-46DF-A38D-6D17D74DA118}" type="slidenum">
              <a:rPr lang="en-IN" smtClean="0"/>
              <a:t>‹#›</a:t>
            </a:fld>
            <a:endParaRPr lang="en-IN"/>
          </a:p>
        </p:txBody>
      </p:sp>
    </p:spTree>
    <p:extLst>
      <p:ext uri="{BB962C8B-B14F-4D97-AF65-F5344CB8AC3E}">
        <p14:creationId xmlns:p14="http://schemas.microsoft.com/office/powerpoint/2010/main" val="3564942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FE7D196-7AD7-46DF-A38D-6D17D74DA118}" type="slidenum">
              <a:rPr lang="en-IN" smtClean="0"/>
              <a:t>1</a:t>
            </a:fld>
            <a:endParaRPr lang="en-IN"/>
          </a:p>
        </p:txBody>
      </p:sp>
    </p:spTree>
    <p:extLst>
      <p:ext uri="{BB962C8B-B14F-4D97-AF65-F5344CB8AC3E}">
        <p14:creationId xmlns:p14="http://schemas.microsoft.com/office/powerpoint/2010/main" val="378608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3774D6-1DA5-489C-B273-6D9D489D3EC6}"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DB64-33C7-40DE-B543-ADD27DC3CC2B}" type="slidenum">
              <a:rPr lang="en-IN" smtClean="0"/>
              <a:t>‹#›</a:t>
            </a:fld>
            <a:endParaRPr lang="en-IN"/>
          </a:p>
        </p:txBody>
      </p:sp>
    </p:spTree>
    <p:extLst>
      <p:ext uri="{BB962C8B-B14F-4D97-AF65-F5344CB8AC3E}">
        <p14:creationId xmlns:p14="http://schemas.microsoft.com/office/powerpoint/2010/main" val="3971933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3774D6-1DA5-489C-B273-6D9D489D3EC6}" type="datetimeFigureOut">
              <a:rPr lang="en-IN" smtClean="0"/>
              <a:t>21-03-2020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27DB64-33C7-40DE-B543-ADD27DC3CC2B}" type="slidenum">
              <a:rPr lang="en-IN" smtClean="0"/>
              <a:t>‹#›</a:t>
            </a:fld>
            <a:endParaRPr lang="en-IN"/>
          </a:p>
        </p:txBody>
      </p:sp>
    </p:spTree>
    <p:extLst>
      <p:ext uri="{BB962C8B-B14F-4D97-AF65-F5344CB8AC3E}">
        <p14:creationId xmlns:p14="http://schemas.microsoft.com/office/powerpoint/2010/main" val="131018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3774D6-1DA5-489C-B273-6D9D489D3EC6}"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DB64-33C7-40DE-B543-ADD27DC3CC2B}" type="slidenum">
              <a:rPr lang="en-IN" smtClean="0"/>
              <a:t>‹#›</a:t>
            </a:fld>
            <a:endParaRPr lang="en-IN"/>
          </a:p>
        </p:txBody>
      </p:sp>
    </p:spTree>
    <p:extLst>
      <p:ext uri="{BB962C8B-B14F-4D97-AF65-F5344CB8AC3E}">
        <p14:creationId xmlns:p14="http://schemas.microsoft.com/office/powerpoint/2010/main" val="3063487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3774D6-1DA5-489C-B273-6D9D489D3EC6}"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DB64-33C7-40DE-B543-ADD27DC3CC2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33484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3774D6-1DA5-489C-B273-6D9D489D3EC6}"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DB64-33C7-40DE-B543-ADD27DC3CC2B}" type="slidenum">
              <a:rPr lang="en-IN" smtClean="0"/>
              <a:t>‹#›</a:t>
            </a:fld>
            <a:endParaRPr lang="en-IN"/>
          </a:p>
        </p:txBody>
      </p:sp>
    </p:spTree>
    <p:extLst>
      <p:ext uri="{BB962C8B-B14F-4D97-AF65-F5344CB8AC3E}">
        <p14:creationId xmlns:p14="http://schemas.microsoft.com/office/powerpoint/2010/main" val="807468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3774D6-1DA5-489C-B273-6D9D489D3EC6}" type="datetimeFigureOut">
              <a:rPr lang="en-IN" smtClean="0"/>
              <a:t>21-03-2020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DB64-33C7-40DE-B543-ADD27DC3CC2B}" type="slidenum">
              <a:rPr lang="en-IN" smtClean="0"/>
              <a:t>‹#›</a:t>
            </a:fld>
            <a:endParaRPr lang="en-IN"/>
          </a:p>
        </p:txBody>
      </p:sp>
    </p:spTree>
    <p:extLst>
      <p:ext uri="{BB962C8B-B14F-4D97-AF65-F5344CB8AC3E}">
        <p14:creationId xmlns:p14="http://schemas.microsoft.com/office/powerpoint/2010/main" val="1676173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3774D6-1DA5-489C-B273-6D9D489D3EC6}" type="datetimeFigureOut">
              <a:rPr lang="en-IN" smtClean="0"/>
              <a:t>21-03-2020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DB64-33C7-40DE-B543-ADD27DC3CC2B}" type="slidenum">
              <a:rPr lang="en-IN" smtClean="0"/>
              <a:t>‹#›</a:t>
            </a:fld>
            <a:endParaRPr lang="en-IN"/>
          </a:p>
        </p:txBody>
      </p:sp>
    </p:spTree>
    <p:extLst>
      <p:ext uri="{BB962C8B-B14F-4D97-AF65-F5344CB8AC3E}">
        <p14:creationId xmlns:p14="http://schemas.microsoft.com/office/powerpoint/2010/main" val="811296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3774D6-1DA5-489C-B273-6D9D489D3EC6}"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DB64-33C7-40DE-B543-ADD27DC3CC2B}" type="slidenum">
              <a:rPr lang="en-IN" smtClean="0"/>
              <a:t>‹#›</a:t>
            </a:fld>
            <a:endParaRPr lang="en-IN"/>
          </a:p>
        </p:txBody>
      </p:sp>
    </p:spTree>
    <p:extLst>
      <p:ext uri="{BB962C8B-B14F-4D97-AF65-F5344CB8AC3E}">
        <p14:creationId xmlns:p14="http://schemas.microsoft.com/office/powerpoint/2010/main" val="3129324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3774D6-1DA5-489C-B273-6D9D489D3EC6}"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DB64-33C7-40DE-B543-ADD27DC3CC2B}" type="slidenum">
              <a:rPr lang="en-IN" smtClean="0"/>
              <a:t>‹#›</a:t>
            </a:fld>
            <a:endParaRPr lang="en-IN"/>
          </a:p>
        </p:txBody>
      </p:sp>
    </p:spTree>
    <p:extLst>
      <p:ext uri="{BB962C8B-B14F-4D97-AF65-F5344CB8AC3E}">
        <p14:creationId xmlns:p14="http://schemas.microsoft.com/office/powerpoint/2010/main" val="3718918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B3774D6-1DA5-489C-B273-6D9D489D3EC6}"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DB64-33C7-40DE-B543-ADD27DC3CC2B}" type="slidenum">
              <a:rPr lang="en-IN" smtClean="0"/>
              <a:t>‹#›</a:t>
            </a:fld>
            <a:endParaRPr lang="en-IN"/>
          </a:p>
        </p:txBody>
      </p:sp>
    </p:spTree>
    <p:extLst>
      <p:ext uri="{BB962C8B-B14F-4D97-AF65-F5344CB8AC3E}">
        <p14:creationId xmlns:p14="http://schemas.microsoft.com/office/powerpoint/2010/main" val="387162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3774D6-1DA5-489C-B273-6D9D489D3EC6}"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DB64-33C7-40DE-B543-ADD27DC3CC2B}" type="slidenum">
              <a:rPr lang="en-IN" smtClean="0"/>
              <a:t>‹#›</a:t>
            </a:fld>
            <a:endParaRPr lang="en-IN"/>
          </a:p>
        </p:txBody>
      </p:sp>
    </p:spTree>
    <p:extLst>
      <p:ext uri="{BB962C8B-B14F-4D97-AF65-F5344CB8AC3E}">
        <p14:creationId xmlns:p14="http://schemas.microsoft.com/office/powerpoint/2010/main" val="1645915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3774D6-1DA5-489C-B273-6D9D489D3EC6}" type="datetimeFigureOut">
              <a:rPr lang="en-IN" smtClean="0"/>
              <a:t>21-03-2020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27DB64-33C7-40DE-B543-ADD27DC3CC2B}" type="slidenum">
              <a:rPr lang="en-IN" smtClean="0"/>
              <a:t>‹#›</a:t>
            </a:fld>
            <a:endParaRPr lang="en-IN"/>
          </a:p>
        </p:txBody>
      </p:sp>
    </p:spTree>
    <p:extLst>
      <p:ext uri="{BB962C8B-B14F-4D97-AF65-F5344CB8AC3E}">
        <p14:creationId xmlns:p14="http://schemas.microsoft.com/office/powerpoint/2010/main" val="3273744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3774D6-1DA5-489C-B273-6D9D489D3EC6}" type="datetimeFigureOut">
              <a:rPr lang="en-IN" smtClean="0"/>
              <a:t>21-03-2020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27DB64-33C7-40DE-B543-ADD27DC3CC2B}" type="slidenum">
              <a:rPr lang="en-IN" smtClean="0"/>
              <a:t>‹#›</a:t>
            </a:fld>
            <a:endParaRPr lang="en-IN"/>
          </a:p>
        </p:txBody>
      </p:sp>
    </p:spTree>
    <p:extLst>
      <p:ext uri="{BB962C8B-B14F-4D97-AF65-F5344CB8AC3E}">
        <p14:creationId xmlns:p14="http://schemas.microsoft.com/office/powerpoint/2010/main" val="273063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B3774D6-1DA5-489C-B273-6D9D489D3EC6}" type="datetimeFigureOut">
              <a:rPr lang="en-IN" smtClean="0"/>
              <a:t>21-03-2020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A27DB64-33C7-40DE-B543-ADD27DC3CC2B}" type="slidenum">
              <a:rPr lang="en-IN" smtClean="0"/>
              <a:t>‹#›</a:t>
            </a:fld>
            <a:endParaRPr lang="en-IN"/>
          </a:p>
        </p:txBody>
      </p:sp>
    </p:spTree>
    <p:extLst>
      <p:ext uri="{BB962C8B-B14F-4D97-AF65-F5344CB8AC3E}">
        <p14:creationId xmlns:p14="http://schemas.microsoft.com/office/powerpoint/2010/main" val="2827968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3774D6-1DA5-489C-B273-6D9D489D3EC6}" type="datetimeFigureOut">
              <a:rPr lang="en-IN" smtClean="0"/>
              <a:t>21-03-2020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A27DB64-33C7-40DE-B543-ADD27DC3CC2B}" type="slidenum">
              <a:rPr lang="en-IN" smtClean="0"/>
              <a:t>‹#›</a:t>
            </a:fld>
            <a:endParaRPr lang="en-IN"/>
          </a:p>
        </p:txBody>
      </p:sp>
    </p:spTree>
    <p:extLst>
      <p:ext uri="{BB962C8B-B14F-4D97-AF65-F5344CB8AC3E}">
        <p14:creationId xmlns:p14="http://schemas.microsoft.com/office/powerpoint/2010/main" val="404776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B3774D6-1DA5-489C-B273-6D9D489D3EC6}" type="datetimeFigureOut">
              <a:rPr lang="en-IN" smtClean="0"/>
              <a:t>21-03-2020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A27DB64-33C7-40DE-B543-ADD27DC3CC2B}" type="slidenum">
              <a:rPr lang="en-IN" smtClean="0"/>
              <a:t>‹#›</a:t>
            </a:fld>
            <a:endParaRPr lang="en-IN"/>
          </a:p>
        </p:txBody>
      </p:sp>
    </p:spTree>
    <p:extLst>
      <p:ext uri="{BB962C8B-B14F-4D97-AF65-F5344CB8AC3E}">
        <p14:creationId xmlns:p14="http://schemas.microsoft.com/office/powerpoint/2010/main" val="152334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3774D6-1DA5-489C-B273-6D9D489D3EC6}" type="datetimeFigureOut">
              <a:rPr lang="en-IN" smtClean="0"/>
              <a:t>21-03-2020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27DB64-33C7-40DE-B543-ADD27DC3CC2B}" type="slidenum">
              <a:rPr lang="en-IN" smtClean="0"/>
              <a:t>‹#›</a:t>
            </a:fld>
            <a:endParaRPr lang="en-IN"/>
          </a:p>
        </p:txBody>
      </p:sp>
    </p:spTree>
    <p:extLst>
      <p:ext uri="{BB962C8B-B14F-4D97-AF65-F5344CB8AC3E}">
        <p14:creationId xmlns:p14="http://schemas.microsoft.com/office/powerpoint/2010/main" val="1120679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3774D6-1DA5-489C-B273-6D9D489D3EC6}" type="datetimeFigureOut">
              <a:rPr lang="en-IN" smtClean="0"/>
              <a:t>21-03-2020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A27DB64-33C7-40DE-B543-ADD27DC3CC2B}" type="slidenum">
              <a:rPr lang="en-IN" smtClean="0"/>
              <a:t>‹#›</a:t>
            </a:fld>
            <a:endParaRPr lang="en-IN"/>
          </a:p>
        </p:txBody>
      </p:sp>
    </p:spTree>
    <p:extLst>
      <p:ext uri="{BB962C8B-B14F-4D97-AF65-F5344CB8AC3E}">
        <p14:creationId xmlns:p14="http://schemas.microsoft.com/office/powerpoint/2010/main" val="40288121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2500" b="1" dirty="0"/>
              <a:t>IBM Capstone Project</a:t>
            </a:r>
            <a:br>
              <a:rPr lang="en-IN" sz="2500" b="1" dirty="0"/>
            </a:br>
            <a:r>
              <a:rPr lang="en-IN" sz="2500" dirty="0"/>
              <a:t>Opening a shopping mall in Mumbai (India</a:t>
            </a:r>
            <a:r>
              <a:rPr lang="en-IN" sz="2500" dirty="0" smtClean="0"/>
              <a:t>)</a:t>
            </a:r>
            <a:endParaRPr lang="en-IN" sz="2500" dirty="0"/>
          </a:p>
        </p:txBody>
      </p:sp>
      <p:sp>
        <p:nvSpPr>
          <p:cNvPr id="3" name="Subtitle 2"/>
          <p:cNvSpPr>
            <a:spLocks noGrp="1"/>
          </p:cNvSpPr>
          <p:nvPr>
            <p:ph type="subTitle" idx="1"/>
          </p:nvPr>
        </p:nvSpPr>
        <p:spPr/>
        <p:txBody>
          <a:bodyPr>
            <a:noAutofit/>
          </a:bodyPr>
          <a:lstStyle/>
          <a:p>
            <a:r>
              <a:rPr lang="en-IN" sz="1500" b="1" dirty="0"/>
              <a:t> </a:t>
            </a:r>
          </a:p>
          <a:p>
            <a:r>
              <a:rPr lang="en-IN" sz="1500" b="1" dirty="0" err="1"/>
              <a:t>Rohit</a:t>
            </a:r>
            <a:r>
              <a:rPr lang="en-IN" sz="1500" b="1" dirty="0"/>
              <a:t> </a:t>
            </a:r>
            <a:r>
              <a:rPr lang="en-IN" sz="1500" b="1" dirty="0" err="1"/>
              <a:t>Garg</a:t>
            </a:r>
            <a:endParaRPr lang="en-IN" sz="1500" b="1" dirty="0"/>
          </a:p>
          <a:p>
            <a:r>
              <a:rPr lang="en-IN" sz="1500" b="1" dirty="0"/>
              <a:t>March </a:t>
            </a:r>
            <a:r>
              <a:rPr lang="en-IN" sz="1500" b="1" dirty="0" smtClean="0"/>
              <a:t>2020</a:t>
            </a:r>
            <a:endParaRPr lang="en-IN" sz="1500" b="1"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154955" y="1447799"/>
            <a:ext cx="8825658" cy="2340429"/>
          </a:xfrm>
          <a:prstGeom prst="rect">
            <a:avLst/>
          </a:prstGeom>
          <a:noFill/>
          <a:ln>
            <a:noFill/>
          </a:ln>
        </p:spPr>
      </p:pic>
    </p:spTree>
    <p:extLst>
      <p:ext uri="{BB962C8B-B14F-4D97-AF65-F5344CB8AC3E}">
        <p14:creationId xmlns:p14="http://schemas.microsoft.com/office/powerpoint/2010/main" val="89117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928905" cy="562708"/>
          </a:xfrm>
        </p:spPr>
        <p:txBody>
          <a:bodyPr/>
          <a:lstStyle/>
          <a:p>
            <a:r>
              <a:rPr lang="en-IN" sz="2500" b="1" dirty="0" smtClean="0"/>
              <a:t>Introduction</a:t>
            </a:r>
            <a:endParaRPr lang="en-IN" sz="2500" b="1" dirty="0"/>
          </a:p>
        </p:txBody>
      </p:sp>
      <p:sp>
        <p:nvSpPr>
          <p:cNvPr id="3" name="Content Placeholder 2"/>
          <p:cNvSpPr>
            <a:spLocks noGrp="1"/>
          </p:cNvSpPr>
          <p:nvPr>
            <p:ph idx="1"/>
          </p:nvPr>
        </p:nvSpPr>
        <p:spPr>
          <a:xfrm>
            <a:off x="0" y="562708"/>
            <a:ext cx="3928905" cy="6295292"/>
          </a:xfrm>
        </p:spPr>
        <p:txBody>
          <a:bodyPr>
            <a:normAutofit/>
          </a:bodyPr>
          <a:lstStyle/>
          <a:p>
            <a:r>
              <a:rPr lang="en-IN" sz="1500" dirty="0"/>
              <a:t>Mumbai (also known as Bombay the official name until 1995) is the capital city of the Indian state of Maharashtra. According to United Nations, as of 2018, Mumbai was the second most populous city in India after Delhi and the seventh most populous city in the world with a population of 19.98 </a:t>
            </a:r>
            <a:r>
              <a:rPr lang="en-IN" sz="1500" dirty="0" smtClean="0"/>
              <a:t>million</a:t>
            </a:r>
            <a:endParaRPr lang="en-IN" sz="1500" dirty="0"/>
          </a:p>
          <a:p>
            <a:r>
              <a:rPr lang="en-IN" sz="1500" dirty="0"/>
              <a:t>A shopping mall is a modern term for a form of shopping precinct or shopping </a:t>
            </a:r>
            <a:r>
              <a:rPr lang="en-IN" sz="1500" dirty="0" err="1"/>
              <a:t>center</a:t>
            </a:r>
            <a:r>
              <a:rPr lang="en-IN" sz="1500" dirty="0"/>
              <a:t> in which one or more buildings form a complex of shops with interconnecting walkways, usually indoors. From the late 20th century, entertainment venues such as movie </a:t>
            </a:r>
            <a:r>
              <a:rPr lang="en-IN" sz="1500" dirty="0" err="1"/>
              <a:t>theaters</a:t>
            </a:r>
            <a:r>
              <a:rPr lang="en-IN" sz="1500" dirty="0"/>
              <a:t> and restaurants began to be added. As a single built structure, early shopping </a:t>
            </a:r>
            <a:r>
              <a:rPr lang="en-IN" sz="1500" dirty="0" err="1"/>
              <a:t>centers</a:t>
            </a:r>
            <a:r>
              <a:rPr lang="en-IN" sz="1500" dirty="0"/>
              <a:t> were often architecturally significant constructions, enabling wealthier patrons to buy goods in spaces protected from the weather.</a:t>
            </a:r>
          </a:p>
          <a:p>
            <a:endParaRPr lang="en-IN" sz="1500" dirty="0"/>
          </a:p>
        </p:txBody>
      </p:sp>
      <p:sp>
        <p:nvSpPr>
          <p:cNvPr id="4" name="Title 1"/>
          <p:cNvSpPr txBox="1">
            <a:spLocks/>
          </p:cNvSpPr>
          <p:nvPr/>
        </p:nvSpPr>
        <p:spPr>
          <a:xfrm>
            <a:off x="4129865" y="0"/>
            <a:ext cx="3928905" cy="5627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500" b="1" dirty="0"/>
              <a:t>Business problem </a:t>
            </a:r>
          </a:p>
        </p:txBody>
      </p:sp>
      <p:sp>
        <p:nvSpPr>
          <p:cNvPr id="5" name="Content Placeholder 2"/>
          <p:cNvSpPr txBox="1">
            <a:spLocks/>
          </p:cNvSpPr>
          <p:nvPr/>
        </p:nvSpPr>
        <p:spPr>
          <a:xfrm>
            <a:off x="4129865" y="562708"/>
            <a:ext cx="3928905" cy="14452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sz="1500" dirty="0"/>
              <a:t>Location plays an important role in the success of a shopping mall. In this exercise we will analyse the best location/s to open a shopping mall in Mumbai (India). </a:t>
            </a:r>
          </a:p>
        </p:txBody>
      </p:sp>
      <p:sp>
        <p:nvSpPr>
          <p:cNvPr id="6" name="Title 1"/>
          <p:cNvSpPr txBox="1">
            <a:spLocks/>
          </p:cNvSpPr>
          <p:nvPr/>
        </p:nvSpPr>
        <p:spPr>
          <a:xfrm>
            <a:off x="8261421" y="0"/>
            <a:ext cx="3928905" cy="5627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500" b="1" dirty="0"/>
              <a:t>Target audience</a:t>
            </a:r>
          </a:p>
        </p:txBody>
      </p:sp>
      <p:sp>
        <p:nvSpPr>
          <p:cNvPr id="7" name="Content Placeholder 2"/>
          <p:cNvSpPr txBox="1">
            <a:spLocks/>
          </p:cNvSpPr>
          <p:nvPr/>
        </p:nvSpPr>
        <p:spPr>
          <a:xfrm>
            <a:off x="8271463" y="562708"/>
            <a:ext cx="3928905" cy="14452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sz="1500" dirty="0"/>
              <a:t>This analysis will be very helpful for property developers and investors looking to open a shopping mall in Mumbai (India). </a:t>
            </a:r>
          </a:p>
        </p:txBody>
      </p:sp>
      <p:cxnSp>
        <p:nvCxnSpPr>
          <p:cNvPr id="9" name="Straight Connector 8"/>
          <p:cNvCxnSpPr/>
          <p:nvPr/>
        </p:nvCxnSpPr>
        <p:spPr>
          <a:xfrm>
            <a:off x="3949001" y="0"/>
            <a:ext cx="0" cy="6858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261421" y="0"/>
            <a:ext cx="0" cy="20079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59043" y="2038143"/>
            <a:ext cx="82413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itle 1"/>
          <p:cNvSpPr txBox="1">
            <a:spLocks/>
          </p:cNvSpPr>
          <p:nvPr/>
        </p:nvSpPr>
        <p:spPr>
          <a:xfrm>
            <a:off x="4131534" y="2152022"/>
            <a:ext cx="8058792" cy="5627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500" b="1" dirty="0"/>
              <a:t>Data</a:t>
            </a:r>
          </a:p>
        </p:txBody>
      </p:sp>
      <p:sp>
        <p:nvSpPr>
          <p:cNvPr id="18" name="Content Placeholder 2"/>
          <p:cNvSpPr txBox="1">
            <a:spLocks/>
          </p:cNvSpPr>
          <p:nvPr/>
        </p:nvSpPr>
        <p:spPr>
          <a:xfrm>
            <a:off x="4131534" y="2714730"/>
            <a:ext cx="8058792" cy="208000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sz="1500" dirty="0" smtClean="0"/>
              <a:t>List </a:t>
            </a:r>
            <a:r>
              <a:rPr lang="en-IN" sz="1500" dirty="0"/>
              <a:t>of neighbourhoods in Mumbai </a:t>
            </a:r>
          </a:p>
          <a:p>
            <a:pPr marL="0" indent="0">
              <a:buNone/>
            </a:pPr>
            <a:r>
              <a:rPr lang="en-IN" sz="1500" dirty="0" smtClean="0"/>
              <a:t>	https</a:t>
            </a:r>
            <a:r>
              <a:rPr lang="en-IN" sz="1500" dirty="0"/>
              <a:t>://en.wikipedia.org/wiki/Category:Suburbs_of_Mumbai</a:t>
            </a:r>
          </a:p>
          <a:p>
            <a:r>
              <a:rPr lang="en-IN" sz="1500" dirty="0" smtClean="0"/>
              <a:t>Co-ordinates </a:t>
            </a:r>
            <a:r>
              <a:rPr lang="en-IN" sz="1500" dirty="0"/>
              <a:t>of these neighbourhoods </a:t>
            </a:r>
          </a:p>
          <a:p>
            <a:pPr marL="0" indent="0">
              <a:buNone/>
            </a:pPr>
            <a:r>
              <a:rPr lang="en-IN" sz="1500" dirty="0" smtClean="0"/>
              <a:t>	Python </a:t>
            </a:r>
            <a:r>
              <a:rPr lang="en-IN" sz="1500" dirty="0"/>
              <a:t>– </a:t>
            </a:r>
            <a:r>
              <a:rPr lang="en-IN" sz="1500" dirty="0" err="1"/>
              <a:t>geocoder</a:t>
            </a:r>
            <a:r>
              <a:rPr lang="en-IN" sz="1500" dirty="0"/>
              <a:t> package</a:t>
            </a:r>
          </a:p>
          <a:p>
            <a:r>
              <a:rPr lang="en-IN" sz="1500" dirty="0" smtClean="0"/>
              <a:t>Venue </a:t>
            </a:r>
            <a:r>
              <a:rPr lang="en-IN" sz="1500" dirty="0"/>
              <a:t>data </a:t>
            </a:r>
          </a:p>
          <a:p>
            <a:pPr marL="0" indent="0">
              <a:buNone/>
            </a:pPr>
            <a:r>
              <a:rPr lang="en-IN" sz="1500" dirty="0" smtClean="0"/>
              <a:t>	Foursquare </a:t>
            </a:r>
            <a:r>
              <a:rPr lang="en-IN" sz="1500" dirty="0"/>
              <a:t>API </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9105" y="4893551"/>
            <a:ext cx="8264194" cy="1383322"/>
          </a:xfrm>
          <a:prstGeom prst="rect">
            <a:avLst/>
          </a:prstGeom>
          <a:noFill/>
          <a:ln>
            <a:noFill/>
          </a:ln>
        </p:spPr>
      </p:pic>
      <p:cxnSp>
        <p:nvCxnSpPr>
          <p:cNvPr id="23" name="Straight Connector 22"/>
          <p:cNvCxnSpPr/>
          <p:nvPr/>
        </p:nvCxnSpPr>
        <p:spPr>
          <a:xfrm>
            <a:off x="3991974" y="4883501"/>
            <a:ext cx="82413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660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0" y="0"/>
            <a:ext cx="12192000" cy="562708"/>
          </a:xfrm>
        </p:spPr>
        <p:txBody>
          <a:bodyPr/>
          <a:lstStyle/>
          <a:p>
            <a:r>
              <a:rPr lang="en-IN" sz="2500" b="1" dirty="0" smtClean="0"/>
              <a:t>Methodology </a:t>
            </a:r>
            <a:endParaRPr lang="en-IN" sz="2500" b="1" dirty="0"/>
          </a:p>
        </p:txBody>
      </p:sp>
      <p:graphicFrame>
        <p:nvGraphicFramePr>
          <p:cNvPr id="12" name="Diagram 11"/>
          <p:cNvGraphicFramePr/>
          <p:nvPr>
            <p:extLst>
              <p:ext uri="{D42A27DB-BD31-4B8C-83A1-F6EECF244321}">
                <p14:modId xmlns:p14="http://schemas.microsoft.com/office/powerpoint/2010/main" val="3855257377"/>
              </p:ext>
            </p:extLst>
          </p:nvPr>
        </p:nvGraphicFramePr>
        <p:xfrm>
          <a:off x="0" y="562708"/>
          <a:ext cx="12192000" cy="59888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1476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0" y="0"/>
            <a:ext cx="12192000" cy="562708"/>
          </a:xfrm>
        </p:spPr>
        <p:txBody>
          <a:bodyPr/>
          <a:lstStyle/>
          <a:p>
            <a:r>
              <a:rPr lang="en-IN" sz="2500" b="1" dirty="0"/>
              <a:t>Results</a:t>
            </a:r>
          </a:p>
        </p:txBody>
      </p:sp>
      <p:pic>
        <p:nvPicPr>
          <p:cNvPr id="4" name="Picture 3"/>
          <p:cNvPicPr>
            <a:picLocks noChangeAspect="1"/>
          </p:cNvPicPr>
          <p:nvPr/>
        </p:nvPicPr>
        <p:blipFill>
          <a:blip r:embed="rId2"/>
          <a:stretch>
            <a:fillRect/>
          </a:stretch>
        </p:blipFill>
        <p:spPr>
          <a:xfrm>
            <a:off x="0" y="562707"/>
            <a:ext cx="12192000" cy="4260311"/>
          </a:xfrm>
          <a:prstGeom prst="rect">
            <a:avLst/>
          </a:prstGeom>
        </p:spPr>
      </p:pic>
      <p:sp>
        <p:nvSpPr>
          <p:cNvPr id="6" name="Content Placeholder 2"/>
          <p:cNvSpPr>
            <a:spLocks noGrp="1"/>
          </p:cNvSpPr>
          <p:nvPr>
            <p:ph idx="1"/>
          </p:nvPr>
        </p:nvSpPr>
        <p:spPr>
          <a:xfrm>
            <a:off x="0" y="4823018"/>
            <a:ext cx="12192000" cy="1447067"/>
          </a:xfrm>
        </p:spPr>
        <p:txBody>
          <a:bodyPr>
            <a:normAutofit/>
          </a:bodyPr>
          <a:lstStyle/>
          <a:p>
            <a:pPr marL="0" indent="0">
              <a:buNone/>
            </a:pPr>
            <a:r>
              <a:rPr lang="en-IN" sz="1500" dirty="0"/>
              <a:t>The k-means clustering algorithm creates 3 clusters </a:t>
            </a:r>
          </a:p>
          <a:p>
            <a:r>
              <a:rPr lang="en-IN" sz="1500" dirty="0"/>
              <a:t>Cluster 0 (in blue – ref above map): No shopping mall </a:t>
            </a:r>
          </a:p>
          <a:p>
            <a:r>
              <a:rPr lang="en-IN" sz="1500" dirty="0"/>
              <a:t>Cluster 1 (in red – ref above map): Moderate concentration of shopping mall </a:t>
            </a:r>
          </a:p>
          <a:p>
            <a:r>
              <a:rPr lang="en-IN" sz="1500" dirty="0"/>
              <a:t>Cluster 2 (in green – ref above map): High concentration of shopping mall </a:t>
            </a:r>
          </a:p>
        </p:txBody>
      </p:sp>
    </p:spTree>
    <p:extLst>
      <p:ext uri="{BB962C8B-B14F-4D97-AF65-F5344CB8AC3E}">
        <p14:creationId xmlns:p14="http://schemas.microsoft.com/office/powerpoint/2010/main" val="933019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0" y="0"/>
            <a:ext cx="12192000" cy="562708"/>
          </a:xfrm>
        </p:spPr>
        <p:txBody>
          <a:bodyPr/>
          <a:lstStyle/>
          <a:p>
            <a:r>
              <a:rPr lang="en-IN" sz="2500" b="1" dirty="0"/>
              <a:t>Discussion </a:t>
            </a:r>
          </a:p>
        </p:txBody>
      </p:sp>
      <p:sp>
        <p:nvSpPr>
          <p:cNvPr id="6" name="Content Placeholder 2"/>
          <p:cNvSpPr>
            <a:spLocks noGrp="1"/>
          </p:cNvSpPr>
          <p:nvPr>
            <p:ph idx="1"/>
          </p:nvPr>
        </p:nvSpPr>
        <p:spPr>
          <a:xfrm>
            <a:off x="0" y="3457575"/>
            <a:ext cx="12192000" cy="2047876"/>
          </a:xfrm>
        </p:spPr>
        <p:txBody>
          <a:bodyPr>
            <a:normAutofit/>
          </a:bodyPr>
          <a:lstStyle/>
          <a:p>
            <a:pPr marL="0" indent="0">
              <a:buNone/>
            </a:pPr>
            <a:r>
              <a:rPr lang="en-IN" sz="1500" dirty="0" smtClean="0"/>
              <a:t>Most </a:t>
            </a:r>
            <a:r>
              <a:rPr lang="en-IN" sz="1500" dirty="0"/>
              <a:t>of the shopping malls are located in the dense residential areas with the highest concentration in cluster 2 and lowest in cluster 1. There is good opportunity to open shopping mall in cluster 1: </a:t>
            </a:r>
          </a:p>
          <a:p>
            <a:r>
              <a:rPr lang="en-IN" sz="1500" dirty="0" smtClean="0"/>
              <a:t>cluster </a:t>
            </a:r>
            <a:r>
              <a:rPr lang="en-IN" sz="1500" dirty="0"/>
              <a:t>2 - likely tough competition</a:t>
            </a:r>
          </a:p>
          <a:p>
            <a:r>
              <a:rPr lang="en-IN" sz="1500" dirty="0" smtClean="0"/>
              <a:t>cluster </a:t>
            </a:r>
            <a:r>
              <a:rPr lang="en-IN" sz="1500" dirty="0"/>
              <a:t>0 - likely low demand </a:t>
            </a:r>
          </a:p>
          <a:p>
            <a:endParaRPr lang="en-IN" sz="1500" dirty="0"/>
          </a:p>
          <a:p>
            <a:pPr marL="0" indent="0">
              <a:buNone/>
            </a:pPr>
            <a:r>
              <a:rPr lang="en-IN" sz="1500" dirty="0"/>
              <a:t>Therefore we recommend property dealers and investors to look for opportunities for the neighbourhoods that are in cluster 1. </a:t>
            </a:r>
          </a:p>
          <a:p>
            <a:endParaRPr lang="en-IN" sz="1500" dirty="0"/>
          </a:p>
        </p:txBody>
      </p:sp>
      <p:graphicFrame>
        <p:nvGraphicFramePr>
          <p:cNvPr id="2" name="Table 1"/>
          <p:cNvGraphicFramePr>
            <a:graphicFrameLocks noGrp="1"/>
          </p:cNvGraphicFramePr>
          <p:nvPr>
            <p:extLst>
              <p:ext uri="{D42A27DB-BD31-4B8C-83A1-F6EECF244321}">
                <p14:modId xmlns:p14="http://schemas.microsoft.com/office/powerpoint/2010/main" val="3748317195"/>
              </p:ext>
            </p:extLst>
          </p:nvPr>
        </p:nvGraphicFramePr>
        <p:xfrm>
          <a:off x="0" y="562702"/>
          <a:ext cx="12192000" cy="2818672"/>
        </p:xfrm>
        <a:graphic>
          <a:graphicData uri="http://schemas.openxmlformats.org/drawingml/2006/table">
            <a:tbl>
              <a:tblPr firstRow="1" firstCol="1" bandRow="1">
                <a:tableStyleId>{5C22544A-7EE6-4342-B048-85BDC9FD1C3A}</a:tableStyleId>
              </a:tblPr>
              <a:tblGrid>
                <a:gridCol w="3045561"/>
                <a:gridCol w="2396947"/>
                <a:gridCol w="2396947"/>
                <a:gridCol w="2177492"/>
                <a:gridCol w="2175053"/>
              </a:tblGrid>
              <a:tr h="352334">
                <a:tc>
                  <a:txBody>
                    <a:bodyPr/>
                    <a:lstStyle/>
                    <a:p>
                      <a:pPr algn="ctr">
                        <a:spcAft>
                          <a:spcPts val="0"/>
                        </a:spcAft>
                      </a:pPr>
                      <a:r>
                        <a:rPr lang="en-IN" sz="2000" b="1" i="0" kern="1200" dirty="0">
                          <a:solidFill>
                            <a:schemeClr val="tx1"/>
                          </a:solidFill>
                          <a:latin typeface="+mj-lt"/>
                          <a:ea typeface="+mj-ea"/>
                          <a:cs typeface="+mj-cs"/>
                        </a:rPr>
                        <a:t>Neighbourhood</a:t>
                      </a:r>
                    </a:p>
                  </a:txBody>
                  <a:tcPr marL="68580" marR="68580" marT="0" marB="0"/>
                </a:tc>
                <a:tc>
                  <a:txBody>
                    <a:bodyPr/>
                    <a:lstStyle/>
                    <a:p>
                      <a:pPr algn="ctr">
                        <a:spcAft>
                          <a:spcPts val="0"/>
                        </a:spcAft>
                      </a:pPr>
                      <a:r>
                        <a:rPr lang="en-IN" sz="2000" b="1" i="0" kern="1200">
                          <a:solidFill>
                            <a:schemeClr val="tx1"/>
                          </a:solidFill>
                          <a:latin typeface="+mj-lt"/>
                          <a:ea typeface="+mj-ea"/>
                          <a:cs typeface="+mj-cs"/>
                        </a:rPr>
                        <a:t>Shopping Mall</a:t>
                      </a:r>
                    </a:p>
                  </a:txBody>
                  <a:tcPr marL="68580" marR="68580" marT="0" marB="0"/>
                </a:tc>
                <a:tc>
                  <a:txBody>
                    <a:bodyPr/>
                    <a:lstStyle/>
                    <a:p>
                      <a:pPr algn="ctr">
                        <a:spcAft>
                          <a:spcPts val="0"/>
                        </a:spcAft>
                      </a:pPr>
                      <a:r>
                        <a:rPr lang="en-IN" sz="2000" b="1" i="0" kern="1200">
                          <a:solidFill>
                            <a:schemeClr val="tx1"/>
                          </a:solidFill>
                          <a:latin typeface="+mj-lt"/>
                          <a:ea typeface="+mj-ea"/>
                          <a:cs typeface="+mj-cs"/>
                        </a:rPr>
                        <a:t>Cluster Labels</a:t>
                      </a:r>
                    </a:p>
                  </a:txBody>
                  <a:tcPr marL="68580" marR="68580" marT="0" marB="0"/>
                </a:tc>
                <a:tc>
                  <a:txBody>
                    <a:bodyPr/>
                    <a:lstStyle/>
                    <a:p>
                      <a:pPr algn="ctr">
                        <a:spcAft>
                          <a:spcPts val="0"/>
                        </a:spcAft>
                      </a:pPr>
                      <a:r>
                        <a:rPr lang="en-IN" sz="2000" b="1" i="0" kern="1200">
                          <a:solidFill>
                            <a:schemeClr val="tx1"/>
                          </a:solidFill>
                          <a:latin typeface="+mj-lt"/>
                          <a:ea typeface="+mj-ea"/>
                          <a:cs typeface="+mj-cs"/>
                        </a:rPr>
                        <a:t>Latitude</a:t>
                      </a:r>
                    </a:p>
                  </a:txBody>
                  <a:tcPr marL="68580" marR="68580" marT="0" marB="0"/>
                </a:tc>
                <a:tc>
                  <a:txBody>
                    <a:bodyPr/>
                    <a:lstStyle/>
                    <a:p>
                      <a:pPr algn="ctr">
                        <a:spcAft>
                          <a:spcPts val="0"/>
                        </a:spcAft>
                      </a:pPr>
                      <a:r>
                        <a:rPr lang="en-IN" sz="2000" b="1" i="0" kern="1200">
                          <a:solidFill>
                            <a:schemeClr val="tx1"/>
                          </a:solidFill>
                          <a:latin typeface="+mj-lt"/>
                          <a:ea typeface="+mj-ea"/>
                          <a:cs typeface="+mj-cs"/>
                        </a:rPr>
                        <a:t>Longitude</a:t>
                      </a:r>
                    </a:p>
                  </a:txBody>
                  <a:tcPr marL="68580" marR="68580" marT="0" marB="0"/>
                </a:tc>
              </a:tr>
              <a:tr h="352334">
                <a:tc>
                  <a:txBody>
                    <a:bodyPr/>
                    <a:lstStyle/>
                    <a:p>
                      <a:pPr algn="ctr">
                        <a:spcAft>
                          <a:spcPts val="0"/>
                        </a:spcAft>
                      </a:pPr>
                      <a:r>
                        <a:rPr lang="en-IN" sz="2000" b="1" i="0" kern="1200" dirty="0" err="1">
                          <a:solidFill>
                            <a:schemeClr val="tx1"/>
                          </a:solidFill>
                          <a:latin typeface="+mj-lt"/>
                          <a:ea typeface="+mj-ea"/>
                          <a:cs typeface="+mj-cs"/>
                        </a:rPr>
                        <a:t>Borivali</a:t>
                      </a:r>
                      <a:endParaRPr lang="en-IN" sz="2000" b="1" i="0" kern="1200" dirty="0">
                        <a:solidFill>
                          <a:schemeClr val="tx1"/>
                        </a:solidFill>
                        <a:latin typeface="+mj-lt"/>
                        <a:ea typeface="+mj-ea"/>
                        <a:cs typeface="+mj-cs"/>
                      </a:endParaRPr>
                    </a:p>
                  </a:txBody>
                  <a:tcPr marL="68580" marR="68580" marT="0" marB="0"/>
                </a:tc>
                <a:tc>
                  <a:txBody>
                    <a:bodyPr/>
                    <a:lstStyle/>
                    <a:p>
                      <a:pPr algn="ctr">
                        <a:spcAft>
                          <a:spcPts val="0"/>
                        </a:spcAft>
                      </a:pPr>
                      <a:r>
                        <a:rPr lang="en-IN" sz="2000" b="1" i="0" kern="1200" dirty="0">
                          <a:solidFill>
                            <a:schemeClr val="bg1"/>
                          </a:solidFill>
                          <a:latin typeface="+mj-lt"/>
                          <a:ea typeface="+mj-ea"/>
                          <a:cs typeface="+mj-cs"/>
                        </a:rPr>
                        <a:t>0.021277</a:t>
                      </a:r>
                    </a:p>
                  </a:txBody>
                  <a:tcPr marL="68580" marR="68580" marT="0" marB="0"/>
                </a:tc>
                <a:tc>
                  <a:txBody>
                    <a:bodyPr/>
                    <a:lstStyle/>
                    <a:p>
                      <a:pPr algn="ctr">
                        <a:spcAft>
                          <a:spcPts val="0"/>
                        </a:spcAft>
                      </a:pPr>
                      <a:r>
                        <a:rPr lang="en-IN" sz="2000" b="1" i="0" kern="1200">
                          <a:solidFill>
                            <a:schemeClr val="bg1"/>
                          </a:solidFill>
                          <a:latin typeface="+mj-lt"/>
                          <a:ea typeface="+mj-ea"/>
                          <a:cs typeface="+mj-cs"/>
                        </a:rPr>
                        <a:t>1</a:t>
                      </a:r>
                    </a:p>
                  </a:txBody>
                  <a:tcPr marL="68580" marR="68580" marT="0" marB="0"/>
                </a:tc>
                <a:tc>
                  <a:txBody>
                    <a:bodyPr/>
                    <a:lstStyle/>
                    <a:p>
                      <a:pPr algn="ctr">
                        <a:spcAft>
                          <a:spcPts val="0"/>
                        </a:spcAft>
                      </a:pPr>
                      <a:r>
                        <a:rPr lang="en-IN" sz="2000" b="1" i="0" kern="1200">
                          <a:solidFill>
                            <a:schemeClr val="bg1"/>
                          </a:solidFill>
                          <a:latin typeface="+mj-lt"/>
                          <a:ea typeface="+mj-ea"/>
                          <a:cs typeface="+mj-cs"/>
                        </a:rPr>
                        <a:t>19.22936</a:t>
                      </a:r>
                    </a:p>
                  </a:txBody>
                  <a:tcPr marL="68580" marR="68580" marT="0" marB="0"/>
                </a:tc>
                <a:tc>
                  <a:txBody>
                    <a:bodyPr/>
                    <a:lstStyle/>
                    <a:p>
                      <a:pPr algn="ctr">
                        <a:spcAft>
                          <a:spcPts val="0"/>
                        </a:spcAft>
                      </a:pPr>
                      <a:r>
                        <a:rPr lang="en-IN" sz="2000" b="1" i="0" kern="1200">
                          <a:solidFill>
                            <a:schemeClr val="bg1"/>
                          </a:solidFill>
                          <a:latin typeface="+mj-lt"/>
                          <a:ea typeface="+mj-ea"/>
                          <a:cs typeface="+mj-cs"/>
                        </a:rPr>
                        <a:t>72.85751</a:t>
                      </a:r>
                    </a:p>
                  </a:txBody>
                  <a:tcPr marL="68580" marR="68580" marT="0" marB="0"/>
                </a:tc>
              </a:tr>
              <a:tr h="352334">
                <a:tc>
                  <a:txBody>
                    <a:bodyPr/>
                    <a:lstStyle/>
                    <a:p>
                      <a:pPr algn="ctr">
                        <a:spcAft>
                          <a:spcPts val="0"/>
                        </a:spcAft>
                      </a:pPr>
                      <a:r>
                        <a:rPr lang="en-IN" sz="2000" b="1" i="0" kern="1200">
                          <a:solidFill>
                            <a:schemeClr val="tx1"/>
                          </a:solidFill>
                          <a:latin typeface="+mj-lt"/>
                          <a:ea typeface="+mj-ea"/>
                          <a:cs typeface="+mj-cs"/>
                        </a:rPr>
                        <a:t>Juhu</a:t>
                      </a:r>
                    </a:p>
                  </a:txBody>
                  <a:tcPr marL="68580" marR="68580" marT="0" marB="0"/>
                </a:tc>
                <a:tc>
                  <a:txBody>
                    <a:bodyPr/>
                    <a:lstStyle/>
                    <a:p>
                      <a:pPr algn="ctr">
                        <a:spcAft>
                          <a:spcPts val="0"/>
                        </a:spcAft>
                      </a:pPr>
                      <a:r>
                        <a:rPr lang="en-IN" sz="2000" b="1" i="0" kern="1200" dirty="0">
                          <a:solidFill>
                            <a:schemeClr val="bg1"/>
                          </a:solidFill>
                          <a:latin typeface="+mj-lt"/>
                          <a:ea typeface="+mj-ea"/>
                          <a:cs typeface="+mj-cs"/>
                        </a:rPr>
                        <a:t>0.02439</a:t>
                      </a:r>
                    </a:p>
                  </a:txBody>
                  <a:tcPr marL="68580" marR="68580" marT="0" marB="0"/>
                </a:tc>
                <a:tc>
                  <a:txBody>
                    <a:bodyPr/>
                    <a:lstStyle/>
                    <a:p>
                      <a:pPr algn="ctr">
                        <a:spcAft>
                          <a:spcPts val="0"/>
                        </a:spcAft>
                      </a:pPr>
                      <a:r>
                        <a:rPr lang="en-IN" sz="2000" b="1" i="0" kern="1200" dirty="0">
                          <a:solidFill>
                            <a:schemeClr val="bg1"/>
                          </a:solidFill>
                          <a:latin typeface="+mj-lt"/>
                          <a:ea typeface="+mj-ea"/>
                          <a:cs typeface="+mj-cs"/>
                        </a:rPr>
                        <a:t>1</a:t>
                      </a:r>
                    </a:p>
                  </a:txBody>
                  <a:tcPr marL="68580" marR="68580" marT="0" marB="0"/>
                </a:tc>
                <a:tc>
                  <a:txBody>
                    <a:bodyPr/>
                    <a:lstStyle/>
                    <a:p>
                      <a:pPr algn="ctr">
                        <a:spcAft>
                          <a:spcPts val="0"/>
                        </a:spcAft>
                      </a:pPr>
                      <a:r>
                        <a:rPr lang="en-IN" sz="2000" b="1" i="0" kern="1200">
                          <a:solidFill>
                            <a:schemeClr val="bg1"/>
                          </a:solidFill>
                          <a:latin typeface="+mj-lt"/>
                          <a:ea typeface="+mj-ea"/>
                          <a:cs typeface="+mj-cs"/>
                        </a:rPr>
                        <a:t>19.01492</a:t>
                      </a:r>
                    </a:p>
                  </a:txBody>
                  <a:tcPr marL="68580" marR="68580" marT="0" marB="0"/>
                </a:tc>
                <a:tc>
                  <a:txBody>
                    <a:bodyPr/>
                    <a:lstStyle/>
                    <a:p>
                      <a:pPr algn="ctr">
                        <a:spcAft>
                          <a:spcPts val="0"/>
                        </a:spcAft>
                      </a:pPr>
                      <a:r>
                        <a:rPr lang="en-IN" sz="2000" b="1" i="0" kern="1200">
                          <a:solidFill>
                            <a:schemeClr val="bg1"/>
                          </a:solidFill>
                          <a:latin typeface="+mj-lt"/>
                          <a:ea typeface="+mj-ea"/>
                          <a:cs typeface="+mj-cs"/>
                        </a:rPr>
                        <a:t>72.84522</a:t>
                      </a:r>
                    </a:p>
                  </a:txBody>
                  <a:tcPr marL="68580" marR="68580" marT="0" marB="0"/>
                </a:tc>
              </a:tr>
              <a:tr h="352334">
                <a:tc>
                  <a:txBody>
                    <a:bodyPr/>
                    <a:lstStyle/>
                    <a:p>
                      <a:pPr algn="ctr">
                        <a:spcAft>
                          <a:spcPts val="0"/>
                        </a:spcAft>
                      </a:pPr>
                      <a:r>
                        <a:rPr lang="en-IN" sz="2000" b="1" i="0" kern="1200">
                          <a:solidFill>
                            <a:schemeClr val="tx1"/>
                          </a:solidFill>
                          <a:latin typeface="+mj-lt"/>
                          <a:ea typeface="+mj-ea"/>
                          <a:cs typeface="+mj-cs"/>
                        </a:rPr>
                        <a:t>Chembur</a:t>
                      </a:r>
                    </a:p>
                  </a:txBody>
                  <a:tcPr marL="68580" marR="68580" marT="0" marB="0"/>
                </a:tc>
                <a:tc>
                  <a:txBody>
                    <a:bodyPr/>
                    <a:lstStyle/>
                    <a:p>
                      <a:pPr algn="ctr">
                        <a:spcAft>
                          <a:spcPts val="0"/>
                        </a:spcAft>
                      </a:pPr>
                      <a:r>
                        <a:rPr lang="en-IN" sz="2000" b="1" i="0" kern="1200" dirty="0">
                          <a:solidFill>
                            <a:schemeClr val="bg1"/>
                          </a:solidFill>
                          <a:latin typeface="+mj-lt"/>
                          <a:ea typeface="+mj-ea"/>
                          <a:cs typeface="+mj-cs"/>
                        </a:rPr>
                        <a:t>0.02439</a:t>
                      </a:r>
                    </a:p>
                  </a:txBody>
                  <a:tcPr marL="68580" marR="68580" marT="0" marB="0"/>
                </a:tc>
                <a:tc>
                  <a:txBody>
                    <a:bodyPr/>
                    <a:lstStyle/>
                    <a:p>
                      <a:pPr algn="ctr">
                        <a:spcAft>
                          <a:spcPts val="0"/>
                        </a:spcAft>
                      </a:pPr>
                      <a:r>
                        <a:rPr lang="en-IN" sz="2000" b="1" i="0" kern="1200" dirty="0">
                          <a:solidFill>
                            <a:schemeClr val="bg1"/>
                          </a:solidFill>
                          <a:latin typeface="+mj-lt"/>
                          <a:ea typeface="+mj-ea"/>
                          <a:cs typeface="+mj-cs"/>
                        </a:rPr>
                        <a:t>1</a:t>
                      </a:r>
                    </a:p>
                  </a:txBody>
                  <a:tcPr marL="68580" marR="68580" marT="0" marB="0"/>
                </a:tc>
                <a:tc>
                  <a:txBody>
                    <a:bodyPr/>
                    <a:lstStyle/>
                    <a:p>
                      <a:pPr algn="ctr">
                        <a:spcAft>
                          <a:spcPts val="0"/>
                        </a:spcAft>
                      </a:pPr>
                      <a:r>
                        <a:rPr lang="en-IN" sz="2000" b="1" i="0" kern="1200">
                          <a:solidFill>
                            <a:schemeClr val="bg1"/>
                          </a:solidFill>
                          <a:latin typeface="+mj-lt"/>
                          <a:ea typeface="+mj-ea"/>
                          <a:cs typeface="+mj-cs"/>
                        </a:rPr>
                        <a:t>19.06218</a:t>
                      </a:r>
                    </a:p>
                  </a:txBody>
                  <a:tcPr marL="68580" marR="68580" marT="0" marB="0"/>
                </a:tc>
                <a:tc>
                  <a:txBody>
                    <a:bodyPr/>
                    <a:lstStyle/>
                    <a:p>
                      <a:pPr algn="ctr">
                        <a:spcAft>
                          <a:spcPts val="0"/>
                        </a:spcAft>
                      </a:pPr>
                      <a:r>
                        <a:rPr lang="en-IN" sz="2000" b="1" i="0" kern="1200" dirty="0">
                          <a:solidFill>
                            <a:schemeClr val="bg1"/>
                          </a:solidFill>
                          <a:latin typeface="+mj-lt"/>
                          <a:ea typeface="+mj-ea"/>
                          <a:cs typeface="+mj-cs"/>
                        </a:rPr>
                        <a:t>72.90241</a:t>
                      </a:r>
                    </a:p>
                  </a:txBody>
                  <a:tcPr marL="68580" marR="68580" marT="0" marB="0"/>
                </a:tc>
              </a:tr>
              <a:tr h="352334">
                <a:tc>
                  <a:txBody>
                    <a:bodyPr/>
                    <a:lstStyle/>
                    <a:p>
                      <a:pPr algn="ctr">
                        <a:spcAft>
                          <a:spcPts val="0"/>
                        </a:spcAft>
                      </a:pPr>
                      <a:r>
                        <a:rPr lang="en-IN" sz="2000" b="1" i="0" kern="1200">
                          <a:solidFill>
                            <a:schemeClr val="tx1"/>
                          </a:solidFill>
                          <a:latin typeface="+mj-lt"/>
                          <a:ea typeface="+mj-ea"/>
                          <a:cs typeface="+mj-cs"/>
                        </a:rPr>
                        <a:t>Pestom sagar</a:t>
                      </a:r>
                    </a:p>
                  </a:txBody>
                  <a:tcPr marL="68580" marR="68580" marT="0" marB="0"/>
                </a:tc>
                <a:tc>
                  <a:txBody>
                    <a:bodyPr/>
                    <a:lstStyle/>
                    <a:p>
                      <a:pPr algn="ctr">
                        <a:spcAft>
                          <a:spcPts val="0"/>
                        </a:spcAft>
                      </a:pPr>
                      <a:r>
                        <a:rPr lang="en-IN" sz="2000" b="1" i="0" kern="1200">
                          <a:solidFill>
                            <a:schemeClr val="bg1"/>
                          </a:solidFill>
                          <a:latin typeface="+mj-lt"/>
                          <a:ea typeface="+mj-ea"/>
                          <a:cs typeface="+mj-cs"/>
                        </a:rPr>
                        <a:t>0.025641</a:t>
                      </a:r>
                    </a:p>
                  </a:txBody>
                  <a:tcPr marL="68580" marR="68580" marT="0" marB="0"/>
                </a:tc>
                <a:tc>
                  <a:txBody>
                    <a:bodyPr/>
                    <a:lstStyle/>
                    <a:p>
                      <a:pPr algn="ctr">
                        <a:spcAft>
                          <a:spcPts val="0"/>
                        </a:spcAft>
                      </a:pPr>
                      <a:r>
                        <a:rPr lang="en-IN" sz="2000" b="1" i="0" kern="1200" dirty="0">
                          <a:solidFill>
                            <a:schemeClr val="bg1"/>
                          </a:solidFill>
                          <a:latin typeface="+mj-lt"/>
                          <a:ea typeface="+mj-ea"/>
                          <a:cs typeface="+mj-cs"/>
                        </a:rPr>
                        <a:t>1</a:t>
                      </a:r>
                    </a:p>
                  </a:txBody>
                  <a:tcPr marL="68580" marR="68580" marT="0" marB="0"/>
                </a:tc>
                <a:tc>
                  <a:txBody>
                    <a:bodyPr/>
                    <a:lstStyle/>
                    <a:p>
                      <a:pPr algn="ctr">
                        <a:spcAft>
                          <a:spcPts val="0"/>
                        </a:spcAft>
                      </a:pPr>
                      <a:r>
                        <a:rPr lang="en-IN" sz="2000" b="1" i="0" kern="1200" dirty="0">
                          <a:solidFill>
                            <a:schemeClr val="bg1"/>
                          </a:solidFill>
                          <a:latin typeface="+mj-lt"/>
                          <a:ea typeface="+mj-ea"/>
                          <a:cs typeface="+mj-cs"/>
                        </a:rPr>
                        <a:t>19.07064</a:t>
                      </a:r>
                    </a:p>
                  </a:txBody>
                  <a:tcPr marL="68580" marR="68580" marT="0" marB="0"/>
                </a:tc>
                <a:tc>
                  <a:txBody>
                    <a:bodyPr/>
                    <a:lstStyle/>
                    <a:p>
                      <a:pPr algn="ctr">
                        <a:spcAft>
                          <a:spcPts val="0"/>
                        </a:spcAft>
                      </a:pPr>
                      <a:r>
                        <a:rPr lang="en-IN" sz="2000" b="1" i="0" kern="1200">
                          <a:solidFill>
                            <a:schemeClr val="bg1"/>
                          </a:solidFill>
                          <a:latin typeface="+mj-lt"/>
                          <a:ea typeface="+mj-ea"/>
                          <a:cs typeface="+mj-cs"/>
                        </a:rPr>
                        <a:t>72.90217</a:t>
                      </a:r>
                    </a:p>
                  </a:txBody>
                  <a:tcPr marL="68580" marR="68580" marT="0" marB="0"/>
                </a:tc>
              </a:tr>
              <a:tr h="352334">
                <a:tc>
                  <a:txBody>
                    <a:bodyPr/>
                    <a:lstStyle/>
                    <a:p>
                      <a:pPr algn="ctr">
                        <a:spcAft>
                          <a:spcPts val="0"/>
                        </a:spcAft>
                      </a:pPr>
                      <a:r>
                        <a:rPr lang="en-IN" sz="2000" b="1" i="0" kern="1200">
                          <a:solidFill>
                            <a:schemeClr val="tx1"/>
                          </a:solidFill>
                          <a:latin typeface="+mj-lt"/>
                          <a:ea typeface="+mj-ea"/>
                          <a:cs typeface="+mj-cs"/>
                        </a:rPr>
                        <a:t>Mulund</a:t>
                      </a:r>
                    </a:p>
                  </a:txBody>
                  <a:tcPr marL="68580" marR="68580" marT="0" marB="0"/>
                </a:tc>
                <a:tc>
                  <a:txBody>
                    <a:bodyPr/>
                    <a:lstStyle/>
                    <a:p>
                      <a:pPr algn="ctr">
                        <a:spcAft>
                          <a:spcPts val="0"/>
                        </a:spcAft>
                      </a:pPr>
                      <a:r>
                        <a:rPr lang="en-IN" sz="2000" b="1" i="0" kern="1200">
                          <a:solidFill>
                            <a:schemeClr val="bg1"/>
                          </a:solidFill>
                          <a:latin typeface="+mj-lt"/>
                          <a:ea typeface="+mj-ea"/>
                          <a:cs typeface="+mj-cs"/>
                        </a:rPr>
                        <a:t>0.030303</a:t>
                      </a:r>
                    </a:p>
                  </a:txBody>
                  <a:tcPr marL="68580" marR="68580" marT="0" marB="0"/>
                </a:tc>
                <a:tc>
                  <a:txBody>
                    <a:bodyPr/>
                    <a:lstStyle/>
                    <a:p>
                      <a:pPr algn="ctr">
                        <a:spcAft>
                          <a:spcPts val="0"/>
                        </a:spcAft>
                      </a:pPr>
                      <a:r>
                        <a:rPr lang="en-IN" sz="2000" b="1" i="0" kern="1200" dirty="0">
                          <a:solidFill>
                            <a:schemeClr val="bg1"/>
                          </a:solidFill>
                          <a:latin typeface="+mj-lt"/>
                          <a:ea typeface="+mj-ea"/>
                          <a:cs typeface="+mj-cs"/>
                        </a:rPr>
                        <a:t>1</a:t>
                      </a:r>
                    </a:p>
                  </a:txBody>
                  <a:tcPr marL="68580" marR="68580" marT="0" marB="0"/>
                </a:tc>
                <a:tc>
                  <a:txBody>
                    <a:bodyPr/>
                    <a:lstStyle/>
                    <a:p>
                      <a:pPr algn="ctr">
                        <a:spcAft>
                          <a:spcPts val="0"/>
                        </a:spcAft>
                      </a:pPr>
                      <a:r>
                        <a:rPr lang="en-IN" sz="2000" b="1" i="0" kern="1200" dirty="0">
                          <a:solidFill>
                            <a:schemeClr val="bg1"/>
                          </a:solidFill>
                          <a:latin typeface="+mj-lt"/>
                          <a:ea typeface="+mj-ea"/>
                          <a:cs typeface="+mj-cs"/>
                        </a:rPr>
                        <a:t>19.17183</a:t>
                      </a:r>
                    </a:p>
                  </a:txBody>
                  <a:tcPr marL="68580" marR="68580" marT="0" marB="0"/>
                </a:tc>
                <a:tc>
                  <a:txBody>
                    <a:bodyPr/>
                    <a:lstStyle/>
                    <a:p>
                      <a:pPr algn="ctr">
                        <a:spcAft>
                          <a:spcPts val="0"/>
                        </a:spcAft>
                      </a:pPr>
                      <a:r>
                        <a:rPr lang="en-IN" sz="2000" b="1" i="0" kern="1200" dirty="0">
                          <a:solidFill>
                            <a:schemeClr val="bg1"/>
                          </a:solidFill>
                          <a:latin typeface="+mj-lt"/>
                          <a:ea typeface="+mj-ea"/>
                          <a:cs typeface="+mj-cs"/>
                        </a:rPr>
                        <a:t>72.95565</a:t>
                      </a:r>
                    </a:p>
                  </a:txBody>
                  <a:tcPr marL="68580" marR="68580" marT="0" marB="0"/>
                </a:tc>
              </a:tr>
              <a:tr h="352334">
                <a:tc>
                  <a:txBody>
                    <a:bodyPr/>
                    <a:lstStyle/>
                    <a:p>
                      <a:pPr algn="ctr">
                        <a:spcAft>
                          <a:spcPts val="0"/>
                        </a:spcAft>
                      </a:pPr>
                      <a:r>
                        <a:rPr lang="en-IN" sz="2000" b="1" i="0" kern="1200">
                          <a:solidFill>
                            <a:schemeClr val="tx1"/>
                          </a:solidFill>
                          <a:latin typeface="+mj-lt"/>
                          <a:ea typeface="+mj-ea"/>
                          <a:cs typeface="+mj-cs"/>
                        </a:rPr>
                        <a:t>Mira Road</a:t>
                      </a:r>
                    </a:p>
                  </a:txBody>
                  <a:tcPr marL="68580" marR="68580" marT="0" marB="0"/>
                </a:tc>
                <a:tc>
                  <a:txBody>
                    <a:bodyPr/>
                    <a:lstStyle/>
                    <a:p>
                      <a:pPr algn="ctr">
                        <a:spcAft>
                          <a:spcPts val="0"/>
                        </a:spcAft>
                      </a:pPr>
                      <a:r>
                        <a:rPr lang="en-IN" sz="2000" b="1" i="0" kern="1200">
                          <a:solidFill>
                            <a:schemeClr val="bg1"/>
                          </a:solidFill>
                          <a:latin typeface="+mj-lt"/>
                          <a:ea typeface="+mj-ea"/>
                          <a:cs typeface="+mj-cs"/>
                        </a:rPr>
                        <a:t>0.041667</a:t>
                      </a:r>
                    </a:p>
                  </a:txBody>
                  <a:tcPr marL="68580" marR="68580" marT="0" marB="0"/>
                </a:tc>
                <a:tc>
                  <a:txBody>
                    <a:bodyPr/>
                    <a:lstStyle/>
                    <a:p>
                      <a:pPr algn="ctr">
                        <a:spcAft>
                          <a:spcPts val="0"/>
                        </a:spcAft>
                      </a:pPr>
                      <a:r>
                        <a:rPr lang="en-IN" sz="2000" b="1" i="0" kern="1200">
                          <a:solidFill>
                            <a:schemeClr val="bg1"/>
                          </a:solidFill>
                          <a:latin typeface="+mj-lt"/>
                          <a:ea typeface="+mj-ea"/>
                          <a:cs typeface="+mj-cs"/>
                        </a:rPr>
                        <a:t>1</a:t>
                      </a:r>
                    </a:p>
                  </a:txBody>
                  <a:tcPr marL="68580" marR="68580" marT="0" marB="0"/>
                </a:tc>
                <a:tc>
                  <a:txBody>
                    <a:bodyPr/>
                    <a:lstStyle/>
                    <a:p>
                      <a:pPr algn="ctr">
                        <a:spcAft>
                          <a:spcPts val="0"/>
                        </a:spcAft>
                      </a:pPr>
                      <a:r>
                        <a:rPr lang="en-IN" sz="2000" b="1" i="0" kern="1200" dirty="0">
                          <a:solidFill>
                            <a:schemeClr val="bg1"/>
                          </a:solidFill>
                          <a:latin typeface="+mj-lt"/>
                          <a:ea typeface="+mj-ea"/>
                          <a:cs typeface="+mj-cs"/>
                        </a:rPr>
                        <a:t>19.280032</a:t>
                      </a:r>
                    </a:p>
                  </a:txBody>
                  <a:tcPr marL="68580" marR="68580" marT="0" marB="0"/>
                </a:tc>
                <a:tc>
                  <a:txBody>
                    <a:bodyPr/>
                    <a:lstStyle/>
                    <a:p>
                      <a:pPr algn="ctr">
                        <a:spcAft>
                          <a:spcPts val="0"/>
                        </a:spcAft>
                      </a:pPr>
                      <a:r>
                        <a:rPr lang="en-IN" sz="2000" b="1" i="0" kern="1200" dirty="0">
                          <a:solidFill>
                            <a:schemeClr val="bg1"/>
                          </a:solidFill>
                          <a:latin typeface="+mj-lt"/>
                          <a:ea typeface="+mj-ea"/>
                          <a:cs typeface="+mj-cs"/>
                        </a:rPr>
                        <a:t>72.867932</a:t>
                      </a:r>
                    </a:p>
                  </a:txBody>
                  <a:tcPr marL="68580" marR="68580" marT="0" marB="0"/>
                </a:tc>
              </a:tr>
              <a:tr h="352334">
                <a:tc>
                  <a:txBody>
                    <a:bodyPr/>
                    <a:lstStyle/>
                    <a:p>
                      <a:pPr algn="ctr">
                        <a:spcAft>
                          <a:spcPts val="0"/>
                        </a:spcAft>
                      </a:pPr>
                      <a:r>
                        <a:rPr lang="en-IN" sz="2000" b="1" i="0" kern="1200" dirty="0" err="1">
                          <a:solidFill>
                            <a:schemeClr val="tx1"/>
                          </a:solidFill>
                          <a:latin typeface="+mj-lt"/>
                          <a:ea typeface="+mj-ea"/>
                          <a:cs typeface="+mj-cs"/>
                        </a:rPr>
                        <a:t>Sonapur</a:t>
                      </a:r>
                      <a:r>
                        <a:rPr lang="en-IN" sz="2000" b="1" i="0" kern="1200" dirty="0">
                          <a:solidFill>
                            <a:schemeClr val="tx1"/>
                          </a:solidFill>
                          <a:latin typeface="+mj-lt"/>
                          <a:ea typeface="+mj-ea"/>
                          <a:cs typeface="+mj-cs"/>
                        </a:rPr>
                        <a:t>, </a:t>
                      </a:r>
                      <a:r>
                        <a:rPr lang="en-IN" sz="2000" b="1" i="0" kern="1200" dirty="0" err="1">
                          <a:solidFill>
                            <a:schemeClr val="tx1"/>
                          </a:solidFill>
                          <a:latin typeface="+mj-lt"/>
                          <a:ea typeface="+mj-ea"/>
                          <a:cs typeface="+mj-cs"/>
                        </a:rPr>
                        <a:t>Bhandup</a:t>
                      </a:r>
                      <a:endParaRPr lang="en-IN" sz="2000" b="1" i="0" kern="1200" dirty="0">
                        <a:solidFill>
                          <a:schemeClr val="tx1"/>
                        </a:solidFill>
                        <a:latin typeface="+mj-lt"/>
                        <a:ea typeface="+mj-ea"/>
                        <a:cs typeface="+mj-cs"/>
                      </a:endParaRPr>
                    </a:p>
                  </a:txBody>
                  <a:tcPr marL="68580" marR="68580" marT="0" marB="0"/>
                </a:tc>
                <a:tc>
                  <a:txBody>
                    <a:bodyPr/>
                    <a:lstStyle/>
                    <a:p>
                      <a:pPr algn="ctr">
                        <a:spcAft>
                          <a:spcPts val="0"/>
                        </a:spcAft>
                      </a:pPr>
                      <a:r>
                        <a:rPr lang="en-IN" sz="2000" b="1" i="0" kern="1200">
                          <a:solidFill>
                            <a:schemeClr val="bg1"/>
                          </a:solidFill>
                          <a:latin typeface="+mj-lt"/>
                          <a:ea typeface="+mj-ea"/>
                          <a:cs typeface="+mj-cs"/>
                        </a:rPr>
                        <a:t>0.034483</a:t>
                      </a:r>
                    </a:p>
                  </a:txBody>
                  <a:tcPr marL="68580" marR="68580" marT="0" marB="0"/>
                </a:tc>
                <a:tc>
                  <a:txBody>
                    <a:bodyPr/>
                    <a:lstStyle/>
                    <a:p>
                      <a:pPr algn="ctr">
                        <a:spcAft>
                          <a:spcPts val="0"/>
                        </a:spcAft>
                      </a:pPr>
                      <a:r>
                        <a:rPr lang="en-IN" sz="2000" b="1" i="0" kern="1200">
                          <a:solidFill>
                            <a:schemeClr val="bg1"/>
                          </a:solidFill>
                          <a:latin typeface="+mj-lt"/>
                          <a:ea typeface="+mj-ea"/>
                          <a:cs typeface="+mj-cs"/>
                        </a:rPr>
                        <a:t>1</a:t>
                      </a:r>
                    </a:p>
                  </a:txBody>
                  <a:tcPr marL="68580" marR="68580" marT="0" marB="0"/>
                </a:tc>
                <a:tc>
                  <a:txBody>
                    <a:bodyPr/>
                    <a:lstStyle/>
                    <a:p>
                      <a:pPr algn="ctr">
                        <a:spcAft>
                          <a:spcPts val="0"/>
                        </a:spcAft>
                      </a:pPr>
                      <a:r>
                        <a:rPr lang="en-IN" sz="2000" b="1" i="0" kern="1200">
                          <a:solidFill>
                            <a:schemeClr val="bg1"/>
                          </a:solidFill>
                          <a:latin typeface="+mj-lt"/>
                          <a:ea typeface="+mj-ea"/>
                          <a:cs typeface="+mj-cs"/>
                        </a:rPr>
                        <a:t>19.16394</a:t>
                      </a:r>
                    </a:p>
                  </a:txBody>
                  <a:tcPr marL="68580" marR="68580" marT="0" marB="0"/>
                </a:tc>
                <a:tc>
                  <a:txBody>
                    <a:bodyPr/>
                    <a:lstStyle/>
                    <a:p>
                      <a:pPr algn="ctr">
                        <a:spcAft>
                          <a:spcPts val="0"/>
                        </a:spcAft>
                      </a:pPr>
                      <a:r>
                        <a:rPr lang="en-IN" sz="2000" b="1" i="0" kern="1200" dirty="0">
                          <a:solidFill>
                            <a:schemeClr val="bg1"/>
                          </a:solidFill>
                          <a:latin typeface="+mj-lt"/>
                          <a:ea typeface="+mj-ea"/>
                          <a:cs typeface="+mj-cs"/>
                        </a:rPr>
                        <a:t>72.93544</a:t>
                      </a:r>
                    </a:p>
                  </a:txBody>
                  <a:tcPr marL="68580" marR="68580" marT="0" marB="0"/>
                </a:tc>
              </a:tr>
            </a:tbl>
          </a:graphicData>
        </a:graphic>
      </p:graphicFrame>
    </p:spTree>
    <p:extLst>
      <p:ext uri="{BB962C8B-B14F-4D97-AF65-F5344CB8AC3E}">
        <p14:creationId xmlns:p14="http://schemas.microsoft.com/office/powerpoint/2010/main" val="1099212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80935" cy="562708"/>
          </a:xfrm>
        </p:spPr>
        <p:txBody>
          <a:bodyPr/>
          <a:lstStyle/>
          <a:p>
            <a:r>
              <a:rPr lang="en-IN" sz="2500" b="1" dirty="0" smtClean="0"/>
              <a:t>Limitations</a:t>
            </a:r>
            <a:endParaRPr lang="en-IN" sz="2500" b="1" dirty="0"/>
          </a:p>
        </p:txBody>
      </p:sp>
      <p:sp>
        <p:nvSpPr>
          <p:cNvPr id="3" name="Content Placeholder 2"/>
          <p:cNvSpPr>
            <a:spLocks noGrp="1"/>
          </p:cNvSpPr>
          <p:nvPr>
            <p:ph idx="1"/>
          </p:nvPr>
        </p:nvSpPr>
        <p:spPr>
          <a:xfrm>
            <a:off x="0" y="562708"/>
            <a:ext cx="6080935" cy="6295292"/>
          </a:xfrm>
        </p:spPr>
        <p:txBody>
          <a:bodyPr>
            <a:normAutofit/>
          </a:bodyPr>
          <a:lstStyle/>
          <a:p>
            <a:pPr marL="0" indent="0">
              <a:buNone/>
            </a:pPr>
            <a:r>
              <a:rPr lang="en-IN" sz="1500" dirty="0" smtClean="0"/>
              <a:t>We </a:t>
            </a:r>
            <a:r>
              <a:rPr lang="en-IN" sz="1500" dirty="0"/>
              <a:t>considered only the density of shopping malls in a particular neighbourhood. The following limitations were identified: </a:t>
            </a:r>
          </a:p>
          <a:p>
            <a:r>
              <a:rPr lang="en-IN" sz="1500" dirty="0" smtClean="0"/>
              <a:t>Other </a:t>
            </a:r>
            <a:r>
              <a:rPr lang="en-IN" sz="1500" dirty="0"/>
              <a:t>factors such as ease of transportation, average income of the neighbourhood, average spending of the neighbourhood, </a:t>
            </a:r>
            <a:r>
              <a:rPr lang="en-IN" sz="1500" dirty="0" err="1"/>
              <a:t>etc</a:t>
            </a:r>
            <a:r>
              <a:rPr lang="en-IN" sz="1500" dirty="0"/>
              <a:t> were studied. </a:t>
            </a:r>
          </a:p>
          <a:p>
            <a:r>
              <a:rPr lang="en-IN" sz="1500" dirty="0" smtClean="0"/>
              <a:t>We </a:t>
            </a:r>
            <a:r>
              <a:rPr lang="en-IN" sz="1500" dirty="0"/>
              <a:t>could have also converted this study into a supervised learning algorithm (propensity of mall is determined by various factors) rather than limiting ourselves to unsupervised learning algorithm (that is k-means).</a:t>
            </a:r>
          </a:p>
          <a:p>
            <a:endParaRPr lang="en-IN" sz="1500" dirty="0"/>
          </a:p>
          <a:p>
            <a:pPr algn="ctr"/>
            <a:endParaRPr lang="en-IN" sz="1500" dirty="0"/>
          </a:p>
        </p:txBody>
      </p:sp>
      <p:sp>
        <p:nvSpPr>
          <p:cNvPr id="4" name="Title 1"/>
          <p:cNvSpPr txBox="1">
            <a:spLocks/>
          </p:cNvSpPr>
          <p:nvPr/>
        </p:nvSpPr>
        <p:spPr>
          <a:xfrm>
            <a:off x="6111065" y="0"/>
            <a:ext cx="6080935" cy="5627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500" b="1" dirty="0" smtClean="0"/>
              <a:t>Recommendation and Conclusion </a:t>
            </a:r>
            <a:endParaRPr lang="en-IN" sz="2500" b="1" dirty="0"/>
          </a:p>
        </p:txBody>
      </p:sp>
      <p:sp>
        <p:nvSpPr>
          <p:cNvPr id="5" name="Content Placeholder 2"/>
          <p:cNvSpPr txBox="1">
            <a:spLocks/>
          </p:cNvSpPr>
          <p:nvPr/>
        </p:nvSpPr>
        <p:spPr>
          <a:xfrm>
            <a:off x="6111065" y="562708"/>
            <a:ext cx="6080935" cy="62952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sz="1500" dirty="0" smtClean="0"/>
              <a:t>In </a:t>
            </a:r>
            <a:r>
              <a:rPr lang="en-IN" sz="1500" dirty="0"/>
              <a:t>this project we have addressed the question – analyse the best location/s to open a shopping mall in Mumbai (India). This analysis will be very helpful for property developers and investors looking to open a shopping mall in Mumbai (India). </a:t>
            </a:r>
          </a:p>
          <a:p>
            <a:r>
              <a:rPr lang="en-IN" b="1" dirty="0" smtClean="0"/>
              <a:t>The </a:t>
            </a:r>
            <a:r>
              <a:rPr lang="en-IN" b="1" dirty="0"/>
              <a:t>neighbourhoods in cluster 1 are the most preferred locations to open a new shopping mall. </a:t>
            </a:r>
          </a:p>
          <a:p>
            <a:endParaRPr lang="en-IN" sz="1500" dirty="0"/>
          </a:p>
        </p:txBody>
      </p:sp>
      <p:cxnSp>
        <p:nvCxnSpPr>
          <p:cNvPr id="9" name="Straight Connector 8"/>
          <p:cNvCxnSpPr/>
          <p:nvPr/>
        </p:nvCxnSpPr>
        <p:spPr>
          <a:xfrm>
            <a:off x="6073076" y="0"/>
            <a:ext cx="22924" cy="41338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4133850"/>
            <a:ext cx="12192000" cy="93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Subtitle 2"/>
          <p:cNvSpPr txBox="1">
            <a:spLocks/>
          </p:cNvSpPr>
          <p:nvPr/>
        </p:nvSpPr>
        <p:spPr>
          <a:xfrm>
            <a:off x="0" y="4143168"/>
            <a:ext cx="12192000" cy="2714832"/>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IN" sz="3000" b="1" dirty="0" smtClean="0"/>
              <a:t>THANK YOU</a:t>
            </a:r>
            <a:endParaRPr lang="en-IN" sz="3000" b="1" dirty="0"/>
          </a:p>
        </p:txBody>
      </p:sp>
    </p:spTree>
    <p:extLst>
      <p:ext uri="{BB962C8B-B14F-4D97-AF65-F5344CB8AC3E}">
        <p14:creationId xmlns:p14="http://schemas.microsoft.com/office/powerpoint/2010/main" val="1351894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27</TotalTime>
  <Words>702</Words>
  <Application>Microsoft Office PowerPoint</Application>
  <PresentationFormat>Widescreen</PresentationFormat>
  <Paragraphs>100</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Ion</vt:lpstr>
      <vt:lpstr>IBM Capstone Project Opening a shopping mall in Mumbai (India)</vt:lpstr>
      <vt:lpstr>Introduction</vt:lpstr>
      <vt:lpstr>Methodology </vt:lpstr>
      <vt:lpstr>Results</vt:lpstr>
      <vt:lpstr>Discussion </vt:lpstr>
      <vt:lpstr>Limitations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 Opening a shopping mall in Mumbai (India)</dc:title>
  <dc:creator>Windows User</dc:creator>
  <cp:lastModifiedBy>Windows User</cp:lastModifiedBy>
  <cp:revision>7</cp:revision>
  <dcterms:created xsi:type="dcterms:W3CDTF">2020-03-20T19:56:57Z</dcterms:created>
  <dcterms:modified xsi:type="dcterms:W3CDTF">2020-03-20T20:24:56Z</dcterms:modified>
</cp:coreProperties>
</file>