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33290-AD43-46EE-88A6-CF542DF8A3C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8944-93EA-425F-889B-D0DB5CE9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08944-93EA-425F-889B-D0DB5CE9A3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B51D-A06C-4749-9698-24265D4C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C2EAE4-5F11-4241-8257-23E8D7E13ECD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B51D-A06C-4749-9698-24265D4CA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688768"/>
            <a:ext cx="12191999" cy="616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4042" y="0"/>
            <a:ext cx="1527957" cy="688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B51D-A06C-4749-9698-24265D4CA1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8769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Proposals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 smtClean="0"/>
              <a:t>transition model </a:t>
            </a:r>
          </a:p>
          <a:p>
            <a:r>
              <a:rPr lang="en-US" dirty="0" smtClean="0"/>
              <a:t>Pricing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 smtClean="0"/>
              <a:t>Transition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91440"/>
            <a:ext cx="6863939" cy="252177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Proposal:</a:t>
            </a:r>
          </a:p>
          <a:p>
            <a:r>
              <a:rPr lang="en-US" dirty="0" smtClean="0"/>
              <a:t>stage </a:t>
            </a:r>
            <a:r>
              <a:rPr lang="en-US" dirty="0" smtClean="0"/>
              <a:t>transition models are developed to predict intermediate transitions (Stage 1 to Stage 2) as well as the terminal event (default). </a:t>
            </a:r>
          </a:p>
          <a:p>
            <a:r>
              <a:rPr lang="en-US" dirty="0" smtClean="0"/>
              <a:t>stage </a:t>
            </a:r>
            <a:r>
              <a:rPr lang="en-US" dirty="0" smtClean="0"/>
              <a:t>transitions models can be built using loan-level panel data and achieve the granularity required for handling changes in customer, product and economic risk drivers. </a:t>
            </a:r>
          </a:p>
          <a:p>
            <a:r>
              <a:rPr lang="en-US" dirty="0" smtClean="0"/>
              <a:t>Markov approach is used to implement the transition probability equations and iterate the transition matrix probabilities period to period throughout the forecast horizon.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30190" y="2513363"/>
            <a:ext cx="5161810" cy="4344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Data: </a:t>
            </a:r>
          </a:p>
          <a:p>
            <a:r>
              <a:rPr lang="en-US" b="1" dirty="0" smtClean="0"/>
              <a:t>Portfolio data: </a:t>
            </a:r>
          </a:p>
          <a:p>
            <a:pPr lvl="1"/>
            <a:r>
              <a:rPr lang="en-US" dirty="0" smtClean="0"/>
              <a:t>borrower and account characteristics</a:t>
            </a:r>
          </a:p>
          <a:p>
            <a:pPr lvl="1"/>
            <a:r>
              <a:rPr lang="en-US" dirty="0" smtClean="0"/>
              <a:t>product and collateral attributes</a:t>
            </a:r>
          </a:p>
          <a:p>
            <a:pPr lvl="1"/>
            <a:r>
              <a:rPr lang="en-US" dirty="0" smtClean="0"/>
              <a:t>historical performance</a:t>
            </a:r>
          </a:p>
          <a:p>
            <a:pPr lvl="1"/>
            <a:r>
              <a:rPr lang="en-US" dirty="0" smtClean="0"/>
              <a:t>other information required to assemble the model development dataset. </a:t>
            </a:r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Securitized Flag, Account Status, Interest Rate Type, Debt to Income Percentage, Net Recoveries, Original Principal Amount, Original FICO or Equivalent Score, Interest Rate Spread, Unpaid Principal Balance, etc.</a:t>
            </a:r>
          </a:p>
          <a:p>
            <a:r>
              <a:rPr lang="en-US" b="1" dirty="0" smtClean="0"/>
              <a:t>Macroeconomic data: </a:t>
            </a:r>
          </a:p>
          <a:p>
            <a:pPr lvl="1"/>
            <a:r>
              <a:rPr lang="en-US" dirty="0" smtClean="0"/>
              <a:t>historical macroeconomic data</a:t>
            </a:r>
          </a:p>
          <a:p>
            <a:pPr lvl="1"/>
            <a:r>
              <a:rPr lang="en-US" dirty="0" smtClean="0"/>
              <a:t>macro-economic scenarios</a:t>
            </a:r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HPI, Mortgage Rate, GDP, Interest rates such as Bond Yields and Spreads, Unemployment Rate,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79667"/>
              </p:ext>
            </p:extLst>
          </p:nvPr>
        </p:nvGraphicFramePr>
        <p:xfrm>
          <a:off x="7030190" y="791441"/>
          <a:ext cx="5074972" cy="16192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1236">
                  <a:extLst>
                    <a:ext uri="{9D8B030D-6E8A-4147-A177-3AD203B41FA5}">
                      <a16:colId xmlns:a16="http://schemas.microsoft.com/office/drawing/2014/main" val="1002902282"/>
                    </a:ext>
                  </a:extLst>
                </a:gridCol>
                <a:gridCol w="803956">
                  <a:extLst>
                    <a:ext uri="{9D8B030D-6E8A-4147-A177-3AD203B41FA5}">
                      <a16:colId xmlns:a16="http://schemas.microsoft.com/office/drawing/2014/main" val="2914286886"/>
                    </a:ext>
                  </a:extLst>
                </a:gridCol>
                <a:gridCol w="803956">
                  <a:extLst>
                    <a:ext uri="{9D8B030D-6E8A-4147-A177-3AD203B41FA5}">
                      <a16:colId xmlns:a16="http://schemas.microsoft.com/office/drawing/2014/main" val="642136022"/>
                    </a:ext>
                  </a:extLst>
                </a:gridCol>
                <a:gridCol w="803956">
                  <a:extLst>
                    <a:ext uri="{9D8B030D-6E8A-4147-A177-3AD203B41FA5}">
                      <a16:colId xmlns:a16="http://schemas.microsoft.com/office/drawing/2014/main" val="3477337223"/>
                    </a:ext>
                  </a:extLst>
                </a:gridCol>
                <a:gridCol w="803956">
                  <a:extLst>
                    <a:ext uri="{9D8B030D-6E8A-4147-A177-3AD203B41FA5}">
                      <a16:colId xmlns:a16="http://schemas.microsoft.com/office/drawing/2014/main" val="1379311610"/>
                    </a:ext>
                  </a:extLst>
                </a:gridCol>
                <a:gridCol w="803956">
                  <a:extLst>
                    <a:ext uri="{9D8B030D-6E8A-4147-A177-3AD203B41FA5}">
                      <a16:colId xmlns:a16="http://schemas.microsoft.com/office/drawing/2014/main" val="591453224"/>
                    </a:ext>
                  </a:extLst>
                </a:gridCol>
                <a:gridCol w="803956">
                  <a:extLst>
                    <a:ext uri="{9D8B030D-6E8A-4147-A177-3AD203B41FA5}">
                      <a16:colId xmlns:a16="http://schemas.microsoft.com/office/drawing/2014/main" val="1602294670"/>
                    </a:ext>
                  </a:extLst>
                </a:gridCol>
              </a:tblGrid>
              <a:tr h="323850">
                <a:tc rowSpan="2" gridSpan="2">
                  <a:txBody>
                    <a:bodyPr/>
                    <a:lstStyle/>
                    <a:p>
                      <a:pPr algn="ctr" fontAlgn="b"/>
                      <a:endParaRPr lang="en-US" sz="15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 Time (T+1)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18410"/>
                  </a:ext>
                </a:extLst>
              </a:tr>
              <a:tr h="323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Stage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Stage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Stage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6354495"/>
                  </a:ext>
                </a:extLst>
              </a:tr>
              <a:tr h="32385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From T</a:t>
                      </a: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Stage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to 1 %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to 2 %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to 3 %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to D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9987444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Stage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to 1 %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to 2 %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to 3 %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to D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9071198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Stage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to 1 %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to 2 %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to 3 %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to D 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51322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" y="3420094"/>
            <a:ext cx="6863937" cy="3437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Modeling Methodology:</a:t>
            </a:r>
          </a:p>
          <a:p>
            <a:r>
              <a:rPr lang="en-US" b="1" dirty="0" smtClean="0"/>
              <a:t>Deteriorating and Improving model: </a:t>
            </a:r>
          </a:p>
          <a:p>
            <a:pPr lvl="1"/>
            <a:r>
              <a:rPr lang="en-US" dirty="0" smtClean="0"/>
              <a:t>Deteriorating models are transition from Stage 1 to Stage 2 (D1) and from Stage 2 to Stage 3 (D2), etc. Improving models are transition from Stage 2 to Stage 1 (I1) and from Stage 3 to Stage 2 (I2), etc.</a:t>
            </a:r>
          </a:p>
          <a:p>
            <a:pPr lvl="1"/>
            <a:r>
              <a:rPr lang="en-US" dirty="0" smtClean="0"/>
              <a:t>We can use logistic regression model for each of the transition. </a:t>
            </a:r>
            <a:endParaRPr lang="en-US" dirty="0"/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For D1 the base is accounts in Stage 1 in time T, 0 is defined as the accounts that remain in Stage 1 in time T+1 and 1 is defined as the accounts that move to Stage 2 in time T+1</a:t>
            </a:r>
          </a:p>
          <a:p>
            <a:r>
              <a:rPr lang="en-US" b="1" dirty="0" smtClean="0"/>
              <a:t>Implementation:</a:t>
            </a:r>
          </a:p>
          <a:p>
            <a:pPr lvl="1"/>
            <a:r>
              <a:rPr lang="en-US" dirty="0" smtClean="0"/>
              <a:t>The probability models are  tied together such that the sum of the row is 100%.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</a:t>
            </a:r>
            <a:r>
              <a:rPr lang="en-US" dirty="0" smtClean="0"/>
              <a:t>Transition Model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22670" y="771897"/>
            <a:ext cx="5969330" cy="608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Model Validation: </a:t>
            </a:r>
            <a:endParaRPr lang="en-US" sz="2000" b="1" dirty="0" smtClean="0"/>
          </a:p>
          <a:p>
            <a:r>
              <a:rPr lang="en-US" b="1" dirty="0" smtClean="0"/>
              <a:t>Average Error: </a:t>
            </a:r>
            <a:r>
              <a:rPr lang="en-US" dirty="0" smtClean="0"/>
              <a:t>The </a:t>
            </a:r>
            <a:r>
              <a:rPr lang="en-US" dirty="0"/>
              <a:t>average error (or Bias) is calculated by averaging the error for individual units of measure. The smaller the average error the more accurate the model. </a:t>
            </a:r>
          </a:p>
          <a:p>
            <a:pPr marL="457200" lvl="1" indent="0">
              <a:buNone/>
            </a:pPr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/>
              <a:t>Error=  (</a:t>
            </a:r>
            <a:r>
              <a:rPr lang="en-US" b="1" dirty="0" smtClean="0"/>
              <a:t>∑(</a:t>
            </a:r>
            <a:r>
              <a:rPr lang="en-US" b="1" dirty="0" err="1"/>
              <a:t>P_t</a:t>
            </a:r>
            <a:r>
              <a:rPr lang="en-US" b="1" dirty="0"/>
              <a:t>- </a:t>
            </a:r>
            <a:r>
              <a:rPr lang="en-US" b="1" dirty="0" err="1"/>
              <a:t>A_t</a:t>
            </a:r>
            <a:r>
              <a:rPr lang="en-US" b="1" dirty="0"/>
              <a:t> </a:t>
            </a:r>
            <a:r>
              <a:rPr lang="en-US" b="1" dirty="0" smtClean="0"/>
              <a:t>)⁄</a:t>
            </a:r>
            <a:r>
              <a:rPr lang="en-US" b="1" dirty="0" err="1"/>
              <a:t>A_t</a:t>
            </a:r>
            <a:r>
              <a:rPr lang="en-US" b="1" dirty="0"/>
              <a:t> )/n</a:t>
            </a:r>
          </a:p>
          <a:p>
            <a:pPr marL="457200" lvl="1" indent="0">
              <a:buNone/>
            </a:pPr>
            <a:r>
              <a:rPr lang="en-US" dirty="0" smtClean="0"/>
              <a:t>Where, </a:t>
            </a:r>
            <a:r>
              <a:rPr lang="en-US" dirty="0" err="1" smtClean="0"/>
              <a:t>P_t</a:t>
            </a:r>
            <a:r>
              <a:rPr lang="en-US" dirty="0" smtClean="0"/>
              <a:t> </a:t>
            </a:r>
            <a:r>
              <a:rPr lang="en-US" dirty="0"/>
              <a:t>is the predicted value for group </a:t>
            </a:r>
            <a:r>
              <a:rPr lang="en-US" dirty="0" smtClean="0"/>
              <a:t>and </a:t>
            </a:r>
            <a:r>
              <a:rPr lang="en-US" dirty="0" err="1" smtClean="0"/>
              <a:t>A_t</a:t>
            </a:r>
            <a:r>
              <a:rPr lang="en-US" dirty="0" smtClean="0"/>
              <a:t> </a:t>
            </a:r>
            <a:r>
              <a:rPr lang="en-US" dirty="0"/>
              <a:t>is the actual value for group t</a:t>
            </a:r>
          </a:p>
          <a:p>
            <a:r>
              <a:rPr lang="en-US" b="1" dirty="0" smtClean="0"/>
              <a:t>MAPE: </a:t>
            </a:r>
            <a:r>
              <a:rPr lang="en-US" dirty="0" smtClean="0"/>
              <a:t>MAPE </a:t>
            </a:r>
            <a:r>
              <a:rPr lang="en-US" dirty="0"/>
              <a:t>provides an absolute average model percent error. The smaller the MAPE, the smaller the absolute percent error. A weakness of MAPE is as </a:t>
            </a:r>
            <a:r>
              <a:rPr lang="en-US" dirty="0" err="1"/>
              <a:t>A_t</a:t>
            </a:r>
            <a:r>
              <a:rPr lang="en-US" dirty="0"/>
              <a:t>  →0 the value of the MAPE becomes large.</a:t>
            </a:r>
          </a:p>
          <a:p>
            <a:pPr marL="457200" lvl="1" indent="0">
              <a:buNone/>
            </a:pPr>
            <a:r>
              <a:rPr lang="en-US" b="1" dirty="0" smtClean="0"/>
              <a:t>MAPE=1/n ∑|(</a:t>
            </a:r>
            <a:r>
              <a:rPr lang="en-US" b="1" dirty="0" err="1"/>
              <a:t>A_t-P_t</a:t>
            </a:r>
            <a:r>
              <a:rPr lang="en-US" b="1" dirty="0"/>
              <a:t>)/</a:t>
            </a:r>
            <a:r>
              <a:rPr lang="en-US" b="1" dirty="0" err="1"/>
              <a:t>A_t</a:t>
            </a:r>
            <a:r>
              <a:rPr lang="en-US" b="1" dirty="0"/>
              <a:t> | </a:t>
            </a:r>
          </a:p>
          <a:p>
            <a:r>
              <a:rPr lang="en-US" b="1" dirty="0" smtClean="0"/>
              <a:t>MASE: </a:t>
            </a:r>
            <a:r>
              <a:rPr lang="en-US" dirty="0" smtClean="0"/>
              <a:t>MASE </a:t>
            </a:r>
            <a:r>
              <a:rPr lang="en-US" dirty="0"/>
              <a:t>is calculated as follows</a:t>
            </a:r>
          </a:p>
          <a:p>
            <a:pPr marL="457200" lvl="1" indent="0">
              <a:buNone/>
            </a:pPr>
            <a:r>
              <a:rPr lang="en-US" b="1" dirty="0"/>
              <a:t>MASE=(</a:t>
            </a:r>
            <a:r>
              <a:rPr lang="en-US" b="1" dirty="0" smtClean="0"/>
              <a:t>∑|</a:t>
            </a:r>
            <a:r>
              <a:rPr lang="en-US" b="1" dirty="0" err="1"/>
              <a:t>P_t-A_t</a:t>
            </a:r>
            <a:r>
              <a:rPr lang="en-US" b="1" dirty="0"/>
              <a:t> </a:t>
            </a:r>
            <a:r>
              <a:rPr lang="en-US" b="1" dirty="0" smtClean="0"/>
              <a:t>|) / (</a:t>
            </a:r>
            <a:r>
              <a:rPr lang="en-US" b="1" dirty="0"/>
              <a:t>T/(T-1) </a:t>
            </a:r>
            <a:r>
              <a:rPr lang="en-US" b="1" dirty="0" smtClean="0"/>
              <a:t>∑|</a:t>
            </a:r>
            <a:r>
              <a:rPr lang="en-US" b="1" dirty="0" err="1"/>
              <a:t>A_t</a:t>
            </a:r>
            <a:r>
              <a:rPr lang="en-US" b="1" dirty="0"/>
              <a:t>-A_(t-1</a:t>
            </a:r>
            <a:r>
              <a:rPr lang="en-US" b="1" dirty="0" smtClean="0"/>
              <a:t>)|)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MASE </a:t>
            </a:r>
            <a:r>
              <a:rPr lang="en-US" dirty="0"/>
              <a:t>has the following desired properties vs. MAPE: </a:t>
            </a:r>
            <a:r>
              <a:rPr lang="en-US" dirty="0" smtClean="0"/>
              <a:t>Can </a:t>
            </a:r>
            <a:r>
              <a:rPr lang="en-US" dirty="0"/>
              <a:t>be used to compare forecast across data sets with different </a:t>
            </a:r>
            <a:r>
              <a:rPr lang="en-US" dirty="0" smtClean="0"/>
              <a:t>scales, Non-explosive </a:t>
            </a:r>
            <a:r>
              <a:rPr lang="en-US" dirty="0"/>
              <a:t>behavior as </a:t>
            </a:r>
            <a:r>
              <a:rPr lang="en-US" dirty="0" err="1"/>
              <a:t>A_t</a:t>
            </a:r>
            <a:r>
              <a:rPr lang="en-US" dirty="0"/>
              <a:t> -&gt; </a:t>
            </a:r>
            <a:r>
              <a:rPr lang="en-US" dirty="0" smtClean="0"/>
              <a:t>0, and Similar </a:t>
            </a:r>
            <a:r>
              <a:rPr lang="en-US" dirty="0"/>
              <a:t>to MAPE, MASE is used as a relative measure of model error. </a:t>
            </a:r>
          </a:p>
          <a:p>
            <a:r>
              <a:rPr lang="en-US" b="1" dirty="0" smtClean="0"/>
              <a:t>C-Statistic: </a:t>
            </a:r>
            <a:r>
              <a:rPr lang="en-US" dirty="0" smtClean="0"/>
              <a:t>The </a:t>
            </a:r>
            <a:r>
              <a:rPr lang="en-US" dirty="0"/>
              <a:t>C-statistic is equivalent to the area under the Receiver Operating Characteristic Curve </a:t>
            </a:r>
            <a:r>
              <a:rPr lang="en-US" dirty="0" smtClean="0"/>
              <a:t>(</a:t>
            </a:r>
            <a:r>
              <a:rPr lang="en-US" dirty="0"/>
              <a:t>ROC), which is often denoted by AUC. The C-statistic ranges from 0.5 to 1.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value of 0.5 </a:t>
            </a:r>
            <a:r>
              <a:rPr lang="en-US" dirty="0"/>
              <a:t>corresponds to a model equivalent to purely random classification of the response variable (the account transitions, or not, in month t).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value of 1.0</a:t>
            </a:r>
            <a:r>
              <a:rPr lang="en-US" dirty="0"/>
              <a:t> corresponds to a model with perfect ability to classify the response variable. C-statistic and Gini coefficient can be derived from one another using a simple linear transformation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" y="771896"/>
                <a:ext cx="5997037" cy="608610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 smtClean="0"/>
                  <a:t>Mathematical Model:</a:t>
                </a:r>
                <a:endParaRPr lang="en-US" sz="2000" b="1" dirty="0" smtClean="0"/>
              </a:p>
              <a:p>
                <a:r>
                  <a:rPr lang="en-US" dirty="0"/>
                  <a:t>The PD model is a </a:t>
                </a:r>
                <a:r>
                  <a:rPr lang="en-US" dirty="0" smtClean="0"/>
                  <a:t>stage </a:t>
                </a:r>
                <a:r>
                  <a:rPr lang="en-US" dirty="0"/>
                  <a:t>transition model where the probability of a loan transitioning from one </a:t>
                </a:r>
                <a:r>
                  <a:rPr lang="en-US" dirty="0" smtClean="0"/>
                  <a:t>stage to </a:t>
                </a:r>
                <a:r>
                  <a:rPr lang="en-US" dirty="0"/>
                  <a:t>another in a given month is estimated as a function of macroeconomic and account level variables. </a:t>
                </a:r>
                <a:r>
                  <a:rPr lang="en-US" dirty="0" smtClean="0"/>
                  <a:t>Mechanically</a:t>
                </a:r>
                <a:r>
                  <a:rPr lang="en-US" dirty="0"/>
                  <a:t>, the transition model works in the following way: </a:t>
                </a:r>
              </a:p>
              <a:p>
                <a:r>
                  <a:rPr lang="en-US" dirty="0"/>
                  <a:t>Suppose there is a set of n </a:t>
                </a:r>
                <a:r>
                  <a:rPr lang="en-US" dirty="0" smtClean="0"/>
                  <a:t>stages: </a:t>
                </a:r>
                <a14:m>
                  <m:oMath xmlns:m="http://schemas.openxmlformats.org/officeDocument/2006/math">
                    <m:r>
                      <a:rPr lang="en-US" b="1" i="1"/>
                      <m:t>𝑺</m:t>
                    </m:r>
                    <m:r>
                      <a:rPr lang="en-US" b="1" i="1"/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1" i="1"/>
                        </m:ctrlPr>
                      </m:dPr>
                      <m:e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𝒔</m:t>
                            </m:r>
                          </m:e>
                          <m:sub>
                            <m:r>
                              <a:rPr lang="en-US" b="1" i="1"/>
                              <m:t>𝟏</m:t>
                            </m:r>
                          </m:sub>
                        </m:sSub>
                        <m:r>
                          <a:rPr lang="en-US" b="1" i="1"/>
                          <m:t>, </m:t>
                        </m:r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𝒔</m:t>
                            </m:r>
                          </m:e>
                          <m:sub>
                            <m:r>
                              <a:rPr lang="en-US" b="1" i="1"/>
                              <m:t>𝟐</m:t>
                            </m:r>
                          </m:sub>
                        </m:sSub>
                        <m:r>
                          <a:rPr lang="en-US" b="1" i="1"/>
                          <m:t> , …, </m:t>
                        </m:r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𝒔</m:t>
                            </m:r>
                          </m:e>
                          <m:sub>
                            <m:r>
                              <a:rPr lang="en-US" b="1" i="1"/>
                              <m:t>𝒏</m:t>
                            </m:r>
                          </m:sub>
                        </m:sSub>
                        <m:r>
                          <a:rPr lang="en-US" b="1" i="1"/>
                          <m:t> 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The likelihood that an account will be in </a:t>
                </a:r>
                <a:r>
                  <a:rPr lang="en-US" dirty="0" smtClean="0"/>
                  <a:t>stage </a:t>
                </a:r>
                <a14:m>
                  <m:oMath xmlns:m="http://schemas.openxmlformats.org/officeDocument/2006/math">
                    <m:r>
                      <a:rPr lang="en-US" i="1"/>
                      <m:t>𝑠</m:t>
                    </m:r>
                    <m:r>
                      <a:rPr lang="en-US" i="1"/>
                      <m:t> ∈</m:t>
                    </m:r>
                    <m:r>
                      <a:rPr lang="en-US" i="1"/>
                      <m:t>𝑆</m:t>
                    </m:r>
                  </m:oMath>
                </a14:m>
                <a:r>
                  <a:rPr lang="en-US" dirty="0"/>
                  <a:t> at time t is given by the </a:t>
                </a:r>
                <a:r>
                  <a:rPr lang="en-US" dirty="0" smtClean="0"/>
                  <a:t>vector: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𝑼</m:t>
                        </m:r>
                      </m:e>
                      <m:sub>
                        <m:r>
                          <a:rPr lang="en-US" b="1" i="1"/>
                          <m:t>𝒕</m:t>
                        </m:r>
                      </m:sub>
                    </m:sSub>
                    <m:r>
                      <a:rPr lang="en-US" b="1" i="1"/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1" i="1"/>
                        </m:ctrlPr>
                      </m:dPr>
                      <m:e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𝒖</m:t>
                            </m:r>
                          </m:e>
                          <m:sub>
                            <m:r>
                              <a:rPr lang="en-US" b="1" i="1"/>
                              <m:t>𝟏</m:t>
                            </m:r>
                            <m:r>
                              <a:rPr lang="en-US" b="1" i="1"/>
                              <m:t>,</m:t>
                            </m:r>
                            <m:r>
                              <a:rPr lang="en-US" b="1" i="1"/>
                              <m:t>𝒕</m:t>
                            </m:r>
                          </m:sub>
                        </m:sSub>
                        <m:r>
                          <a:rPr lang="en-US" b="1" i="1"/>
                          <m:t>, </m:t>
                        </m:r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𝒖</m:t>
                            </m:r>
                          </m:e>
                          <m:sub>
                            <m:r>
                              <a:rPr lang="en-US" b="1" i="1"/>
                              <m:t>𝟐</m:t>
                            </m:r>
                            <m:r>
                              <a:rPr lang="en-US" b="1" i="1"/>
                              <m:t>,</m:t>
                            </m:r>
                            <m:r>
                              <a:rPr lang="en-US" b="1" i="1"/>
                              <m:t>𝒕</m:t>
                            </m:r>
                          </m:sub>
                        </m:sSub>
                        <m:r>
                          <a:rPr lang="en-US" b="1" i="1"/>
                          <m:t> , …, </m:t>
                        </m:r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𝒖</m:t>
                            </m:r>
                          </m:e>
                          <m:sub>
                            <m:r>
                              <a:rPr lang="en-US" b="1" i="1"/>
                              <m:t>𝒏</m:t>
                            </m:r>
                            <m:r>
                              <a:rPr lang="en-US" b="1" i="1"/>
                              <m:t>,</m:t>
                            </m:r>
                            <m:r>
                              <a:rPr lang="en-US" b="1" i="1"/>
                              <m:t>𝒕</m:t>
                            </m:r>
                          </m:sub>
                        </m:sSub>
                        <m:r>
                          <a:rPr lang="en-US" b="1" i="1"/>
                          <m:t> 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At the start of the forecast, an account is observed in one actual </a:t>
                </a:r>
                <a:r>
                  <a:rPr lang="en-US" dirty="0" smtClean="0"/>
                  <a:t>stage, </a:t>
                </a:r>
                <a:r>
                  <a:rPr lang="en-US" dirty="0"/>
                  <a:t>for example the account starts in </a:t>
                </a:r>
                <a:r>
                  <a:rPr lang="en-US" dirty="0" smtClean="0"/>
                  <a:t>stage </a:t>
                </a:r>
                <a:r>
                  <a:rPr lang="en-US" dirty="0"/>
                  <a:t>2, and therefore has a 100% probability of being in this </a:t>
                </a:r>
                <a:r>
                  <a:rPr lang="en-US" dirty="0" smtClean="0"/>
                  <a:t>stage </a:t>
                </a:r>
                <a:r>
                  <a:rPr lang="en-US" dirty="0"/>
                  <a:t>and a 0% probability of being in all other </a:t>
                </a:r>
                <a:r>
                  <a:rPr lang="en-US" dirty="0" smtClean="0"/>
                  <a:t>stages: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𝑼</m:t>
                        </m:r>
                      </m:e>
                      <m:sub>
                        <m:r>
                          <a:rPr lang="en-US" b="1" i="1"/>
                          <m:t>𝟎</m:t>
                        </m:r>
                      </m:sub>
                    </m:sSub>
                    <m:r>
                      <a:rPr lang="en-US" b="1" i="1"/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1" i="1"/>
                        </m:ctrlPr>
                      </m:dPr>
                      <m:e>
                        <m:r>
                          <a:rPr lang="en-US" b="1" i="1"/>
                          <m:t>𝟎</m:t>
                        </m:r>
                        <m:r>
                          <a:rPr lang="en-US" b="1" i="1"/>
                          <m:t>, </m:t>
                        </m:r>
                        <m:r>
                          <a:rPr lang="en-US" b="1" i="1"/>
                          <m:t>𝟏</m:t>
                        </m:r>
                        <m:r>
                          <a:rPr lang="en-US" b="1" i="1"/>
                          <m:t> , …, </m:t>
                        </m:r>
                        <m:r>
                          <a:rPr lang="en-US" b="1" i="1"/>
                          <m:t>𝟎</m:t>
                        </m:r>
                        <m:r>
                          <a:rPr lang="en-US" b="1" i="1"/>
                          <m:t> 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The transition matrix governs the probability flow from each time t </a:t>
                </a:r>
                <a:r>
                  <a:rPr lang="en-US" dirty="0" smtClean="0"/>
                  <a:t>stage </a:t>
                </a:r>
                <a:r>
                  <a:rPr lang="en-US" dirty="0"/>
                  <a:t>(row) to each time t+1 </a:t>
                </a:r>
                <a:r>
                  <a:rPr lang="en-US" dirty="0" smtClean="0"/>
                  <a:t>stage </a:t>
                </a:r>
                <a:r>
                  <a:rPr lang="en-US" dirty="0"/>
                  <a:t>(column</a:t>
                </a:r>
                <a:r>
                  <a:rPr lang="en-US" dirty="0" smtClean="0"/>
                  <a:t>):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/>
                      <m:t>𝑴</m:t>
                    </m:r>
                    <m:r>
                      <a:rPr lang="en-US" b="1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1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/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/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𝟏𝟏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𝟏𝟐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𝟐𝟐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/>
                                  </m:ctrlPr>
                                </m:mPr>
                                <m:mr>
                                  <m:e>
                                    <m:r>
                                      <a:rPr lang="en-US" b="1" i="1"/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𝟏</m:t>
                                        </m:r>
                                        <m:r>
                                          <a:rPr lang="en-US" b="1" i="1"/>
                                          <m:t>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1" i="1"/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𝟐</m:t>
                                        </m:r>
                                        <m:r>
                                          <a:rPr lang="en-US" b="1" i="1"/>
                                          <m:t>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/>
                                  </m:ctrlPr>
                                </m:mPr>
                                <m:mr>
                                  <m:e>
                                    <m:r>
                                      <a:rPr lang="en-US" b="1" i="1"/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1" i="1"/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𝒏</m:t>
                                        </m:r>
                                        <m:r>
                                          <a:rPr lang="en-US" b="1" i="1"/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𝒏</m:t>
                                        </m:r>
                                        <m:r>
                                          <a:rPr lang="en-US" b="1" i="1"/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/>
                                  </m:ctrlPr>
                                </m:mPr>
                                <m:mr>
                                  <m:e>
                                    <m:r>
                                      <a:rPr lang="en-US" b="1" i="1"/>
                                      <m:t>⋱</m:t>
                                    </m:r>
                                  </m:e>
                                  <m:e>
                                    <m:r>
                                      <a:rPr lang="en-US" b="1" i="1"/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/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/>
                                        </m:ctrlPr>
                                      </m:sSubPr>
                                      <m:e>
                                        <m:r>
                                          <a:rPr lang="en-US" b="1" i="1"/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b="1" i="1"/>
                                          <m:t>𝒏𝒏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Therefore, each element of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represents the probability of moving from </a:t>
                </a:r>
                <a:r>
                  <a:rPr lang="en-US" dirty="0" smtClean="0"/>
                  <a:t>stage </a:t>
                </a:r>
                <a:r>
                  <a:rPr lang="en-US" i="1" dirty="0" err="1"/>
                  <a:t>i</a:t>
                </a:r>
                <a:r>
                  <a:rPr lang="en-US" dirty="0"/>
                  <a:t> to </a:t>
                </a:r>
                <a:r>
                  <a:rPr lang="en-US" dirty="0" smtClean="0"/>
                  <a:t>stage </a:t>
                </a:r>
                <a:r>
                  <a:rPr lang="en-US" i="1" dirty="0"/>
                  <a:t>j</a:t>
                </a:r>
                <a:r>
                  <a:rPr lang="en-US" dirty="0"/>
                  <a:t>. </a:t>
                </a:r>
                <a:r>
                  <a:rPr lang="en-US" dirty="0" smtClean="0"/>
                  <a:t>By </a:t>
                </a:r>
                <a:r>
                  <a:rPr lang="en-US" dirty="0"/>
                  <a:t>definition, the sum of the probabilities in row </a:t>
                </a:r>
                <a:r>
                  <a:rPr lang="en-US" i="1" dirty="0" err="1"/>
                  <a:t>i</a:t>
                </a:r>
                <a:r>
                  <a:rPr lang="en-US" dirty="0"/>
                  <a:t> must equal </a:t>
                </a:r>
                <a:r>
                  <a:rPr lang="en-US" i="1" dirty="0" smtClean="0"/>
                  <a:t>1:</a:t>
                </a:r>
                <a:r>
                  <a:rPr lang="en-US" b="1" i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b="1" i="1"/>
                        </m:ctrlPr>
                      </m:naryPr>
                      <m:sub>
                        <m:r>
                          <a:rPr lang="en-US" b="1" i="1"/>
                          <m:t>𝒋</m:t>
                        </m:r>
                        <m:r>
                          <a:rPr lang="en-US" b="1" i="1"/>
                          <m:t>=</m:t>
                        </m:r>
                        <m:r>
                          <a:rPr lang="en-US" b="1" i="1"/>
                          <m:t>𝟏</m:t>
                        </m:r>
                      </m:sub>
                      <m:sup>
                        <m:r>
                          <a:rPr lang="en-US" b="1" i="1"/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𝒎</m:t>
                            </m:r>
                          </m:e>
                          <m:sub>
                            <m:r>
                              <a:rPr lang="en-US" b="1" i="1"/>
                              <m:t>𝒊𝒋</m:t>
                            </m:r>
                          </m:sub>
                        </m:sSub>
                        <m:r>
                          <a:rPr lang="en-US" b="1" i="1"/>
                          <m:t>=</m:t>
                        </m:r>
                        <m:r>
                          <a:rPr lang="en-US" b="1" i="1"/>
                          <m:t>𝟏</m:t>
                        </m:r>
                      </m:e>
                    </m:nary>
                  </m:oMath>
                </a14:m>
                <a:endParaRPr lang="en-US" b="1" dirty="0"/>
              </a:p>
              <a:p>
                <a:r>
                  <a:rPr lang="en-US" dirty="0"/>
                  <a:t> </a:t>
                </a:r>
                <a:r>
                  <a:rPr lang="en-US" dirty="0" smtClean="0"/>
                  <a:t>If </a:t>
                </a:r>
                <a:r>
                  <a:rPr lang="en-US" i="1" dirty="0" err="1"/>
                  <a:t>s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is a terminal </a:t>
                </a:r>
                <a:r>
                  <a:rPr lang="en-US" dirty="0" smtClean="0"/>
                  <a:t>stage </a:t>
                </a:r>
                <a:r>
                  <a:rPr lang="en-US" dirty="0"/>
                  <a:t>the transition rate from </a:t>
                </a:r>
                <a:r>
                  <a:rPr lang="en-US" i="1" dirty="0"/>
                  <a:t>j</a:t>
                </a:r>
                <a:r>
                  <a:rPr lang="en-US" dirty="0"/>
                  <a:t> to </a:t>
                </a:r>
                <a:r>
                  <a:rPr lang="en-US" i="1" dirty="0"/>
                  <a:t>j</a:t>
                </a:r>
                <a:r>
                  <a:rPr lang="en-US" dirty="0"/>
                  <a:t> is equal to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𝑗𝑗</m:t>
                        </m:r>
                      </m:sub>
                    </m:sSub>
                    <m:r>
                      <a:rPr lang="en-US" i="1"/>
                      <m:t>=1</m:t>
                    </m:r>
                  </m:oMath>
                </a14:m>
                <a:r>
                  <a:rPr lang="en-US" dirty="0"/>
                  <a:t>), all other probabilities in the row equal zero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  <m:r>
                      <a:rPr lang="en-US" i="1"/>
                      <m:t>=0 ∀ </m:t>
                    </m:r>
                    <m:r>
                      <a:rPr lang="en-US" i="1"/>
                      <m:t>𝑖</m:t>
                    </m:r>
                    <m:r>
                      <a:rPr lang="en-US" i="1"/>
                      <m:t> ≠</m:t>
                    </m:r>
                    <m:r>
                      <a:rPr lang="en-US" i="1"/>
                      <m:t>𝑗</m:t>
                    </m:r>
                  </m:oMath>
                </a14:m>
                <a:r>
                  <a:rPr lang="en-US" dirty="0" smtClean="0"/>
                  <a:t>). The </a:t>
                </a:r>
                <a:r>
                  <a:rPr lang="en-US" dirty="0"/>
                  <a:t>dynamics governing the movement of units from period t to period </a:t>
                </a:r>
                <a:r>
                  <a:rPr lang="en-US" i="1" dirty="0"/>
                  <a:t>t+1</a:t>
                </a:r>
                <a:r>
                  <a:rPr lang="en-US" dirty="0"/>
                  <a:t> are shown </a:t>
                </a:r>
                <a:r>
                  <a:rPr lang="en-US" dirty="0" smtClean="0"/>
                  <a:t>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𝑼</m:t>
                        </m:r>
                      </m:e>
                      <m:sub>
                        <m:r>
                          <a:rPr lang="en-US" b="1" i="1"/>
                          <m:t>𝐭</m:t>
                        </m:r>
                        <m:r>
                          <a:rPr lang="en-US" b="1"/>
                          <m:t>+</m:t>
                        </m:r>
                        <m:r>
                          <a:rPr lang="en-US" b="1" i="1"/>
                          <m:t>𝟏</m:t>
                        </m:r>
                      </m:sub>
                    </m:sSub>
                    <m:r>
                      <a:rPr lang="en-US" b="1"/>
                      <m:t>= 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𝑼</m:t>
                        </m:r>
                      </m:e>
                      <m:sub>
                        <m:r>
                          <a:rPr lang="en-US" b="1" i="1"/>
                          <m:t>𝒕</m:t>
                        </m:r>
                      </m:sub>
                    </m:sSub>
                    <m:r>
                      <a:rPr lang="en-US" b="1"/>
                      <m:t> </m:t>
                    </m:r>
                    <m:r>
                      <a:rPr lang="en-US" b="1" i="1"/>
                      <m:t>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771896"/>
                <a:ext cx="5997037" cy="6086104"/>
              </a:xfrm>
              <a:prstGeom prst="rect">
                <a:avLst/>
              </a:prstGeom>
              <a:blipFill>
                <a:blip r:embed="rId3"/>
                <a:stretch>
                  <a:fillRect l="-1016" t="-1503" r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83770"/>
            <a:ext cx="5094515" cy="165067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Proposal: </a:t>
            </a:r>
          </a:p>
          <a:p>
            <a:r>
              <a:rPr lang="en-US" dirty="0" smtClean="0"/>
              <a:t>Adjusting the price of the product based on the Stage (the account is in)</a:t>
            </a:r>
          </a:p>
          <a:p>
            <a:r>
              <a:rPr lang="en-US" dirty="0" smtClean="0"/>
              <a:t>This will help to incentivize the accounts to move from Stages 2/3 (high risk) to Stage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41059"/>
              </p:ext>
            </p:extLst>
          </p:nvPr>
        </p:nvGraphicFramePr>
        <p:xfrm>
          <a:off x="5201392" y="783770"/>
          <a:ext cx="6852063" cy="16506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4021">
                  <a:extLst>
                    <a:ext uri="{9D8B030D-6E8A-4147-A177-3AD203B41FA5}">
                      <a16:colId xmlns:a16="http://schemas.microsoft.com/office/drawing/2014/main" val="1238513089"/>
                    </a:ext>
                  </a:extLst>
                </a:gridCol>
                <a:gridCol w="4568042">
                  <a:extLst>
                    <a:ext uri="{9D8B030D-6E8A-4147-A177-3AD203B41FA5}">
                      <a16:colId xmlns:a16="http://schemas.microsoft.com/office/drawing/2014/main" val="2011175539"/>
                    </a:ext>
                  </a:extLst>
                </a:gridCol>
              </a:tblGrid>
              <a:tr h="330134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Example Table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Spread</a:t>
                      </a:r>
                      <a:r>
                        <a:rPr lang="en-US" sz="1500" baseline="0" dirty="0" smtClean="0"/>
                        <a:t> (With respect to LIBOR)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27558"/>
                  </a:ext>
                </a:extLst>
              </a:tr>
              <a:tr h="330134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Base Rate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0% (Same as LIBOR)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34402"/>
                  </a:ext>
                </a:extLst>
              </a:tr>
              <a:tr h="330134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Stage 1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0.0-1.0% (Low</a:t>
                      </a:r>
                      <a:r>
                        <a:rPr lang="en-US" sz="1500" baseline="0" dirty="0" smtClean="0"/>
                        <a:t> risk – Low spread)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08636"/>
                  </a:ext>
                </a:extLst>
              </a:tr>
              <a:tr h="330134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Stage 2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1.1-3.0% (Medium</a:t>
                      </a:r>
                      <a:r>
                        <a:rPr lang="en-US" sz="1500" baseline="0" dirty="0" smtClean="0"/>
                        <a:t> risk – Medium spread)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87005"/>
                  </a:ext>
                </a:extLst>
              </a:tr>
              <a:tr h="330134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Stage 3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3.1-5.0% (High risk – High spread)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017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" y="2529441"/>
            <a:ext cx="6863937" cy="4328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Modeling Methodology:</a:t>
            </a:r>
          </a:p>
          <a:p>
            <a:r>
              <a:rPr lang="en-US" dirty="0" smtClean="0"/>
              <a:t>Ordinary Least Squares regression to determine the coefficients that best explain the relationship between observed log-spreads and rating, firm and contract details.</a:t>
            </a:r>
          </a:p>
          <a:p>
            <a:r>
              <a:rPr lang="en-US" b="1" dirty="0" smtClean="0"/>
              <a:t>Log(Spread) = </a:t>
            </a:r>
          </a:p>
          <a:p>
            <a:pPr lvl="1"/>
            <a:r>
              <a:rPr lang="en-US" b="1" dirty="0" smtClean="0"/>
              <a:t>Piecewise linear function of internal rating (on a numeric scale) + </a:t>
            </a:r>
          </a:p>
          <a:p>
            <a:pPr lvl="1"/>
            <a:r>
              <a:rPr lang="en-US" b="1" dirty="0" smtClean="0"/>
              <a:t>Loan level information + </a:t>
            </a:r>
          </a:p>
          <a:p>
            <a:pPr lvl="1"/>
            <a:r>
              <a:rPr lang="en-US" b="1" dirty="0" smtClean="0"/>
              <a:t>Macro economic information </a:t>
            </a:r>
          </a:p>
          <a:p>
            <a:r>
              <a:rPr lang="en-US" dirty="0" smtClean="0"/>
              <a:t>Model made more robust through use of Bayesian prior on the model parameters</a:t>
            </a:r>
          </a:p>
          <a:p>
            <a:r>
              <a:rPr lang="en-US" dirty="0" smtClean="0"/>
              <a:t>Create an appropriate balance between continuity to past data and fidelity to current data. If today’s data are few, then rely to some degree on previous day’s results.</a:t>
            </a:r>
          </a:p>
          <a:p>
            <a:r>
              <a:rPr lang="en-US" dirty="0" smtClean="0"/>
              <a:t>Let historical relationship between parameters have some influence on how today’s parameters relate to each other</a:t>
            </a:r>
          </a:p>
          <a:p>
            <a:pPr lvl="1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30190" y="2513363"/>
            <a:ext cx="5161810" cy="4344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Data: </a:t>
            </a:r>
          </a:p>
          <a:p>
            <a:r>
              <a:rPr lang="en-US" b="1" dirty="0" smtClean="0"/>
              <a:t>Portfolio data: </a:t>
            </a:r>
          </a:p>
          <a:p>
            <a:pPr lvl="1"/>
            <a:r>
              <a:rPr lang="en-US" dirty="0" smtClean="0"/>
              <a:t>borrower and account characteristics</a:t>
            </a:r>
          </a:p>
          <a:p>
            <a:pPr lvl="1"/>
            <a:r>
              <a:rPr lang="en-US" dirty="0" smtClean="0"/>
              <a:t>product and collateral attributes</a:t>
            </a:r>
          </a:p>
          <a:p>
            <a:pPr lvl="1"/>
            <a:r>
              <a:rPr lang="en-US" dirty="0" smtClean="0"/>
              <a:t>historical performance</a:t>
            </a:r>
          </a:p>
          <a:p>
            <a:pPr lvl="1"/>
            <a:r>
              <a:rPr lang="en-US" dirty="0" smtClean="0"/>
              <a:t>other information required to assemble the model development dataset. </a:t>
            </a:r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Securitized Flag, Account Status, Interest Rate Type, Debt to Income Percentage, Net Recoveries, Original Principal Amount, Original FICO or Equivalent Score, Interest Rate Spread, Unpaid Principal Balance, etc.</a:t>
            </a:r>
          </a:p>
          <a:p>
            <a:r>
              <a:rPr lang="en-US" b="1" dirty="0" smtClean="0"/>
              <a:t>Macroeconomic data: </a:t>
            </a:r>
          </a:p>
          <a:p>
            <a:pPr lvl="1"/>
            <a:r>
              <a:rPr lang="en-US" dirty="0" smtClean="0"/>
              <a:t>historical macroeconomic data</a:t>
            </a:r>
          </a:p>
          <a:p>
            <a:pPr lvl="1"/>
            <a:r>
              <a:rPr lang="en-US" dirty="0" smtClean="0"/>
              <a:t>macro-economic scenarios</a:t>
            </a:r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HPI, Mortgage Rate, GDP, Interest rates such as Bond Yields and Spreads, Unemployment Rate,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1029</Words>
  <Application>Microsoft Office PowerPoint</Application>
  <PresentationFormat>Widescreen</PresentationFormat>
  <Paragraphs>110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Proposals </vt:lpstr>
      <vt:lpstr>stage Transition Model </vt:lpstr>
      <vt:lpstr>stage Transition Model </vt:lpstr>
      <vt:lpstr>Pricing Model 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Proposals </dc:title>
  <dc:creator>Garg, Rohit1 [RISK NE]</dc:creator>
  <cp:lastModifiedBy>Garg, Rohit1 [RISK NE]</cp:lastModifiedBy>
  <cp:revision>19</cp:revision>
  <dcterms:created xsi:type="dcterms:W3CDTF">2018-08-07T10:48:55Z</dcterms:created>
  <dcterms:modified xsi:type="dcterms:W3CDTF">2018-08-08T12:49:46Z</dcterms:modified>
</cp:coreProperties>
</file>