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slides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part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200" dirty="0"/>
              <a:t>Logistic Regression - Dichotomous Response variable and numeric </a:t>
            </a:r>
            <a:r>
              <a:rPr lang="en-US" altLang="en-US" sz="1200" dirty="0" smtClean="0"/>
              <a:t>and </a:t>
            </a:r>
            <a:r>
              <a:rPr lang="en-US" altLang="en-US" sz="1200" dirty="0"/>
              <a:t>categorical explanatory </a:t>
            </a:r>
            <a:r>
              <a:rPr lang="en-US" altLang="en-US" sz="1200" dirty="0" smtClean="0"/>
              <a:t>variables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 dirty="0"/>
              <a:t>Response - Presence/Absence of characteristic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 dirty="0"/>
              <a:t> Predictor - Numeric variable observed for each case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 dirty="0"/>
              <a:t> </a:t>
            </a:r>
            <a:endParaRPr lang="en-US" altLang="en-US" sz="1200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1200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12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 dirty="0" smtClean="0"/>
              <a:t>Model </a:t>
            </a:r>
            <a:r>
              <a:rPr lang="en-US" altLang="en-US" sz="1200" dirty="0"/>
              <a:t>- </a:t>
            </a:r>
            <a:r>
              <a:rPr lang="en-US" altLang="en-US" sz="1200" i="1" dirty="0">
                <a:latin typeface="Symbol" pitchFamily="18" charset="2"/>
              </a:rPr>
              <a:t>p</a:t>
            </a:r>
            <a:r>
              <a:rPr lang="en-US" altLang="en-US" sz="1200" dirty="0"/>
              <a:t>(</a:t>
            </a:r>
            <a:r>
              <a:rPr lang="en-US" altLang="en-US" sz="1200" i="1" dirty="0"/>
              <a:t>x</a:t>
            </a:r>
            <a:r>
              <a:rPr lang="en-US" altLang="en-US" sz="1200" dirty="0"/>
              <a:t>) </a:t>
            </a:r>
            <a:r>
              <a:rPr lang="en-US" altLang="en-US" sz="1200" dirty="0">
                <a:sym typeface="Symbol" pitchFamily="18" charset="2"/>
              </a:rPr>
              <a:t> Probability of presence at predictor level </a:t>
            </a:r>
            <a:r>
              <a:rPr lang="en-US" altLang="en-US" sz="1200" i="1" dirty="0">
                <a:sym typeface="Symbol" pitchFamily="18" charset="2"/>
              </a:rPr>
              <a:t>x</a:t>
            </a:r>
            <a:endParaRPr lang="en-US" altLang="en-US" sz="1200" dirty="0"/>
          </a:p>
          <a:p>
            <a:r>
              <a:rPr lang="en-US" altLang="en-US" sz="1200" dirty="0"/>
              <a:t>Odds </a:t>
            </a:r>
            <a:r>
              <a:rPr lang="en-US" altLang="en-US" sz="1200" dirty="0" smtClean="0"/>
              <a:t>Ratio</a:t>
            </a:r>
          </a:p>
          <a:p>
            <a:r>
              <a:rPr lang="en-US" altLang="en-US" sz="1200" dirty="0"/>
              <a:t>Interpretation of Regression Coefficient (</a:t>
            </a:r>
            <a:r>
              <a:rPr lang="en-US" altLang="en-US" sz="1200" i="1" dirty="0">
                <a:latin typeface="Symbol" pitchFamily="18" charset="2"/>
              </a:rPr>
              <a:t>b</a:t>
            </a:r>
            <a:r>
              <a:rPr lang="en-US" altLang="en-US" sz="1200" dirty="0"/>
              <a:t>):</a:t>
            </a:r>
          </a:p>
          <a:p>
            <a:pPr lvl="1"/>
            <a:r>
              <a:rPr lang="en-US" altLang="en-US" sz="1200" dirty="0"/>
              <a:t>In linear regression, the slope coefficient is the change in the mean response as </a:t>
            </a:r>
            <a:r>
              <a:rPr lang="en-US" altLang="en-US" sz="1200" i="1" dirty="0"/>
              <a:t>x</a:t>
            </a:r>
            <a:r>
              <a:rPr lang="en-US" altLang="en-US" sz="1200" dirty="0"/>
              <a:t> increases by 1 unit</a:t>
            </a:r>
          </a:p>
          <a:p>
            <a:pPr lvl="1"/>
            <a:r>
              <a:rPr lang="en-US" altLang="en-US" sz="1200" dirty="0"/>
              <a:t>In logistic regression, we can show that</a:t>
            </a:r>
            <a:r>
              <a:rPr lang="en-US" altLang="en-US" sz="1200" dirty="0" smtClean="0"/>
              <a:t>:</a:t>
            </a:r>
          </a:p>
          <a:p>
            <a:endParaRPr lang="en-US" altLang="en-US" sz="1200" dirty="0"/>
          </a:p>
          <a:p>
            <a:endParaRPr lang="en-US" altLang="en-US" sz="1200" dirty="0" smtClean="0"/>
          </a:p>
          <a:p>
            <a:endParaRPr lang="en-US" altLang="en-US" sz="1200" dirty="0" smtClean="0"/>
          </a:p>
          <a:p>
            <a:endParaRPr lang="en-US" altLang="en-US" sz="1200" dirty="0"/>
          </a:p>
          <a:p>
            <a:r>
              <a:rPr lang="en-US" altLang="en-US" sz="1200" dirty="0" smtClean="0"/>
              <a:t>Thus </a:t>
            </a:r>
            <a:r>
              <a:rPr lang="en-US" altLang="en-US" sz="1200" i="1" dirty="0" err="1"/>
              <a:t>e</a:t>
            </a:r>
            <a:r>
              <a:rPr lang="en-US" altLang="en-US" sz="1200" i="1" baseline="30000" dirty="0" err="1">
                <a:latin typeface="Symbol" pitchFamily="18" charset="2"/>
              </a:rPr>
              <a:t>b</a:t>
            </a:r>
            <a:r>
              <a:rPr lang="en-US" altLang="en-US" sz="1200" i="1" dirty="0">
                <a:latin typeface="Symbol" pitchFamily="18" charset="2"/>
              </a:rPr>
              <a:t> </a:t>
            </a:r>
            <a:r>
              <a:rPr lang="en-US" altLang="en-US" sz="1200" dirty="0"/>
              <a:t>represents the change in the odds of the outcome (multiplicatively) by increasing </a:t>
            </a:r>
            <a:r>
              <a:rPr lang="en-US" altLang="en-US" sz="1200" i="1" dirty="0"/>
              <a:t>x</a:t>
            </a:r>
            <a:r>
              <a:rPr lang="en-US" altLang="en-US" sz="1200" dirty="0"/>
              <a:t> by 1 unit</a:t>
            </a:r>
          </a:p>
          <a:p>
            <a:endParaRPr lang="en-US" altLang="en-US" sz="1200" dirty="0"/>
          </a:p>
          <a:p>
            <a:endParaRPr lang="en-US" sz="1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076115"/>
              </p:ext>
            </p:extLst>
          </p:nvPr>
        </p:nvGraphicFramePr>
        <p:xfrm>
          <a:off x="1371600" y="2438401"/>
          <a:ext cx="1752600" cy="63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990360" imgH="419040" progId="Equation.3">
                  <p:embed/>
                </p:oleObj>
              </mc:Choice>
              <mc:Fallback>
                <p:oleObj name="Equation" r:id="rId3" imgW="990360" imgH="419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1"/>
                        <a:ext cx="1752600" cy="633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120814"/>
              </p:ext>
            </p:extLst>
          </p:nvPr>
        </p:nvGraphicFramePr>
        <p:xfrm>
          <a:off x="1447800" y="4648200"/>
          <a:ext cx="2514600" cy="44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590560" imgH="457200" progId="Equation.3">
                  <p:embed/>
                </p:oleObj>
              </mc:Choice>
              <mc:Fallback>
                <p:oleObj name="Equation" r:id="rId5" imgW="259056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2514600" cy="443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62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part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200" dirty="0">
                <a:latin typeface="Benguiat Frisky" pitchFamily="66" charset="0"/>
              </a:rPr>
              <a:t>The "logit" </a:t>
            </a:r>
            <a:r>
              <a:rPr lang="en-US" sz="1200" dirty="0" smtClean="0">
                <a:latin typeface="Benguiat Frisky" pitchFamily="66" charset="0"/>
              </a:rPr>
              <a:t>model:</a:t>
            </a:r>
            <a:r>
              <a:rPr lang="en-US" sz="1200" dirty="0">
                <a:latin typeface="Benguiat Frisky" pitchFamily="66" charset="0"/>
              </a:rPr>
              <a:t/>
            </a:r>
            <a:br>
              <a:rPr lang="en-US" sz="1200" dirty="0">
                <a:latin typeface="Benguiat Frisky" pitchFamily="66" charset="0"/>
              </a:rPr>
            </a:br>
            <a:r>
              <a:rPr lang="en-US" sz="1200" dirty="0">
                <a:latin typeface="Benguiat Frisky" pitchFamily="66" charset="0"/>
              </a:rPr>
              <a:t/>
            </a:r>
            <a:br>
              <a:rPr lang="en-US" sz="1200" dirty="0">
                <a:latin typeface="Benguiat Frisky" pitchFamily="66" charset="0"/>
              </a:rPr>
            </a:br>
            <a:r>
              <a:rPr lang="en-US" sz="1200" dirty="0">
                <a:latin typeface="Benguiat Frisky" pitchFamily="66" charset="0"/>
              </a:rPr>
              <a:t>ln[p/(1-p)] = </a:t>
            </a:r>
            <a:r>
              <a:rPr lang="en-US" sz="1200" i="1" dirty="0">
                <a:latin typeface="Benguiat Frisky" pitchFamily="66" charset="0"/>
                <a:sym typeface="Symbol" pitchFamily="18" charset="2"/>
              </a:rPr>
              <a:t></a:t>
            </a:r>
            <a:r>
              <a:rPr lang="en-US" sz="1200" i="1" baseline="-25000" dirty="0">
                <a:latin typeface="Benguiat Frisky" pitchFamily="66" charset="0"/>
                <a:sym typeface="Symbol" pitchFamily="18" charset="2"/>
              </a:rPr>
              <a:t>0</a:t>
            </a:r>
            <a:r>
              <a:rPr lang="en-US" sz="1200" dirty="0">
                <a:latin typeface="Benguiat Frisky" pitchFamily="66" charset="0"/>
              </a:rPr>
              <a:t> + </a:t>
            </a:r>
            <a:r>
              <a:rPr lang="en-US" sz="1200" i="1" dirty="0">
                <a:latin typeface="Benguiat Frisky" pitchFamily="66" charset="0"/>
                <a:sym typeface="Symbol" pitchFamily="18" charset="2"/>
              </a:rPr>
              <a:t></a:t>
            </a:r>
            <a:r>
              <a:rPr lang="en-US" sz="1200" i="1" baseline="-25000" dirty="0">
                <a:latin typeface="Benguiat Frisky" pitchFamily="66" charset="0"/>
                <a:sym typeface="Symbol" pitchFamily="18" charset="2"/>
              </a:rPr>
              <a:t>1</a:t>
            </a:r>
            <a:r>
              <a:rPr lang="en-US" sz="1200" dirty="0">
                <a:latin typeface="Benguiat Frisky" pitchFamily="66" charset="0"/>
              </a:rPr>
              <a:t>X </a:t>
            </a:r>
            <a:br>
              <a:rPr lang="en-US" sz="1200" dirty="0">
                <a:latin typeface="Benguiat Frisky" pitchFamily="66" charset="0"/>
              </a:rPr>
            </a:br>
            <a:endParaRPr lang="en-US" sz="1200" dirty="0">
              <a:latin typeface="Benguiat Frisky" pitchFamily="66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200" dirty="0">
                <a:latin typeface="Benguiat Frisky" pitchFamily="66" charset="0"/>
              </a:rPr>
              <a:t>p is the probability that the event Y occurs, p(Y=1) 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200" dirty="0">
                <a:latin typeface="Benguiat Frisky" pitchFamily="66" charset="0"/>
              </a:rPr>
              <a:t>[range=0 to 1]</a:t>
            </a: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200" dirty="0">
                <a:latin typeface="Benguiat Frisky" pitchFamily="66" charset="0"/>
              </a:rPr>
              <a:t>p/(1-p) is the "odds ratio" 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200" dirty="0">
                <a:latin typeface="Benguiat Frisky" pitchFamily="66" charset="0"/>
              </a:rPr>
              <a:t>[range=0 to ∞]</a:t>
            </a: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200" dirty="0">
                <a:latin typeface="Benguiat Frisky" pitchFamily="66" charset="0"/>
              </a:rPr>
              <a:t>ln[p/(1-p)]: log odds ratio, or "logit“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200" dirty="0">
                <a:latin typeface="Benguiat Frisky" pitchFamily="66" charset="0"/>
              </a:rPr>
              <a:t>[range=-∞ to +∞]</a:t>
            </a:r>
            <a:r>
              <a:rPr lang="en-US" sz="1200" dirty="0"/>
              <a:t> 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200" dirty="0">
                <a:latin typeface="Benguiat Frisky" pitchFamily="66" charset="0"/>
              </a:rPr>
              <a:t>if you let </a:t>
            </a:r>
            <a:r>
              <a:rPr lang="en-US" sz="1200" i="1" dirty="0">
                <a:latin typeface="Benguiat Frisky" pitchFamily="66" charset="0"/>
                <a:sym typeface="Symbol" pitchFamily="18" charset="2"/>
              </a:rPr>
              <a:t></a:t>
            </a:r>
            <a:r>
              <a:rPr lang="en-US" sz="1200" i="1" baseline="-25000" dirty="0">
                <a:latin typeface="Benguiat Frisky" pitchFamily="66" charset="0"/>
                <a:sym typeface="Symbol" pitchFamily="18" charset="2"/>
              </a:rPr>
              <a:t>0</a:t>
            </a:r>
            <a:r>
              <a:rPr lang="en-US" sz="1200" dirty="0">
                <a:latin typeface="Benguiat Frisky" pitchFamily="66" charset="0"/>
              </a:rPr>
              <a:t> + </a:t>
            </a:r>
            <a:r>
              <a:rPr lang="en-US" sz="1200" i="1" dirty="0">
                <a:latin typeface="Benguiat Frisky" pitchFamily="66" charset="0"/>
                <a:sym typeface="Symbol" pitchFamily="18" charset="2"/>
              </a:rPr>
              <a:t></a:t>
            </a:r>
            <a:r>
              <a:rPr lang="en-US" sz="1200" i="1" baseline="-25000" dirty="0">
                <a:latin typeface="Benguiat Frisky" pitchFamily="66" charset="0"/>
                <a:sym typeface="Symbol" pitchFamily="18" charset="2"/>
              </a:rPr>
              <a:t>1</a:t>
            </a:r>
            <a:r>
              <a:rPr lang="en-US" sz="1200" dirty="0">
                <a:latin typeface="Benguiat Frisky" pitchFamily="66" charset="0"/>
              </a:rPr>
              <a:t>X =0, then p = .50 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200" dirty="0">
                <a:latin typeface="Benguiat Frisky" pitchFamily="66" charset="0"/>
              </a:rPr>
              <a:t>as </a:t>
            </a:r>
            <a:r>
              <a:rPr lang="en-US" sz="1200" i="1" dirty="0">
                <a:latin typeface="Benguiat Frisky" pitchFamily="66" charset="0"/>
                <a:sym typeface="Symbol" pitchFamily="18" charset="2"/>
              </a:rPr>
              <a:t></a:t>
            </a:r>
            <a:r>
              <a:rPr lang="en-US" sz="1200" i="1" baseline="-25000" dirty="0">
                <a:latin typeface="Benguiat Frisky" pitchFamily="66" charset="0"/>
                <a:sym typeface="Symbol" pitchFamily="18" charset="2"/>
              </a:rPr>
              <a:t>0</a:t>
            </a:r>
            <a:r>
              <a:rPr lang="en-US" sz="1200" dirty="0">
                <a:latin typeface="Benguiat Frisky" pitchFamily="66" charset="0"/>
              </a:rPr>
              <a:t> + </a:t>
            </a:r>
            <a:r>
              <a:rPr lang="en-US" sz="1200" i="1" dirty="0">
                <a:latin typeface="Benguiat Frisky" pitchFamily="66" charset="0"/>
                <a:sym typeface="Symbol" pitchFamily="18" charset="2"/>
              </a:rPr>
              <a:t></a:t>
            </a:r>
            <a:r>
              <a:rPr lang="en-US" sz="1200" i="1" baseline="-25000" dirty="0">
                <a:latin typeface="Benguiat Frisky" pitchFamily="66" charset="0"/>
                <a:sym typeface="Symbol" pitchFamily="18" charset="2"/>
              </a:rPr>
              <a:t>1</a:t>
            </a:r>
            <a:r>
              <a:rPr lang="en-US" sz="1200" dirty="0">
                <a:latin typeface="Benguiat Frisky" pitchFamily="66" charset="0"/>
              </a:rPr>
              <a:t>X gets really big, p approaches 1 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200" dirty="0">
                <a:latin typeface="Benguiat Frisky" pitchFamily="66" charset="0"/>
              </a:rPr>
              <a:t>as </a:t>
            </a:r>
            <a:r>
              <a:rPr lang="en-US" sz="1200" i="1" dirty="0">
                <a:latin typeface="Benguiat Frisky" pitchFamily="66" charset="0"/>
                <a:sym typeface="Symbol" pitchFamily="18" charset="2"/>
              </a:rPr>
              <a:t></a:t>
            </a:r>
            <a:r>
              <a:rPr lang="en-US" sz="1200" i="1" baseline="-25000" dirty="0">
                <a:latin typeface="Benguiat Frisky" pitchFamily="66" charset="0"/>
                <a:sym typeface="Symbol" pitchFamily="18" charset="2"/>
              </a:rPr>
              <a:t>0</a:t>
            </a:r>
            <a:r>
              <a:rPr lang="en-US" sz="1200" dirty="0">
                <a:latin typeface="Benguiat Frisky" pitchFamily="66" charset="0"/>
              </a:rPr>
              <a:t> + </a:t>
            </a:r>
            <a:r>
              <a:rPr lang="en-US" sz="1200" i="1" dirty="0">
                <a:latin typeface="Benguiat Frisky" pitchFamily="66" charset="0"/>
                <a:sym typeface="Symbol" pitchFamily="18" charset="2"/>
              </a:rPr>
              <a:t></a:t>
            </a:r>
            <a:r>
              <a:rPr lang="en-US" sz="1200" i="1" baseline="-25000" dirty="0">
                <a:latin typeface="Benguiat Frisky" pitchFamily="66" charset="0"/>
                <a:sym typeface="Symbol" pitchFamily="18" charset="2"/>
              </a:rPr>
              <a:t>1</a:t>
            </a:r>
            <a:r>
              <a:rPr lang="en-US" sz="1200" dirty="0">
                <a:latin typeface="Benguiat Frisky" pitchFamily="66" charset="0"/>
              </a:rPr>
              <a:t>X gets really small, p approaches 0</a:t>
            </a:r>
          </a:p>
          <a:p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95600"/>
            <a:ext cx="42767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11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111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Microsoft Equation 3.0</vt:lpstr>
      <vt:lpstr>Logistic regression</vt:lpstr>
      <vt:lpstr>Left part </vt:lpstr>
      <vt:lpstr>Right part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Garg, Rohit1 [RISK NE]</dc:creator>
  <cp:lastModifiedBy>Garg, Rohit1 [RISK NE]</cp:lastModifiedBy>
  <cp:revision>3</cp:revision>
  <dcterms:created xsi:type="dcterms:W3CDTF">2006-08-16T00:00:00Z</dcterms:created>
  <dcterms:modified xsi:type="dcterms:W3CDTF">2018-06-29T13:47:21Z</dcterms:modified>
</cp:coreProperties>
</file>