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05" autoAdjust="0"/>
  </p:normalViewPr>
  <p:slideViewPr>
    <p:cSldViewPr>
      <p:cViewPr varScale="1">
        <p:scale>
          <a:sx n="96" d="100"/>
          <a:sy n="96" d="100"/>
        </p:scale>
        <p:origin x="-32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C3001-843D-4E9C-9AC0-0FC20D23D871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09B1C-126B-42D9-B703-CB092785D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49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85800"/>
            <a:ext cx="7315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14600"/>
            <a:ext cx="73152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4CDF-5872-48C7-ADE7-3F289936FEF4}" type="datetime1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856C-26FB-4BA9-BE79-6E4208EA9D7D}" type="datetime1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5918"/>
            <a:ext cx="9144000" cy="691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85800"/>
            <a:ext cx="91440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D9FE0-6E70-4E4C-9311-D5D9BD57FAA6}" type="datetime1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4.doc"/><Relationship Id="rId3" Type="http://schemas.openxmlformats.org/officeDocument/2006/relationships/image" Target="../media/image8.png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Microsoft_Word_97_-_2003_Document3.doc"/><Relationship Id="rId5" Type="http://schemas.openxmlformats.org/officeDocument/2006/relationships/image" Target="../media/image5.emf"/><Relationship Id="rId4" Type="http://schemas.openxmlformats.org/officeDocument/2006/relationships/oleObject" Target="../embeddings/Microsoft_Word_97_-_2003_Document2.doc"/><Relationship Id="rId9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Series Analysis and </a:t>
            </a:r>
            <a:r>
              <a:rPr lang="en-US" dirty="0" smtClean="0"/>
              <a:t>Forecasting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ROHIT GARG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Rohit Garg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96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Analytics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b="1" dirty="0"/>
              <a:t>Business analytics (BA</a:t>
            </a:r>
            <a:r>
              <a:rPr lang="en-US" sz="1600" dirty="0"/>
              <a:t>) refers to the skills, technologies, practices for continuous iterative exploration and investigation of past business performance to gain insight and drive business </a:t>
            </a:r>
            <a:r>
              <a:rPr lang="en-US" sz="1600" dirty="0" smtClean="0"/>
              <a:t>planning</a:t>
            </a:r>
          </a:p>
          <a:p>
            <a:endParaRPr lang="en-US" sz="1600" dirty="0"/>
          </a:p>
          <a:p>
            <a:r>
              <a:rPr lang="en-US" sz="1600" b="1" dirty="0" smtClean="0"/>
              <a:t>Examples of application</a:t>
            </a:r>
          </a:p>
          <a:p>
            <a:pPr lvl="1"/>
            <a:r>
              <a:rPr lang="en-US" sz="1600" dirty="0" smtClean="0"/>
              <a:t>Banks, such as Capital One, use data analysis, to differentiate among customers based on credit risk, usage and other characteristics and then to match customer characteristics with appropriate product offerings. </a:t>
            </a:r>
          </a:p>
          <a:p>
            <a:pPr lvl="1"/>
            <a:r>
              <a:rPr lang="en-US" sz="1600" dirty="0" smtClean="0"/>
              <a:t>E </a:t>
            </a:r>
            <a:r>
              <a:rPr lang="en-US" sz="1600" dirty="0"/>
              <a:t>&amp; J Gallo Winery quantitatively analyses and predicts the appeal of its wines. </a:t>
            </a:r>
            <a:endParaRPr lang="en-US" sz="1600" dirty="0" smtClean="0"/>
          </a:p>
          <a:p>
            <a:pPr lvl="1"/>
            <a:r>
              <a:rPr lang="en-US" sz="1600" dirty="0" smtClean="0"/>
              <a:t>Deere </a:t>
            </a:r>
            <a:r>
              <a:rPr lang="en-US" sz="1600" dirty="0"/>
              <a:t>&amp; Company saved more than $1 billion </a:t>
            </a:r>
            <a:r>
              <a:rPr lang="en-US" sz="1600" dirty="0" smtClean="0"/>
              <a:t>(between </a:t>
            </a:r>
            <a:r>
              <a:rPr lang="en-US" sz="1600" dirty="0"/>
              <a:t>2002 and 2005</a:t>
            </a:r>
            <a:r>
              <a:rPr lang="en-US" sz="1600" dirty="0" smtClean="0"/>
              <a:t>) by </a:t>
            </a:r>
            <a:r>
              <a:rPr lang="en-US" sz="1600" dirty="0"/>
              <a:t>employing a new analytical tool to better optimize inventory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b="1" dirty="0"/>
              <a:t>Types of analytics</a:t>
            </a:r>
          </a:p>
          <a:p>
            <a:pPr lvl="1"/>
            <a:r>
              <a:rPr lang="en-US" sz="1600" b="1" dirty="0"/>
              <a:t>Decision Analytics: </a:t>
            </a:r>
            <a:r>
              <a:rPr lang="en-US" sz="1600" dirty="0"/>
              <a:t>supports human decisions with visual analytics that the user models to reflect </a:t>
            </a:r>
            <a:r>
              <a:rPr lang="en-US" sz="1600" dirty="0" smtClean="0"/>
              <a:t>reasoning (Budgeting decisions).</a:t>
            </a:r>
            <a:endParaRPr lang="en-US" sz="1600" dirty="0"/>
          </a:p>
          <a:p>
            <a:pPr lvl="1"/>
            <a:r>
              <a:rPr lang="en-US" sz="1600" b="1" dirty="0"/>
              <a:t>Descriptive Analytics: </a:t>
            </a:r>
            <a:r>
              <a:rPr lang="en-US" sz="1600" dirty="0"/>
              <a:t>gains insight from historical data with reporting, scorecards, clustering etc</a:t>
            </a:r>
            <a:r>
              <a:rPr lang="en-US" sz="1600" dirty="0" smtClean="0"/>
              <a:t>. (</a:t>
            </a:r>
            <a:r>
              <a:rPr lang="en-US" sz="1600" dirty="0"/>
              <a:t>Capital One </a:t>
            </a:r>
            <a:r>
              <a:rPr lang="en-US" sz="1600" dirty="0" smtClean="0"/>
              <a:t> - Customer segmentation)</a:t>
            </a:r>
            <a:endParaRPr lang="en-US" sz="1600" dirty="0"/>
          </a:p>
          <a:p>
            <a:pPr lvl="1"/>
            <a:r>
              <a:rPr lang="en-US" sz="1600" b="1" dirty="0"/>
              <a:t>Predictive Analytics: </a:t>
            </a:r>
            <a:r>
              <a:rPr lang="en-US" sz="1600" dirty="0"/>
              <a:t>employs predictive modelling using statistical and machine learning </a:t>
            </a:r>
            <a:r>
              <a:rPr lang="en-US" sz="1600" dirty="0" smtClean="0"/>
              <a:t>techniques (Probability of major disease outbreak in Asia)</a:t>
            </a:r>
            <a:endParaRPr lang="en-US" sz="1600" dirty="0"/>
          </a:p>
          <a:p>
            <a:pPr lvl="1"/>
            <a:r>
              <a:rPr lang="en-US" sz="1600" b="1" dirty="0"/>
              <a:t>Prescriptive Analytics: </a:t>
            </a:r>
            <a:r>
              <a:rPr lang="en-US" sz="1600" dirty="0"/>
              <a:t>recommends decisions using </a:t>
            </a:r>
            <a:r>
              <a:rPr lang="en-US" sz="1600" dirty="0" err="1"/>
              <a:t>optimisation</a:t>
            </a:r>
            <a:r>
              <a:rPr lang="en-US" sz="1600" dirty="0"/>
              <a:t>, simulation, etc</a:t>
            </a:r>
            <a:r>
              <a:rPr lang="en-US" sz="1600" dirty="0" smtClean="0"/>
              <a:t>. (Netflix – Movie recommendation)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47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1"/>
            <a:ext cx="4648200" cy="3047999"/>
          </a:xfrm>
        </p:spPr>
        <p:txBody>
          <a:bodyPr>
            <a:normAutofit/>
          </a:bodyPr>
          <a:lstStyle/>
          <a:p>
            <a:r>
              <a:rPr lang="en-US" sz="1600" b="1" dirty="0"/>
              <a:t>A time-series is a set of observations on a quantitative variable collected over time.</a:t>
            </a:r>
          </a:p>
          <a:p>
            <a:r>
              <a:rPr lang="en-US" sz="1600" dirty="0"/>
              <a:t>Examples</a:t>
            </a:r>
          </a:p>
          <a:p>
            <a:pPr lvl="1"/>
            <a:r>
              <a:rPr lang="en-US" sz="1600" dirty="0" smtClean="0"/>
              <a:t>Sensex </a:t>
            </a:r>
            <a:endParaRPr lang="en-US" sz="1600" dirty="0"/>
          </a:p>
          <a:p>
            <a:pPr lvl="1"/>
            <a:r>
              <a:rPr lang="en-US" sz="1600" dirty="0"/>
              <a:t>Historical data on </a:t>
            </a:r>
            <a:r>
              <a:rPr lang="en-US" sz="1600" dirty="0" smtClean="0"/>
              <a:t>sales</a:t>
            </a:r>
            <a:r>
              <a:rPr lang="en-US" sz="1600" dirty="0"/>
              <a:t>, inventory, customer counts, </a:t>
            </a:r>
            <a:r>
              <a:rPr lang="en-US" sz="1600" dirty="0" err="1" smtClean="0"/>
              <a:t>etc</a:t>
            </a:r>
            <a:endParaRPr lang="en-US" sz="1600" dirty="0"/>
          </a:p>
          <a:p>
            <a:pPr lvl="1"/>
            <a:r>
              <a:rPr lang="en-US" sz="1600" dirty="0"/>
              <a:t>Businesses are often very interested in forecasting time series variables.</a:t>
            </a:r>
          </a:p>
          <a:p>
            <a:r>
              <a:rPr lang="en-US" sz="1600" dirty="0" smtClean="0"/>
              <a:t>In </a:t>
            </a:r>
            <a:r>
              <a:rPr lang="en-US" sz="1600" dirty="0"/>
              <a:t>time series analysis, we analyze the past behavior of a variable in order to predict its future behavior.</a:t>
            </a:r>
          </a:p>
          <a:p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922" y="685801"/>
            <a:ext cx="4387078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0" y="4114800"/>
            <a:ext cx="91440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600" b="1" dirty="0">
                <a:solidFill>
                  <a:schemeClr val="tx2"/>
                </a:solidFill>
              </a:rPr>
              <a:t>Some Time Series </a:t>
            </a:r>
            <a:r>
              <a:rPr lang="en-US" altLang="en-US" sz="1600" b="1" dirty="0" smtClean="0">
                <a:solidFill>
                  <a:schemeClr val="tx2"/>
                </a:solidFill>
              </a:rPr>
              <a:t>Terms</a:t>
            </a:r>
          </a:p>
          <a:p>
            <a:pPr lvl="1"/>
            <a:r>
              <a:rPr lang="en-US" altLang="en-US" sz="1600" b="1" dirty="0">
                <a:solidFill>
                  <a:schemeClr val="tx2"/>
                </a:solidFill>
              </a:rPr>
              <a:t>Stationary Data</a:t>
            </a:r>
            <a:r>
              <a:rPr lang="en-US" altLang="en-US" sz="1600" dirty="0">
                <a:solidFill>
                  <a:schemeClr val="tx2"/>
                </a:solidFill>
              </a:rPr>
              <a:t> </a:t>
            </a:r>
            <a:r>
              <a:rPr lang="en-US" altLang="en-US" sz="1600" dirty="0"/>
              <a:t>- a time series variable exhibiting no significant upward or downward trend over time.</a:t>
            </a:r>
          </a:p>
          <a:p>
            <a:pPr lvl="1"/>
            <a:r>
              <a:rPr lang="en-US" altLang="en-US" sz="1600" b="1" dirty="0" err="1">
                <a:solidFill>
                  <a:schemeClr val="tx2"/>
                </a:solidFill>
              </a:rPr>
              <a:t>Nonstationary</a:t>
            </a:r>
            <a:r>
              <a:rPr lang="en-US" altLang="en-US" sz="1600" b="1" dirty="0">
                <a:solidFill>
                  <a:schemeClr val="tx2"/>
                </a:solidFill>
              </a:rPr>
              <a:t> Data</a:t>
            </a:r>
            <a:r>
              <a:rPr lang="en-US" altLang="en-US" sz="1600" b="1" dirty="0"/>
              <a:t> </a:t>
            </a:r>
            <a:r>
              <a:rPr lang="en-US" altLang="en-US" sz="1600" dirty="0"/>
              <a:t>- a time series variable exhibiting a significant upward or downward trend over time.</a:t>
            </a:r>
          </a:p>
          <a:p>
            <a:pPr lvl="1"/>
            <a:r>
              <a:rPr lang="en-US" altLang="en-US" sz="1600" b="1" dirty="0">
                <a:solidFill>
                  <a:schemeClr val="tx2"/>
                </a:solidFill>
              </a:rPr>
              <a:t>Seasonal Data </a:t>
            </a:r>
            <a:r>
              <a:rPr lang="en-US" altLang="en-US" sz="1600" dirty="0"/>
              <a:t>- a time series variable exhibiting a repeating patterns at regular intervals over time.</a:t>
            </a:r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05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Components of TSA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2286000"/>
          </a:xfrm>
        </p:spPr>
        <p:txBody>
          <a:bodyPr>
            <a:normAutofit/>
          </a:bodyPr>
          <a:lstStyle/>
          <a:p>
            <a:r>
              <a:rPr lang="en-US" altLang="en-US" sz="1600" b="1" dirty="0"/>
              <a:t>Trend</a:t>
            </a:r>
          </a:p>
          <a:p>
            <a:pPr lvl="1"/>
            <a:r>
              <a:rPr lang="en-US" altLang="en-US" sz="1600" dirty="0"/>
              <a:t>Gradual, long-term movement (up or down) of demand. Easiest to detect</a:t>
            </a:r>
          </a:p>
          <a:p>
            <a:r>
              <a:rPr lang="en-US" sz="1600" b="1" dirty="0" smtClean="0"/>
              <a:t>Seasonal </a:t>
            </a:r>
            <a:r>
              <a:rPr lang="en-US" sz="1600" b="1" dirty="0"/>
              <a:t>Variation</a:t>
            </a:r>
          </a:p>
          <a:p>
            <a:pPr lvl="1"/>
            <a:r>
              <a:rPr lang="en-US" sz="1600" dirty="0"/>
              <a:t>An up-and-down repetitive movement within a trend occurring periodically.</a:t>
            </a:r>
          </a:p>
          <a:p>
            <a:pPr lvl="1"/>
            <a:r>
              <a:rPr lang="en-US" sz="1600" dirty="0"/>
              <a:t>Often weather related but could be daily or weekly occurrence</a:t>
            </a:r>
          </a:p>
          <a:p>
            <a:r>
              <a:rPr lang="en-US" sz="1600" b="1" dirty="0"/>
              <a:t>Random Variations</a:t>
            </a:r>
          </a:p>
          <a:p>
            <a:pPr lvl="1"/>
            <a:r>
              <a:rPr lang="en-US" sz="1600" dirty="0"/>
              <a:t>Erratic movements that are not predictable because they do not follow a pattern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2971800"/>
            <a:ext cx="457559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953000" y="3048000"/>
            <a:ext cx="41910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600" b="1" dirty="0" smtClean="0">
                <a:solidFill>
                  <a:schemeClr val="tx2"/>
                </a:solidFill>
              </a:rPr>
              <a:t>Seasonality</a:t>
            </a:r>
          </a:p>
          <a:p>
            <a:pPr lvl="1"/>
            <a:r>
              <a:rPr lang="en-US" altLang="en-US" sz="1600" dirty="0"/>
              <a:t>Seasonality is a regular, repeating pattern in time series data.</a:t>
            </a:r>
          </a:p>
          <a:p>
            <a:pPr lvl="1"/>
            <a:r>
              <a:rPr lang="en-US" altLang="en-US" sz="1600" dirty="0"/>
              <a:t>May be additive or multiplicative in </a:t>
            </a:r>
            <a:r>
              <a:rPr lang="en-US" altLang="en-US" sz="1600" dirty="0" smtClean="0"/>
              <a:t>nature</a:t>
            </a:r>
            <a:endParaRPr lang="en-US" altLang="en-US" sz="1600" dirty="0"/>
          </a:p>
          <a:p>
            <a:pPr lvl="1"/>
            <a:endParaRPr lang="en-US" altLang="en-US" sz="1600" dirty="0" smtClean="0"/>
          </a:p>
          <a:p>
            <a:r>
              <a:rPr lang="en-US" altLang="en-US" sz="1600" b="1" i="1" dirty="0" smtClean="0">
                <a:solidFill>
                  <a:schemeClr val="tx2"/>
                </a:solidFill>
              </a:rPr>
              <a:t>Additive: Y = T + S + R</a:t>
            </a:r>
          </a:p>
          <a:p>
            <a:r>
              <a:rPr lang="en-US" altLang="en-US" sz="1600" b="1" i="1" dirty="0" smtClean="0">
                <a:solidFill>
                  <a:schemeClr val="tx2"/>
                </a:solidFill>
              </a:rPr>
              <a:t>Multiplicative: Y = T * S + R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20442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Average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685799"/>
            <a:ext cx="4572000" cy="3019753"/>
          </a:xfrm>
        </p:spPr>
        <p:txBody>
          <a:bodyPr>
            <a:noAutofit/>
          </a:bodyPr>
          <a:lstStyle/>
          <a:p>
            <a:r>
              <a:rPr lang="en-US" sz="1600" dirty="0"/>
              <a:t>The n-period moving average builds a forecast by averaging the observations in the most recent n periods: 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smtClean="0"/>
              <a:t>where </a:t>
            </a:r>
            <a:r>
              <a:rPr lang="en-US" sz="1600" dirty="0" err="1"/>
              <a:t>x</a:t>
            </a:r>
            <a:r>
              <a:rPr lang="en-US" sz="1600" baseline="-25000" dirty="0" err="1"/>
              <a:t>t</a:t>
            </a:r>
            <a:r>
              <a:rPr lang="en-US" sz="1600" dirty="0"/>
              <a:t> represents the observation made in period t, and A</a:t>
            </a:r>
            <a:r>
              <a:rPr lang="en-US" sz="1600" baseline="-25000" dirty="0"/>
              <a:t>t</a:t>
            </a:r>
            <a:r>
              <a:rPr lang="en-US" sz="1600" dirty="0"/>
              <a:t> denotes the moving average calculated after making the observation in period t. </a:t>
            </a:r>
            <a:endParaRPr lang="en-US" sz="1600" dirty="0" smtClean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891614"/>
              </p:ext>
            </p:extLst>
          </p:nvPr>
        </p:nvGraphicFramePr>
        <p:xfrm>
          <a:off x="4724400" y="1524000"/>
          <a:ext cx="43497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Document" r:id="rId3" imgW="2026681" imgH="252722" progId="Word.Document.8">
                  <p:embed/>
                </p:oleObj>
              </mc:Choice>
              <mc:Fallback>
                <p:oleObj name="Document" r:id="rId3" imgW="2026681" imgH="252722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524000"/>
                        <a:ext cx="434975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85800"/>
            <a:ext cx="4343400" cy="3019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3886200"/>
            <a:ext cx="9144000" cy="297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600" b="1" dirty="0" smtClean="0">
                <a:solidFill>
                  <a:schemeClr val="tx2"/>
                </a:solidFill>
              </a:rPr>
              <a:t>What is the number of periods to be included </a:t>
            </a:r>
          </a:p>
          <a:p>
            <a:r>
              <a:rPr lang="en-US" altLang="en-US" sz="1600" b="1" dirty="0" smtClean="0"/>
              <a:t>There </a:t>
            </a:r>
            <a:r>
              <a:rPr lang="en-US" altLang="en-US" sz="1600" b="1" dirty="0"/>
              <a:t>is no definitive answer, but there is a trade-off to consider. </a:t>
            </a:r>
          </a:p>
          <a:p>
            <a:pPr lvl="1"/>
            <a:r>
              <a:rPr lang="en-US" altLang="en-US" sz="1600" dirty="0" smtClean="0"/>
              <a:t>If </a:t>
            </a:r>
            <a:r>
              <a:rPr lang="en-US" altLang="en-US" sz="1600" dirty="0"/>
              <a:t>we include very few data points, then the moving average exhibits more variability than if we include a larger number of data points. </a:t>
            </a:r>
          </a:p>
          <a:p>
            <a:pPr lvl="1"/>
            <a:r>
              <a:rPr lang="en-US" altLang="en-US" sz="1600" dirty="0" smtClean="0"/>
              <a:t>If </a:t>
            </a:r>
            <a:r>
              <a:rPr lang="en-US" altLang="en-US" sz="1600" dirty="0"/>
              <a:t>we include very few data points, our moving average will tend to track the changed process more closely than if we include a larger number of data points.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50508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Measures of Forecast Accuracy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9"/>
          <p:cNvSpPr>
            <a:spLocks noGrp="1"/>
          </p:cNvSpPr>
          <p:nvPr>
            <p:ph idx="1"/>
          </p:nvPr>
        </p:nvSpPr>
        <p:spPr>
          <a:xfrm>
            <a:off x="5486400" y="685800"/>
            <a:ext cx="3657600" cy="5486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1600" b="1" dirty="0" smtClean="0"/>
              <a:t>MSE:</a:t>
            </a:r>
            <a:r>
              <a:rPr lang="en-US" altLang="en-US" sz="1600" dirty="0" smtClean="0"/>
              <a:t> the Mean Squared Error between forecast and actual</a:t>
            </a:r>
          </a:p>
          <a:p>
            <a:pPr eaLnBrk="1" hangingPunct="1">
              <a:lnSpc>
                <a:spcPct val="80000"/>
              </a:lnSpc>
            </a:pPr>
            <a:endParaRPr lang="en-US" altLang="en-US" sz="1600" dirty="0" smtClean="0"/>
          </a:p>
          <a:p>
            <a:pPr eaLnBrk="1" hangingPunct="1">
              <a:lnSpc>
                <a:spcPct val="80000"/>
              </a:lnSpc>
            </a:pPr>
            <a:endParaRPr lang="en-US" altLang="en-US" sz="1600" dirty="0" smtClean="0"/>
          </a:p>
          <a:p>
            <a:pPr eaLnBrk="1" hangingPunct="1">
              <a:lnSpc>
                <a:spcPct val="80000"/>
              </a:lnSpc>
            </a:pPr>
            <a:endParaRPr lang="en-US" altLang="en-US" sz="1600" dirty="0" smtClean="0"/>
          </a:p>
          <a:p>
            <a:pPr eaLnBrk="1" hangingPunct="1">
              <a:lnSpc>
                <a:spcPct val="80000"/>
              </a:lnSpc>
            </a:pPr>
            <a:endParaRPr lang="en-US" altLang="en-US" sz="1600" dirty="0"/>
          </a:p>
          <a:p>
            <a:pPr eaLnBrk="1" hangingPunct="1">
              <a:lnSpc>
                <a:spcPct val="80000"/>
              </a:lnSpc>
            </a:pPr>
            <a:endParaRPr lang="en-US" altLang="en-US" sz="16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1600" b="1" dirty="0" smtClean="0"/>
              <a:t>MAD</a:t>
            </a:r>
            <a:r>
              <a:rPr lang="en-US" altLang="en-US" sz="1600" b="1" dirty="0" smtClean="0"/>
              <a:t>: </a:t>
            </a:r>
            <a:r>
              <a:rPr lang="en-US" altLang="en-US" sz="1600" dirty="0" smtClean="0"/>
              <a:t>the Mean Absolute Deviation between forecast and actual</a:t>
            </a:r>
          </a:p>
          <a:p>
            <a:pPr eaLnBrk="1" hangingPunct="1">
              <a:lnSpc>
                <a:spcPct val="80000"/>
              </a:lnSpc>
            </a:pPr>
            <a:endParaRPr lang="en-US" altLang="en-US" sz="1600" dirty="0" smtClean="0"/>
          </a:p>
          <a:p>
            <a:pPr eaLnBrk="1" hangingPunct="1">
              <a:lnSpc>
                <a:spcPct val="80000"/>
              </a:lnSpc>
            </a:pPr>
            <a:endParaRPr lang="en-US" altLang="en-US" sz="1600" dirty="0" smtClean="0"/>
          </a:p>
          <a:p>
            <a:pPr eaLnBrk="1" hangingPunct="1">
              <a:lnSpc>
                <a:spcPct val="80000"/>
              </a:lnSpc>
            </a:pPr>
            <a:endParaRPr lang="en-US" altLang="en-US" sz="1600" dirty="0"/>
          </a:p>
          <a:p>
            <a:pPr eaLnBrk="1" hangingPunct="1">
              <a:lnSpc>
                <a:spcPct val="80000"/>
              </a:lnSpc>
            </a:pPr>
            <a:endParaRPr lang="en-US" altLang="en-US" sz="1600" dirty="0"/>
          </a:p>
          <a:p>
            <a:pPr eaLnBrk="1" hangingPunct="1">
              <a:lnSpc>
                <a:spcPct val="80000"/>
              </a:lnSpc>
            </a:pPr>
            <a:endParaRPr lang="en-US" altLang="en-US" sz="16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1600" b="1" dirty="0" smtClean="0"/>
              <a:t>MAPE</a:t>
            </a:r>
            <a:r>
              <a:rPr lang="en-US" altLang="en-US" sz="1600" b="1" dirty="0" smtClean="0"/>
              <a:t>: </a:t>
            </a:r>
            <a:r>
              <a:rPr lang="en-US" altLang="en-US" sz="1600" dirty="0" smtClean="0"/>
              <a:t>the Mean Absolute Percent Error between forecast and actual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85800"/>
            <a:ext cx="5181600" cy="3509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Object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66785513"/>
              </p:ext>
            </p:extLst>
          </p:nvPr>
        </p:nvGraphicFramePr>
        <p:xfrm>
          <a:off x="5659921" y="1295400"/>
          <a:ext cx="34575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Document" r:id="rId4" imgW="2254797" imgH="695918" progId="Word.Document.8">
                  <p:embed/>
                </p:oleObj>
              </mc:Choice>
              <mc:Fallback>
                <p:oleObj name="Document" r:id="rId4" imgW="2254797" imgH="695918" progId="Word.Document.8">
                  <p:embed/>
                  <p:pic>
                    <p:nvPicPr>
                      <p:cNvPr id="0" name="Object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9921" y="1295400"/>
                        <a:ext cx="345757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64841478"/>
              </p:ext>
            </p:extLst>
          </p:nvPr>
        </p:nvGraphicFramePr>
        <p:xfrm>
          <a:off x="5638800" y="2895600"/>
          <a:ext cx="3182938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Document" r:id="rId6" imgW="2257313" imgH="519781" progId="Word.Document.8">
                  <p:embed/>
                </p:oleObj>
              </mc:Choice>
              <mc:Fallback>
                <p:oleObj name="Document" r:id="rId6" imgW="2257313" imgH="519781" progId="Word.Document.8">
                  <p:embed/>
                  <p:pic>
                    <p:nvPicPr>
                      <p:cNvPr id="0" name="Object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895600"/>
                        <a:ext cx="3182938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597841"/>
              </p:ext>
            </p:extLst>
          </p:nvPr>
        </p:nvGraphicFramePr>
        <p:xfrm>
          <a:off x="5562600" y="4572000"/>
          <a:ext cx="2968625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Document" r:id="rId8" imgW="1925852" imgH="732942" progId="Word.Document.8">
                  <p:embed/>
                </p:oleObj>
              </mc:Choice>
              <mc:Fallback>
                <p:oleObj name="Document" r:id="rId8" imgW="1925852" imgH="732942" progId="Word.Document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572000"/>
                        <a:ext cx="2968625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0" y="4572000"/>
            <a:ext cx="52578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600" b="1" dirty="0" smtClean="0">
                <a:solidFill>
                  <a:schemeClr val="tx2"/>
                </a:solidFill>
              </a:rPr>
              <a:t>Notes: </a:t>
            </a:r>
          </a:p>
          <a:p>
            <a:pPr lvl="1"/>
            <a:r>
              <a:rPr lang="en-US" altLang="en-US" sz="1600" dirty="0" smtClean="0"/>
              <a:t>The </a:t>
            </a:r>
            <a:r>
              <a:rPr lang="en-US" altLang="en-US" sz="1600" dirty="0"/>
              <a:t>MAD calculation and the MAPE calculation are similar: one is absolute, the other is relative. </a:t>
            </a:r>
          </a:p>
          <a:p>
            <a:pPr lvl="1"/>
            <a:r>
              <a:rPr lang="en-US" altLang="en-US" sz="1600" b="1" dirty="0" smtClean="0"/>
              <a:t>MAPE</a:t>
            </a:r>
            <a:r>
              <a:rPr lang="en-US" altLang="en-US" sz="1600" dirty="0" smtClean="0"/>
              <a:t> </a:t>
            </a:r>
            <a:r>
              <a:rPr lang="en-US" altLang="en-US" sz="1600" dirty="0"/>
              <a:t>is usually reserved for comparisons in which the magnitudes of two cases are different</a:t>
            </a:r>
            <a:r>
              <a:rPr lang="en-US" altLang="en-US" sz="1600" b="1" dirty="0">
                <a:solidFill>
                  <a:schemeClr val="tx2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24886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Comparison of 4-week and 6-week Moving Averages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114800"/>
            <a:ext cx="9144000" cy="2057400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Excel Tip: Moving Average Calculations </a:t>
            </a:r>
            <a:endParaRPr lang="en-US" sz="1600" b="1" dirty="0" smtClean="0">
              <a:solidFill>
                <a:schemeClr val="tx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Excel’s Data Analysis tool (</a:t>
            </a:r>
            <a:r>
              <a:rPr lang="en-US" altLang="en-US" sz="1600" dirty="0" err="1"/>
              <a:t>Data►Analysis►Data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Analysis►Moving</a:t>
            </a:r>
            <a:r>
              <a:rPr lang="en-US" altLang="en-US" sz="1600" dirty="0"/>
              <a:t> Average) contains an option for calculating moving averages. 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Excel assumes that the data appear in a single column, and the tool provides an option of recognizing a title for this column, if it is included in the data range. 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Other options include a graphical display of the actual and forecast data and a calculation of the standard error after each forecast. </a:t>
            </a:r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685800"/>
            <a:ext cx="810895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2148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714</Words>
  <Application>Microsoft Office PowerPoint</Application>
  <PresentationFormat>On-screen Show (4:3)</PresentationFormat>
  <Paragraphs>78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Microsoft Word 97 - 2003 Document</vt:lpstr>
      <vt:lpstr>Time Series Analysis and Forecasting  ROHIT GARG</vt:lpstr>
      <vt:lpstr>Business Analytics </vt:lpstr>
      <vt:lpstr>Introduction to Time Series Analysis</vt:lpstr>
      <vt:lpstr>Components of TSA</vt:lpstr>
      <vt:lpstr>Moving Average </vt:lpstr>
      <vt:lpstr>Measures of Forecast Accuracy </vt:lpstr>
      <vt:lpstr>Comparison of 4-week and 6-week Moving Averages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</dc:title>
  <dc:creator>Garg, Rohit1 [RISK NE]</dc:creator>
  <cp:lastModifiedBy>Garg, Rohit1 [RISK NE]</cp:lastModifiedBy>
  <cp:revision>10</cp:revision>
  <dcterms:created xsi:type="dcterms:W3CDTF">2006-08-16T00:00:00Z</dcterms:created>
  <dcterms:modified xsi:type="dcterms:W3CDTF">2018-06-01T11:47:48Z</dcterms:modified>
</cp:coreProperties>
</file>