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8" Type="http://schemas.openxmlformats.org/officeDocument/2006/relationships/extended-properties" Target="docProps/app.xml"/><Relationship Id="rId7" Type="http://schemas.openxmlformats.org/package/2006/relationships/metadata/core-properties" Target="docProps/core.xml"/><Relationship Id="rId1" Type="http://schemas.openxmlformats.org/officeDocument/2006/relationships/officeDocument" Target="ppt/presentation.xml"/><Relationship Id="rId6" Type="http://schemas.openxmlformats.org/package/2006/relationships/metadata/thumbnail" Target="docProps/thumbnail.jpeg"/><Relationship Id="rId5" Type="http://schemas.microsoft.com/office/2006/relationships/ui/extensibility" Target="customUI/customUI.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7" r:id="rId2"/>
    <p:sldId id="261" r:id="rId3"/>
    <p:sldId id="260" r:id="rId4"/>
    <p:sldId id="265" r:id="rId5"/>
    <p:sldId id="270" r:id="rId6"/>
    <p:sldId id="288" r:id="rId7"/>
    <p:sldId id="283" r:id="rId8"/>
    <p:sldId id="284" r:id="rId9"/>
    <p:sldId id="285" r:id="rId10"/>
    <p:sldId id="286" r:id="rId11"/>
    <p:sldId id="287" r:id="rId12"/>
    <p:sldId id="268" r:id="rId13"/>
    <p:sldId id="273" r:id="rId14"/>
    <p:sldId id="269" r:id="rId15"/>
    <p:sldId id="271" r:id="rId16"/>
    <p:sldId id="272" r:id="rId17"/>
    <p:sldId id="281" r:id="rId18"/>
    <p:sldId id="282" r:id="rId19"/>
    <p:sldId id="274" r:id="rId20"/>
    <p:sldId id="267" r:id="rId21"/>
    <p:sldId id="264" r:id="rId22"/>
    <p:sldId id="262" r:id="rId23"/>
    <p:sldId id="263"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303" autoAdjust="0"/>
    <p:restoredTop sz="94660"/>
  </p:normalViewPr>
  <p:slideViewPr>
    <p:cSldViewPr>
      <p:cViewPr varScale="1">
        <p:scale>
          <a:sx n="108" d="100"/>
          <a:sy n="108" d="100"/>
        </p:scale>
        <p:origin x="252"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_rels/data2.xml.rels><?xml version="1.0" encoding="UTF-8" standalone="yes"?>
<Relationships xmlns="http://schemas.openxmlformats.org/package/2006/relationships"><Relationship Id="rId1" Type="http://schemas.openxmlformats.org/officeDocument/2006/relationships/image" Target="../media/image3.png"/></Relationships>
</file>

<file path=ppt/diagrams/_rels/drawing2.xml.rels><?xml version="1.0" encoding="UTF-8" standalone="yes"?>
<Relationships xmlns="http://schemas.openxmlformats.org/package/2006/relationships"><Relationship Id="rId1" Type="http://schemas.openxmlformats.org/officeDocument/2006/relationships/image" Target="../media/image3.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EFFAFBA-D54B-46A9-A17A-538509CAB754}"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US"/>
        </a:p>
      </dgm:t>
    </dgm:pt>
    <dgm:pt modelId="{F386D0E2-F82D-4854-9E7F-691E5A0AC54F}">
      <dgm:prSet phldrT="[Text]" custT="1"/>
      <dgm:spPr/>
      <dgm:t>
        <a:bodyPr/>
        <a:lstStyle/>
        <a:p>
          <a:r>
            <a:rPr lang="en-US" sz="1600" b="1" dirty="0" smtClean="0"/>
            <a:t>Capital Plan rule includes:</a:t>
          </a:r>
        </a:p>
        <a:p>
          <a:r>
            <a:rPr lang="en-US" sz="1100" dirty="0" smtClean="0"/>
            <a:t>1. Assessment of Expected use and sources of capital</a:t>
          </a:r>
        </a:p>
        <a:p>
          <a:r>
            <a:rPr lang="en-US" sz="1100" dirty="0" smtClean="0"/>
            <a:t>2. Detailed description of the firm’s process for accessing capital adequacy</a:t>
          </a:r>
        </a:p>
        <a:p>
          <a:r>
            <a:rPr lang="en-US" sz="1100" dirty="0" smtClean="0"/>
            <a:t>3. The Firm’s capital policy</a:t>
          </a:r>
        </a:p>
        <a:p>
          <a:r>
            <a:rPr lang="en-US" sz="1100" dirty="0" smtClean="0"/>
            <a:t>4. A discussion of any expected changes to the firm’s business plan that are likely to have a material impact on the firm’s capital adequacy or liquidity.</a:t>
          </a:r>
        </a:p>
      </dgm:t>
    </dgm:pt>
    <dgm:pt modelId="{6A8BC476-BCC0-4848-8FCD-A5F9588F44D1}" type="parTrans" cxnId="{A40E2AFC-EBED-4DB9-B3C1-9C9D2F0C436A}">
      <dgm:prSet/>
      <dgm:spPr/>
      <dgm:t>
        <a:bodyPr/>
        <a:lstStyle/>
        <a:p>
          <a:endParaRPr lang="en-US" sz="1050"/>
        </a:p>
      </dgm:t>
    </dgm:pt>
    <dgm:pt modelId="{8E0C3585-051F-4CCA-ACD1-BD326DBFD93E}" type="sibTrans" cxnId="{A40E2AFC-EBED-4DB9-B3C1-9C9D2F0C436A}">
      <dgm:prSet custT="1"/>
      <dgm:spPr/>
      <dgm:t>
        <a:bodyPr/>
        <a:lstStyle/>
        <a:p>
          <a:endParaRPr lang="en-US" sz="1800"/>
        </a:p>
      </dgm:t>
    </dgm:pt>
    <dgm:pt modelId="{CA17B9FD-FD1A-4AE5-A355-CDBFF623F069}">
      <dgm:prSet phldrT="[Text]" custT="1"/>
      <dgm:spPr/>
      <dgm:t>
        <a:bodyPr/>
        <a:lstStyle/>
        <a:p>
          <a:r>
            <a:rPr lang="en-US" sz="1600" b="1" dirty="0" smtClean="0"/>
            <a:t>Approval of Capital Plan by firm’s Board of Directors.</a:t>
          </a:r>
          <a:endParaRPr lang="en-US" sz="1600" b="1" dirty="0"/>
        </a:p>
      </dgm:t>
    </dgm:pt>
    <dgm:pt modelId="{15D207C9-3FE1-41AD-80D9-2FFD0879F0A6}" type="parTrans" cxnId="{CF9986B2-C902-4A4D-84F8-7127C0E2875C}">
      <dgm:prSet/>
      <dgm:spPr/>
      <dgm:t>
        <a:bodyPr/>
        <a:lstStyle/>
        <a:p>
          <a:endParaRPr lang="en-US" sz="1050"/>
        </a:p>
      </dgm:t>
    </dgm:pt>
    <dgm:pt modelId="{F4583389-A1FB-492E-B39B-25D041B7EF91}" type="sibTrans" cxnId="{CF9986B2-C902-4A4D-84F8-7127C0E2875C}">
      <dgm:prSet custT="1"/>
      <dgm:spPr/>
      <dgm:t>
        <a:bodyPr/>
        <a:lstStyle/>
        <a:p>
          <a:endParaRPr lang="en-US" sz="1800"/>
        </a:p>
      </dgm:t>
    </dgm:pt>
    <dgm:pt modelId="{69711706-C49A-4350-8F9F-F57C2F1BC68F}">
      <dgm:prSet phldrT="[Text]" custT="1"/>
      <dgm:spPr/>
      <dgm:t>
        <a:bodyPr/>
        <a:lstStyle/>
        <a:p>
          <a:r>
            <a:rPr lang="en-US" sz="1600" b="1" dirty="0" smtClean="0"/>
            <a:t>Submission of Capital Plan to the Federal Boards.</a:t>
          </a:r>
        </a:p>
        <a:p>
          <a:r>
            <a:rPr lang="en-US" sz="1100" dirty="0" smtClean="0"/>
            <a:t>*For CCAR 2018, capital plans should have been submitted to the Federal Reserve no later than April 5, 2018.</a:t>
          </a:r>
          <a:endParaRPr lang="en-US" sz="1100" dirty="0"/>
        </a:p>
      </dgm:t>
    </dgm:pt>
    <dgm:pt modelId="{FF03EFD1-A662-429D-81BD-9AFDACD28767}" type="parTrans" cxnId="{E270ADC1-18FB-4D5E-AFFA-5752C4A52674}">
      <dgm:prSet/>
      <dgm:spPr/>
      <dgm:t>
        <a:bodyPr/>
        <a:lstStyle/>
        <a:p>
          <a:endParaRPr lang="en-US" sz="1050"/>
        </a:p>
      </dgm:t>
    </dgm:pt>
    <dgm:pt modelId="{871F70B8-CD07-4CAF-9EB9-5A2159986A3F}" type="sibTrans" cxnId="{E270ADC1-18FB-4D5E-AFFA-5752C4A52674}">
      <dgm:prSet/>
      <dgm:spPr/>
      <dgm:t>
        <a:bodyPr/>
        <a:lstStyle/>
        <a:p>
          <a:endParaRPr lang="en-US" sz="1050"/>
        </a:p>
      </dgm:t>
    </dgm:pt>
    <dgm:pt modelId="{8E8DA43A-AF6F-4B22-BC90-F403F75F2B58}">
      <dgm:prSet custT="1"/>
      <dgm:spPr/>
      <dgm:t>
        <a:bodyPr/>
        <a:lstStyle/>
        <a:p>
          <a:r>
            <a:rPr lang="en-US" sz="1600" b="1" dirty="0" smtClean="0"/>
            <a:t>Board Conducts Quantitative &amp; Qualitative review of capital plan:</a:t>
          </a:r>
        </a:p>
        <a:p>
          <a:r>
            <a:rPr lang="en-US" sz="1100" dirty="0" smtClean="0"/>
            <a:t>Board may decide to object or to not object on the plan and ask for more supporting docs if required.</a:t>
          </a:r>
        </a:p>
        <a:p>
          <a:r>
            <a:rPr lang="en-US" sz="1200" dirty="0" smtClean="0"/>
            <a:t>*</a:t>
          </a:r>
          <a:r>
            <a:rPr lang="en-US" sz="1100" dirty="0" smtClean="0"/>
            <a:t>Board published results of assessment by June 30, 2018</a:t>
          </a:r>
          <a:endParaRPr lang="en-US" sz="1100" dirty="0"/>
        </a:p>
      </dgm:t>
    </dgm:pt>
    <dgm:pt modelId="{1B1F7955-5AB9-4448-A472-FD706822025C}" type="parTrans" cxnId="{97C33CA0-722A-4DE6-823C-9578BBB3F17C}">
      <dgm:prSet/>
      <dgm:spPr/>
      <dgm:t>
        <a:bodyPr/>
        <a:lstStyle/>
        <a:p>
          <a:endParaRPr lang="en-US"/>
        </a:p>
      </dgm:t>
    </dgm:pt>
    <dgm:pt modelId="{1DF63A5C-39BF-4A82-A8C2-D4A45F375E4F}" type="sibTrans" cxnId="{97C33CA0-722A-4DE6-823C-9578BBB3F17C}">
      <dgm:prSet/>
      <dgm:spPr/>
      <dgm:t>
        <a:bodyPr/>
        <a:lstStyle/>
        <a:p>
          <a:endParaRPr lang="en-US"/>
        </a:p>
      </dgm:t>
    </dgm:pt>
    <dgm:pt modelId="{A050ECEC-FA6E-4600-9C7D-1BE095FF5C45}" type="pres">
      <dgm:prSet presAssocID="{FEFFAFBA-D54B-46A9-A17A-538509CAB754}" presName="outerComposite" presStyleCnt="0">
        <dgm:presLayoutVars>
          <dgm:chMax val="5"/>
          <dgm:dir/>
          <dgm:resizeHandles val="exact"/>
        </dgm:presLayoutVars>
      </dgm:prSet>
      <dgm:spPr/>
      <dgm:t>
        <a:bodyPr/>
        <a:lstStyle/>
        <a:p>
          <a:endParaRPr lang="en-US"/>
        </a:p>
      </dgm:t>
    </dgm:pt>
    <dgm:pt modelId="{C58D59F7-8000-4EB9-87E5-93C5FB9EB53E}" type="pres">
      <dgm:prSet presAssocID="{FEFFAFBA-D54B-46A9-A17A-538509CAB754}" presName="dummyMaxCanvas" presStyleCnt="0">
        <dgm:presLayoutVars/>
      </dgm:prSet>
      <dgm:spPr/>
    </dgm:pt>
    <dgm:pt modelId="{2F9BB4FE-14B5-4361-B1A5-BD5C0436B4C3}" type="pres">
      <dgm:prSet presAssocID="{FEFFAFBA-D54B-46A9-A17A-538509CAB754}" presName="FourNodes_1" presStyleLbl="node1" presStyleIdx="0" presStyleCnt="4" custScaleY="134443">
        <dgm:presLayoutVars>
          <dgm:bulletEnabled val="1"/>
        </dgm:presLayoutVars>
      </dgm:prSet>
      <dgm:spPr/>
      <dgm:t>
        <a:bodyPr/>
        <a:lstStyle/>
        <a:p>
          <a:endParaRPr lang="en-US"/>
        </a:p>
      </dgm:t>
    </dgm:pt>
    <dgm:pt modelId="{009A907C-FB94-44A5-B285-2E0FF89DC384}" type="pres">
      <dgm:prSet presAssocID="{FEFFAFBA-D54B-46A9-A17A-538509CAB754}" presName="FourNodes_2" presStyleLbl="node1" presStyleIdx="1" presStyleCnt="4" custScaleY="46654" custLinFactNeighborY="-6218">
        <dgm:presLayoutVars>
          <dgm:bulletEnabled val="1"/>
        </dgm:presLayoutVars>
      </dgm:prSet>
      <dgm:spPr/>
      <dgm:t>
        <a:bodyPr/>
        <a:lstStyle/>
        <a:p>
          <a:endParaRPr lang="en-US"/>
        </a:p>
      </dgm:t>
    </dgm:pt>
    <dgm:pt modelId="{0FF210CA-F1C7-496A-8817-8748DA8EC415}" type="pres">
      <dgm:prSet presAssocID="{FEFFAFBA-D54B-46A9-A17A-538509CAB754}" presName="FourNodes_3" presStyleLbl="node1" presStyleIdx="2" presStyleCnt="4" custScaleY="73327" custLinFactNeighborY="-34239">
        <dgm:presLayoutVars>
          <dgm:bulletEnabled val="1"/>
        </dgm:presLayoutVars>
      </dgm:prSet>
      <dgm:spPr/>
      <dgm:t>
        <a:bodyPr/>
        <a:lstStyle/>
        <a:p>
          <a:endParaRPr lang="en-US"/>
        </a:p>
      </dgm:t>
    </dgm:pt>
    <dgm:pt modelId="{A33D3BF9-61B1-4AAD-8B55-EA1C98D0684C}" type="pres">
      <dgm:prSet presAssocID="{FEFFAFBA-D54B-46A9-A17A-538509CAB754}" presName="FourNodes_4" presStyleLbl="node1" presStyleIdx="3" presStyleCnt="4" custLinFactNeighborY="-36652">
        <dgm:presLayoutVars>
          <dgm:bulletEnabled val="1"/>
        </dgm:presLayoutVars>
      </dgm:prSet>
      <dgm:spPr/>
      <dgm:t>
        <a:bodyPr/>
        <a:lstStyle/>
        <a:p>
          <a:endParaRPr lang="en-US"/>
        </a:p>
      </dgm:t>
    </dgm:pt>
    <dgm:pt modelId="{231F6C1C-678D-4FF6-AC0D-01502A4AA683}" type="pres">
      <dgm:prSet presAssocID="{FEFFAFBA-D54B-46A9-A17A-538509CAB754}" presName="FourConn_1-2" presStyleLbl="fgAccFollowNode1" presStyleIdx="0" presStyleCnt="3" custLinFactNeighborY="32548">
        <dgm:presLayoutVars>
          <dgm:bulletEnabled val="1"/>
        </dgm:presLayoutVars>
      </dgm:prSet>
      <dgm:spPr/>
      <dgm:t>
        <a:bodyPr/>
        <a:lstStyle/>
        <a:p>
          <a:endParaRPr lang="en-US"/>
        </a:p>
      </dgm:t>
    </dgm:pt>
    <dgm:pt modelId="{57CF2634-D369-4C5A-9C6E-F6CA3CE9EC02}" type="pres">
      <dgm:prSet presAssocID="{FEFFAFBA-D54B-46A9-A17A-538509CAB754}" presName="FourConn_2-3" presStyleLbl="fgAccFollowNode1" presStyleIdx="1" presStyleCnt="3" custLinFactNeighborY="-28775">
        <dgm:presLayoutVars>
          <dgm:bulletEnabled val="1"/>
        </dgm:presLayoutVars>
      </dgm:prSet>
      <dgm:spPr/>
      <dgm:t>
        <a:bodyPr/>
        <a:lstStyle/>
        <a:p>
          <a:endParaRPr lang="en-US"/>
        </a:p>
      </dgm:t>
    </dgm:pt>
    <dgm:pt modelId="{7DBE82C9-1170-4978-86C2-A887B95D0DC1}" type="pres">
      <dgm:prSet presAssocID="{FEFFAFBA-D54B-46A9-A17A-538509CAB754}" presName="FourConn_3-4" presStyleLbl="fgAccFollowNode1" presStyleIdx="2" presStyleCnt="3" custLinFactNeighborY="-52648">
        <dgm:presLayoutVars>
          <dgm:bulletEnabled val="1"/>
        </dgm:presLayoutVars>
      </dgm:prSet>
      <dgm:spPr/>
      <dgm:t>
        <a:bodyPr/>
        <a:lstStyle/>
        <a:p>
          <a:endParaRPr lang="en-US"/>
        </a:p>
      </dgm:t>
    </dgm:pt>
    <dgm:pt modelId="{54502936-D14D-494C-A37A-D6D3F87D5517}" type="pres">
      <dgm:prSet presAssocID="{FEFFAFBA-D54B-46A9-A17A-538509CAB754}" presName="FourNodes_1_text" presStyleLbl="node1" presStyleIdx="3" presStyleCnt="4">
        <dgm:presLayoutVars>
          <dgm:bulletEnabled val="1"/>
        </dgm:presLayoutVars>
      </dgm:prSet>
      <dgm:spPr/>
      <dgm:t>
        <a:bodyPr/>
        <a:lstStyle/>
        <a:p>
          <a:endParaRPr lang="en-US"/>
        </a:p>
      </dgm:t>
    </dgm:pt>
    <dgm:pt modelId="{2A551B94-4508-4B47-9147-4925A5AC4232}" type="pres">
      <dgm:prSet presAssocID="{FEFFAFBA-D54B-46A9-A17A-538509CAB754}" presName="FourNodes_2_text" presStyleLbl="node1" presStyleIdx="3" presStyleCnt="4">
        <dgm:presLayoutVars>
          <dgm:bulletEnabled val="1"/>
        </dgm:presLayoutVars>
      </dgm:prSet>
      <dgm:spPr/>
      <dgm:t>
        <a:bodyPr/>
        <a:lstStyle/>
        <a:p>
          <a:endParaRPr lang="en-US"/>
        </a:p>
      </dgm:t>
    </dgm:pt>
    <dgm:pt modelId="{BC3AF138-E49D-4CA5-B144-68C21B9DAC80}" type="pres">
      <dgm:prSet presAssocID="{FEFFAFBA-D54B-46A9-A17A-538509CAB754}" presName="FourNodes_3_text" presStyleLbl="node1" presStyleIdx="3" presStyleCnt="4">
        <dgm:presLayoutVars>
          <dgm:bulletEnabled val="1"/>
        </dgm:presLayoutVars>
      </dgm:prSet>
      <dgm:spPr/>
      <dgm:t>
        <a:bodyPr/>
        <a:lstStyle/>
        <a:p>
          <a:endParaRPr lang="en-US"/>
        </a:p>
      </dgm:t>
    </dgm:pt>
    <dgm:pt modelId="{89B6E349-725D-489B-B8BB-88A95C0A879C}" type="pres">
      <dgm:prSet presAssocID="{FEFFAFBA-D54B-46A9-A17A-538509CAB754}" presName="FourNodes_4_text" presStyleLbl="node1" presStyleIdx="3" presStyleCnt="4">
        <dgm:presLayoutVars>
          <dgm:bulletEnabled val="1"/>
        </dgm:presLayoutVars>
      </dgm:prSet>
      <dgm:spPr/>
      <dgm:t>
        <a:bodyPr/>
        <a:lstStyle/>
        <a:p>
          <a:endParaRPr lang="en-US"/>
        </a:p>
      </dgm:t>
    </dgm:pt>
  </dgm:ptLst>
  <dgm:cxnLst>
    <dgm:cxn modelId="{C4475421-D755-4DCD-82B4-FC1E606985A2}" type="presOf" srcId="{CA17B9FD-FD1A-4AE5-A355-CDBFF623F069}" destId="{2A551B94-4508-4B47-9147-4925A5AC4232}" srcOrd="1" destOrd="0" presId="urn:microsoft.com/office/officeart/2005/8/layout/vProcess5"/>
    <dgm:cxn modelId="{62EED95F-661B-47C6-AE22-F35F8DB8C459}" type="presOf" srcId="{8E8DA43A-AF6F-4B22-BC90-F403F75F2B58}" destId="{89B6E349-725D-489B-B8BB-88A95C0A879C}" srcOrd="1" destOrd="0" presId="urn:microsoft.com/office/officeart/2005/8/layout/vProcess5"/>
    <dgm:cxn modelId="{603E0947-4976-4751-B6A1-B4E79215363E}" type="presOf" srcId="{69711706-C49A-4350-8F9F-F57C2F1BC68F}" destId="{0FF210CA-F1C7-496A-8817-8748DA8EC415}" srcOrd="0" destOrd="0" presId="urn:microsoft.com/office/officeart/2005/8/layout/vProcess5"/>
    <dgm:cxn modelId="{5CDD35E1-158C-4EAA-99F4-D0BDE05A98BD}" type="presOf" srcId="{F386D0E2-F82D-4854-9E7F-691E5A0AC54F}" destId="{54502936-D14D-494C-A37A-D6D3F87D5517}" srcOrd="1" destOrd="0" presId="urn:microsoft.com/office/officeart/2005/8/layout/vProcess5"/>
    <dgm:cxn modelId="{AA2C2ED3-E834-4B44-A274-976A219F9820}" type="presOf" srcId="{8E8DA43A-AF6F-4B22-BC90-F403F75F2B58}" destId="{A33D3BF9-61B1-4AAD-8B55-EA1C98D0684C}" srcOrd="0" destOrd="0" presId="urn:microsoft.com/office/officeart/2005/8/layout/vProcess5"/>
    <dgm:cxn modelId="{8237A45B-C50A-4A84-8392-8390CB92113C}" type="presOf" srcId="{871F70B8-CD07-4CAF-9EB9-5A2159986A3F}" destId="{7DBE82C9-1170-4978-86C2-A887B95D0DC1}" srcOrd="0" destOrd="0" presId="urn:microsoft.com/office/officeart/2005/8/layout/vProcess5"/>
    <dgm:cxn modelId="{43E7F4CE-8DF1-457F-B55F-9EFCF84216DA}" type="presOf" srcId="{8E0C3585-051F-4CCA-ACD1-BD326DBFD93E}" destId="{231F6C1C-678D-4FF6-AC0D-01502A4AA683}" srcOrd="0" destOrd="0" presId="urn:microsoft.com/office/officeart/2005/8/layout/vProcess5"/>
    <dgm:cxn modelId="{CF9986B2-C902-4A4D-84F8-7127C0E2875C}" srcId="{FEFFAFBA-D54B-46A9-A17A-538509CAB754}" destId="{CA17B9FD-FD1A-4AE5-A355-CDBFF623F069}" srcOrd="1" destOrd="0" parTransId="{15D207C9-3FE1-41AD-80D9-2FFD0879F0A6}" sibTransId="{F4583389-A1FB-492E-B39B-25D041B7EF91}"/>
    <dgm:cxn modelId="{C4E1A1C9-D1A8-4E1A-AA7A-3BF0312A025B}" type="presOf" srcId="{F386D0E2-F82D-4854-9E7F-691E5A0AC54F}" destId="{2F9BB4FE-14B5-4361-B1A5-BD5C0436B4C3}" srcOrd="0" destOrd="0" presId="urn:microsoft.com/office/officeart/2005/8/layout/vProcess5"/>
    <dgm:cxn modelId="{B286EA09-2B1B-45CB-87ED-BB3C958655EC}" type="presOf" srcId="{69711706-C49A-4350-8F9F-F57C2F1BC68F}" destId="{BC3AF138-E49D-4CA5-B144-68C21B9DAC80}" srcOrd="1" destOrd="0" presId="urn:microsoft.com/office/officeart/2005/8/layout/vProcess5"/>
    <dgm:cxn modelId="{D14BFE67-A91C-4865-A5E3-EF0E251E76CB}" type="presOf" srcId="{F4583389-A1FB-492E-B39B-25D041B7EF91}" destId="{57CF2634-D369-4C5A-9C6E-F6CA3CE9EC02}" srcOrd="0" destOrd="0" presId="urn:microsoft.com/office/officeart/2005/8/layout/vProcess5"/>
    <dgm:cxn modelId="{A40E2AFC-EBED-4DB9-B3C1-9C9D2F0C436A}" srcId="{FEFFAFBA-D54B-46A9-A17A-538509CAB754}" destId="{F386D0E2-F82D-4854-9E7F-691E5A0AC54F}" srcOrd="0" destOrd="0" parTransId="{6A8BC476-BCC0-4848-8FCD-A5F9588F44D1}" sibTransId="{8E0C3585-051F-4CCA-ACD1-BD326DBFD93E}"/>
    <dgm:cxn modelId="{E270ADC1-18FB-4D5E-AFFA-5752C4A52674}" srcId="{FEFFAFBA-D54B-46A9-A17A-538509CAB754}" destId="{69711706-C49A-4350-8F9F-F57C2F1BC68F}" srcOrd="2" destOrd="0" parTransId="{FF03EFD1-A662-429D-81BD-9AFDACD28767}" sibTransId="{871F70B8-CD07-4CAF-9EB9-5A2159986A3F}"/>
    <dgm:cxn modelId="{E2C1D14A-7021-431B-95AB-580FA5128E25}" type="presOf" srcId="{CA17B9FD-FD1A-4AE5-A355-CDBFF623F069}" destId="{009A907C-FB94-44A5-B285-2E0FF89DC384}" srcOrd="0" destOrd="0" presId="urn:microsoft.com/office/officeart/2005/8/layout/vProcess5"/>
    <dgm:cxn modelId="{F6DF71E0-1DD7-49AA-85A5-420C886E7A9E}" type="presOf" srcId="{FEFFAFBA-D54B-46A9-A17A-538509CAB754}" destId="{A050ECEC-FA6E-4600-9C7D-1BE095FF5C45}" srcOrd="0" destOrd="0" presId="urn:microsoft.com/office/officeart/2005/8/layout/vProcess5"/>
    <dgm:cxn modelId="{97C33CA0-722A-4DE6-823C-9578BBB3F17C}" srcId="{FEFFAFBA-D54B-46A9-A17A-538509CAB754}" destId="{8E8DA43A-AF6F-4B22-BC90-F403F75F2B58}" srcOrd="3" destOrd="0" parTransId="{1B1F7955-5AB9-4448-A472-FD706822025C}" sibTransId="{1DF63A5C-39BF-4A82-A8C2-D4A45F375E4F}"/>
    <dgm:cxn modelId="{8CBF6B1D-78B9-4F52-9AFB-74C20444104E}" type="presParOf" srcId="{A050ECEC-FA6E-4600-9C7D-1BE095FF5C45}" destId="{C58D59F7-8000-4EB9-87E5-93C5FB9EB53E}" srcOrd="0" destOrd="0" presId="urn:microsoft.com/office/officeart/2005/8/layout/vProcess5"/>
    <dgm:cxn modelId="{E4E339C3-23F8-4B1C-AF51-A345A3D0EB54}" type="presParOf" srcId="{A050ECEC-FA6E-4600-9C7D-1BE095FF5C45}" destId="{2F9BB4FE-14B5-4361-B1A5-BD5C0436B4C3}" srcOrd="1" destOrd="0" presId="urn:microsoft.com/office/officeart/2005/8/layout/vProcess5"/>
    <dgm:cxn modelId="{16847D88-3231-420B-B1E1-800AC9F456A5}" type="presParOf" srcId="{A050ECEC-FA6E-4600-9C7D-1BE095FF5C45}" destId="{009A907C-FB94-44A5-B285-2E0FF89DC384}" srcOrd="2" destOrd="0" presId="urn:microsoft.com/office/officeart/2005/8/layout/vProcess5"/>
    <dgm:cxn modelId="{9644663F-C506-4C42-80A6-FA53459F5660}" type="presParOf" srcId="{A050ECEC-FA6E-4600-9C7D-1BE095FF5C45}" destId="{0FF210CA-F1C7-496A-8817-8748DA8EC415}" srcOrd="3" destOrd="0" presId="urn:microsoft.com/office/officeart/2005/8/layout/vProcess5"/>
    <dgm:cxn modelId="{8C1DF0ED-34D3-4611-9AB9-5BC1DAC1AD88}" type="presParOf" srcId="{A050ECEC-FA6E-4600-9C7D-1BE095FF5C45}" destId="{A33D3BF9-61B1-4AAD-8B55-EA1C98D0684C}" srcOrd="4" destOrd="0" presId="urn:microsoft.com/office/officeart/2005/8/layout/vProcess5"/>
    <dgm:cxn modelId="{67F6320B-FFA1-4EB8-AEA4-FC48DA42F385}" type="presParOf" srcId="{A050ECEC-FA6E-4600-9C7D-1BE095FF5C45}" destId="{231F6C1C-678D-4FF6-AC0D-01502A4AA683}" srcOrd="5" destOrd="0" presId="urn:microsoft.com/office/officeart/2005/8/layout/vProcess5"/>
    <dgm:cxn modelId="{143447B3-E7F9-4E1E-A529-B38264D695E7}" type="presParOf" srcId="{A050ECEC-FA6E-4600-9C7D-1BE095FF5C45}" destId="{57CF2634-D369-4C5A-9C6E-F6CA3CE9EC02}" srcOrd="6" destOrd="0" presId="urn:microsoft.com/office/officeart/2005/8/layout/vProcess5"/>
    <dgm:cxn modelId="{BC23820B-F536-4709-92F3-5646139A4169}" type="presParOf" srcId="{A050ECEC-FA6E-4600-9C7D-1BE095FF5C45}" destId="{7DBE82C9-1170-4978-86C2-A887B95D0DC1}" srcOrd="7" destOrd="0" presId="urn:microsoft.com/office/officeart/2005/8/layout/vProcess5"/>
    <dgm:cxn modelId="{B76A3152-C2F1-4AF1-A39A-764056A01F73}" type="presParOf" srcId="{A050ECEC-FA6E-4600-9C7D-1BE095FF5C45}" destId="{54502936-D14D-494C-A37A-D6D3F87D5517}" srcOrd="8" destOrd="0" presId="urn:microsoft.com/office/officeart/2005/8/layout/vProcess5"/>
    <dgm:cxn modelId="{8025A5FC-F772-4622-98FB-D91AD76744A5}" type="presParOf" srcId="{A050ECEC-FA6E-4600-9C7D-1BE095FF5C45}" destId="{2A551B94-4508-4B47-9147-4925A5AC4232}" srcOrd="9" destOrd="0" presId="urn:microsoft.com/office/officeart/2005/8/layout/vProcess5"/>
    <dgm:cxn modelId="{C0273C48-AB6A-4B89-821E-F68AC0FF6F45}" type="presParOf" srcId="{A050ECEC-FA6E-4600-9C7D-1BE095FF5C45}" destId="{BC3AF138-E49D-4CA5-B144-68C21B9DAC80}" srcOrd="10" destOrd="0" presId="urn:microsoft.com/office/officeart/2005/8/layout/vProcess5"/>
    <dgm:cxn modelId="{A3C5006F-D2AA-430F-AE74-A855892A0BA8}" type="presParOf" srcId="{A050ECEC-FA6E-4600-9C7D-1BE095FF5C45}" destId="{89B6E349-725D-489B-B8BB-88A95C0A879C}"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5779CCE-9E5E-4FA7-AA33-B4B784E92204}" type="doc">
      <dgm:prSet loTypeId="urn:microsoft.com/office/officeart/2005/8/layout/hProcess7" loCatId="list" qsTypeId="urn:microsoft.com/office/officeart/2005/8/quickstyle/simple1" qsCatId="simple" csTypeId="urn:microsoft.com/office/officeart/2005/8/colors/accent1_2" csCatId="accent1" phldr="1"/>
      <dgm:spPr/>
      <dgm:t>
        <a:bodyPr/>
        <a:lstStyle/>
        <a:p>
          <a:endParaRPr lang="en-US"/>
        </a:p>
      </dgm:t>
    </dgm:pt>
    <dgm:pt modelId="{F8C13687-BA5D-416B-8065-0F7BD8676A7D}">
      <dgm:prSet phldrT="[Text]" custT="1"/>
      <dgm:spPr/>
      <dgm:t>
        <a:bodyPr/>
        <a:lstStyle/>
        <a:p>
          <a:endParaRPr lang="en-US" sz="1600" dirty="0"/>
        </a:p>
      </dgm:t>
    </dgm:pt>
    <dgm:pt modelId="{71D880D1-2C8C-461B-A8D7-6C66192455BD}" type="parTrans" cxnId="{038DBD28-B2DA-4DD8-B8EE-5598148AE990}">
      <dgm:prSet/>
      <dgm:spPr/>
      <dgm:t>
        <a:bodyPr/>
        <a:lstStyle/>
        <a:p>
          <a:endParaRPr lang="en-US"/>
        </a:p>
      </dgm:t>
    </dgm:pt>
    <dgm:pt modelId="{D55F7331-2991-40FF-8693-DE23223321B6}" type="sibTrans" cxnId="{038DBD28-B2DA-4DD8-B8EE-5598148AE990}">
      <dgm:prSet/>
      <dgm:spPr/>
      <dgm:t>
        <a:bodyPr/>
        <a:lstStyle/>
        <a:p>
          <a:endParaRPr lang="en-US"/>
        </a:p>
      </dgm:t>
    </dgm:pt>
    <dgm:pt modelId="{3665A4E2-E75C-4BA7-83A9-C49B0478F143}">
      <dgm:prSet phldrT="[Text]"/>
      <dgm:spPr/>
      <dgm:t>
        <a:bodyPr/>
        <a:lstStyle/>
        <a:p>
          <a:endParaRPr lang="en-US" sz="1300" dirty="0" smtClean="0"/>
        </a:p>
        <a:p>
          <a:r>
            <a:rPr lang="en-US" sz="1300" dirty="0" smtClean="0"/>
            <a:t>Discussion of Stress Test Results Conducted by Firms:</a:t>
          </a:r>
          <a:endParaRPr lang="en-US" sz="1300" dirty="0"/>
        </a:p>
      </dgm:t>
    </dgm:pt>
    <dgm:pt modelId="{5B7A96DF-02F9-4E07-A184-C6D9330DDD32}" type="parTrans" cxnId="{798F8258-B1FD-45E3-B6E4-4D49C2B4E964}">
      <dgm:prSet/>
      <dgm:spPr/>
      <dgm:t>
        <a:bodyPr/>
        <a:lstStyle/>
        <a:p>
          <a:endParaRPr lang="en-US"/>
        </a:p>
      </dgm:t>
    </dgm:pt>
    <dgm:pt modelId="{21B82681-90BA-4230-AE00-BFE7342F747C}" type="sibTrans" cxnId="{798F8258-B1FD-45E3-B6E4-4D49C2B4E964}">
      <dgm:prSet/>
      <dgm:spPr/>
      <dgm:t>
        <a:bodyPr/>
        <a:lstStyle/>
        <a:p>
          <a:endParaRPr lang="en-US"/>
        </a:p>
      </dgm:t>
    </dgm:pt>
    <dgm:pt modelId="{5EF2B6F7-E997-4B2F-8D2F-68F19B8419DB}">
      <dgm:prSet phldrT="[Text]" custT="1"/>
      <dgm:spPr/>
      <dgm:t>
        <a:bodyPr/>
        <a:lstStyle/>
        <a:p>
          <a:endParaRPr lang="en-US" sz="1600" dirty="0"/>
        </a:p>
      </dgm:t>
    </dgm:pt>
    <dgm:pt modelId="{1B76109D-2866-4C37-B20A-DDC431E88AE9}" type="parTrans" cxnId="{D7859C68-CA2F-4505-9774-B7A4B68688CB}">
      <dgm:prSet/>
      <dgm:spPr/>
      <dgm:t>
        <a:bodyPr/>
        <a:lstStyle/>
        <a:p>
          <a:endParaRPr lang="en-US"/>
        </a:p>
      </dgm:t>
    </dgm:pt>
    <dgm:pt modelId="{B9FF67F2-8CF8-43DB-9766-B3FC09F0342C}" type="sibTrans" cxnId="{D7859C68-CA2F-4505-9774-B7A4B68688CB}">
      <dgm:prSet/>
      <dgm:spPr/>
      <dgm:t>
        <a:bodyPr/>
        <a:lstStyle/>
        <a:p>
          <a:endParaRPr lang="en-US"/>
        </a:p>
      </dgm:t>
    </dgm:pt>
    <dgm:pt modelId="{A7E7A9F3-4DAB-4386-A48B-F655A5133389}">
      <dgm:prSet phldrT="[Text]"/>
      <dgm:spPr/>
      <dgm:t>
        <a:bodyPr/>
        <a:lstStyle/>
        <a:p>
          <a:endParaRPr lang="en-US" dirty="0" smtClean="0"/>
        </a:p>
        <a:p>
          <a:r>
            <a:rPr lang="en-US" dirty="0" smtClean="0"/>
            <a:t>Discussion of how the firm will maintain all minimum regulatory capital ratios: </a:t>
          </a:r>
        </a:p>
        <a:p>
          <a:r>
            <a:rPr lang="en-US" dirty="0" smtClean="0"/>
            <a:t>Tier-1, Tier-2 Capital Ratios </a:t>
          </a:r>
          <a:r>
            <a:rPr lang="en-US" dirty="0" err="1" smtClean="0"/>
            <a:t>etc</a:t>
          </a:r>
          <a:r>
            <a:rPr lang="en-US" dirty="0" smtClean="0"/>
            <a:t> </a:t>
          </a:r>
          <a:endParaRPr lang="en-US" dirty="0"/>
        </a:p>
      </dgm:t>
    </dgm:pt>
    <dgm:pt modelId="{54017D6F-1636-4D5E-A270-E42B03B7AB70}" type="parTrans" cxnId="{566DF052-943F-4973-9F54-47981E6F02B2}">
      <dgm:prSet/>
      <dgm:spPr/>
      <dgm:t>
        <a:bodyPr/>
        <a:lstStyle/>
        <a:p>
          <a:endParaRPr lang="en-US"/>
        </a:p>
      </dgm:t>
    </dgm:pt>
    <dgm:pt modelId="{996B6D0B-8F58-4F64-8A3D-1F9171D5C2B4}" type="sibTrans" cxnId="{566DF052-943F-4973-9F54-47981E6F02B2}">
      <dgm:prSet/>
      <dgm:spPr/>
      <dgm:t>
        <a:bodyPr/>
        <a:lstStyle/>
        <a:p>
          <a:endParaRPr lang="en-US"/>
        </a:p>
      </dgm:t>
    </dgm:pt>
    <dgm:pt modelId="{938E2BCF-914D-408F-B973-15BE28F97F80}">
      <dgm:prSet phldrT="[Text]"/>
      <dgm:spPr/>
      <dgm:t>
        <a:bodyPr/>
        <a:lstStyle/>
        <a:p>
          <a:endParaRPr lang="en-US" dirty="0" smtClean="0"/>
        </a:p>
        <a:p>
          <a:r>
            <a:rPr lang="en-US" dirty="0" smtClean="0"/>
            <a:t>Estimates of Projected Revenues, Losses, Reserves, and Pro Forma Capital Levels:</a:t>
          </a:r>
        </a:p>
        <a:p>
          <a:r>
            <a:rPr lang="en-US" dirty="0" smtClean="0"/>
            <a:t>1. Global Shock</a:t>
          </a:r>
        </a:p>
        <a:p>
          <a:r>
            <a:rPr lang="en-US" dirty="0" smtClean="0"/>
            <a:t>2. Counterparty default</a:t>
          </a:r>
        </a:p>
        <a:p>
          <a:r>
            <a:rPr lang="en-US" dirty="0" smtClean="0"/>
            <a:t>3. Market Risk</a:t>
          </a:r>
        </a:p>
        <a:p>
          <a:r>
            <a:rPr lang="en-US" dirty="0" smtClean="0"/>
            <a:t>4. Stress Tests</a:t>
          </a:r>
          <a:endParaRPr lang="en-US" dirty="0"/>
        </a:p>
      </dgm:t>
    </dgm:pt>
    <dgm:pt modelId="{EB59E32F-8D7B-41A2-9803-62DB2B42D29B}" type="sibTrans" cxnId="{5953DFA2-2883-42C6-BAE1-E8F380F2224C}">
      <dgm:prSet/>
      <dgm:spPr/>
      <dgm:t>
        <a:bodyPr/>
        <a:lstStyle/>
        <a:p>
          <a:endParaRPr lang="en-US"/>
        </a:p>
      </dgm:t>
    </dgm:pt>
    <dgm:pt modelId="{E0A42E33-083B-491E-BA3C-4B5C3EA64E23}" type="parTrans" cxnId="{5953DFA2-2883-42C6-BAE1-E8F380F2224C}">
      <dgm:prSet/>
      <dgm:spPr/>
      <dgm:t>
        <a:bodyPr/>
        <a:lstStyle/>
        <a:p>
          <a:endParaRPr lang="en-US"/>
        </a:p>
      </dgm:t>
    </dgm:pt>
    <dgm:pt modelId="{C1A311B2-21B8-45B8-9135-967FEAE03366}">
      <dgm:prSet custT="1"/>
      <dgm:spPr/>
      <dgm:t>
        <a:bodyPr/>
        <a:lstStyle/>
        <a:p>
          <a:r>
            <a:rPr lang="en-US" sz="1050" dirty="0" smtClean="0"/>
            <a:t>Supervisory baseline</a:t>
          </a:r>
          <a:endParaRPr lang="en-US" sz="1050" dirty="0"/>
        </a:p>
      </dgm:t>
    </dgm:pt>
    <dgm:pt modelId="{2BCA9813-AD66-45B3-ADF9-3CF039F2C206}" type="parTrans" cxnId="{A2D0CF31-5797-4DF0-81BC-144AF9F561A2}">
      <dgm:prSet/>
      <dgm:spPr/>
      <dgm:t>
        <a:bodyPr/>
        <a:lstStyle/>
        <a:p>
          <a:endParaRPr lang="en-US"/>
        </a:p>
      </dgm:t>
    </dgm:pt>
    <dgm:pt modelId="{8A94B6B3-3F87-4EFB-B506-E929848ED28B}" type="sibTrans" cxnId="{A2D0CF31-5797-4DF0-81BC-144AF9F561A2}">
      <dgm:prSet/>
      <dgm:spPr/>
      <dgm:t>
        <a:bodyPr/>
        <a:lstStyle/>
        <a:p>
          <a:endParaRPr lang="en-US"/>
        </a:p>
      </dgm:t>
    </dgm:pt>
    <dgm:pt modelId="{6CE03397-C918-415E-A7C1-A72A4BCFEEB7}">
      <dgm:prSet custT="1"/>
      <dgm:spPr/>
      <dgm:t>
        <a:bodyPr/>
        <a:lstStyle/>
        <a:p>
          <a:r>
            <a:rPr lang="en-US" sz="1050" dirty="0" smtClean="0"/>
            <a:t>Supervisory adverse</a:t>
          </a:r>
          <a:endParaRPr lang="en-US" sz="1050" dirty="0"/>
        </a:p>
      </dgm:t>
    </dgm:pt>
    <dgm:pt modelId="{71343FEC-4FEF-417D-8DFA-5DBDFF910113}" type="parTrans" cxnId="{5007912B-9463-44D2-B891-13A313DCE5E7}">
      <dgm:prSet/>
      <dgm:spPr/>
      <dgm:t>
        <a:bodyPr/>
        <a:lstStyle/>
        <a:p>
          <a:endParaRPr lang="en-US"/>
        </a:p>
      </dgm:t>
    </dgm:pt>
    <dgm:pt modelId="{D60FEE9F-0745-4A27-8F7B-F243EA852EDC}" type="sibTrans" cxnId="{5007912B-9463-44D2-B891-13A313DCE5E7}">
      <dgm:prSet/>
      <dgm:spPr/>
      <dgm:t>
        <a:bodyPr/>
        <a:lstStyle/>
        <a:p>
          <a:endParaRPr lang="en-US"/>
        </a:p>
      </dgm:t>
    </dgm:pt>
    <dgm:pt modelId="{9BD001F2-6CE3-46B4-8ADD-92B825818A65}">
      <dgm:prSet custT="1"/>
      <dgm:spPr/>
      <dgm:t>
        <a:bodyPr/>
        <a:lstStyle/>
        <a:p>
          <a:r>
            <a:rPr lang="en-US" sz="1050" dirty="0" smtClean="0"/>
            <a:t>Supervisory severely adverse</a:t>
          </a:r>
          <a:endParaRPr lang="en-US" sz="1050" dirty="0"/>
        </a:p>
      </dgm:t>
    </dgm:pt>
    <dgm:pt modelId="{3FD8AAC9-7D18-40B6-8D18-F42BBC8A0123}" type="parTrans" cxnId="{B395DF66-663F-4682-8E79-86A236107623}">
      <dgm:prSet/>
      <dgm:spPr/>
      <dgm:t>
        <a:bodyPr/>
        <a:lstStyle/>
        <a:p>
          <a:endParaRPr lang="en-US"/>
        </a:p>
      </dgm:t>
    </dgm:pt>
    <dgm:pt modelId="{3C15D77A-E68E-4050-843B-1D1381052360}" type="sibTrans" cxnId="{B395DF66-663F-4682-8E79-86A236107623}">
      <dgm:prSet/>
      <dgm:spPr/>
      <dgm:t>
        <a:bodyPr/>
        <a:lstStyle/>
        <a:p>
          <a:endParaRPr lang="en-US"/>
        </a:p>
      </dgm:t>
    </dgm:pt>
    <dgm:pt modelId="{D4BE8B1C-C7F8-4F86-92F6-140713067B0B}">
      <dgm:prSet custT="1"/>
      <dgm:spPr/>
      <dgm:t>
        <a:bodyPr/>
        <a:lstStyle/>
        <a:p>
          <a:r>
            <a:rPr lang="en-US" sz="1050" dirty="0" smtClean="0"/>
            <a:t>BHC baseline</a:t>
          </a:r>
          <a:endParaRPr lang="en-US" sz="1050" dirty="0"/>
        </a:p>
      </dgm:t>
    </dgm:pt>
    <dgm:pt modelId="{26C4C330-5F76-46CB-908E-EBE4F4578503}" type="parTrans" cxnId="{514A482B-27EE-4503-A973-25DFC79B0914}">
      <dgm:prSet/>
      <dgm:spPr/>
      <dgm:t>
        <a:bodyPr/>
        <a:lstStyle/>
        <a:p>
          <a:endParaRPr lang="en-US"/>
        </a:p>
      </dgm:t>
    </dgm:pt>
    <dgm:pt modelId="{447FA300-A673-4D86-98BD-D732E8805BDF}" type="sibTrans" cxnId="{514A482B-27EE-4503-A973-25DFC79B0914}">
      <dgm:prSet/>
      <dgm:spPr/>
      <dgm:t>
        <a:bodyPr/>
        <a:lstStyle/>
        <a:p>
          <a:endParaRPr lang="en-US"/>
        </a:p>
      </dgm:t>
    </dgm:pt>
    <dgm:pt modelId="{828DB512-C1F6-4BF2-97CA-3FA845E38DE8}">
      <dgm:prSet custT="1"/>
      <dgm:spPr/>
      <dgm:t>
        <a:bodyPr/>
        <a:lstStyle/>
        <a:p>
          <a:r>
            <a:rPr lang="en-US" sz="1050" dirty="0" smtClean="0"/>
            <a:t>BHC stress</a:t>
          </a:r>
          <a:endParaRPr lang="en-US" sz="1050" dirty="0"/>
        </a:p>
      </dgm:t>
    </dgm:pt>
    <dgm:pt modelId="{948FBF7D-6C0D-4886-812F-71BC1EE3E2E8}" type="parTrans" cxnId="{18AC3AC2-A3D6-46E9-A7A5-3C1834F37C36}">
      <dgm:prSet/>
      <dgm:spPr/>
      <dgm:t>
        <a:bodyPr/>
        <a:lstStyle/>
        <a:p>
          <a:endParaRPr lang="en-US"/>
        </a:p>
      </dgm:t>
    </dgm:pt>
    <dgm:pt modelId="{FE8518B5-0FE0-4ED4-BC15-B888B80989EC}" type="sibTrans" cxnId="{18AC3AC2-A3D6-46E9-A7A5-3C1834F37C36}">
      <dgm:prSet/>
      <dgm:spPr/>
      <dgm:t>
        <a:bodyPr/>
        <a:lstStyle/>
        <a:p>
          <a:endParaRPr lang="en-US"/>
        </a:p>
      </dgm:t>
    </dgm:pt>
    <dgm:pt modelId="{98691468-9C52-4737-846C-1E3E5E2B7A13}">
      <dgm:prSet phldrT="[Text]" custT="1"/>
      <dgm:spPr/>
      <dgm:t>
        <a:bodyPr/>
        <a:lstStyle/>
        <a:p>
          <a:endParaRPr lang="en-US" sz="1600" dirty="0"/>
        </a:p>
      </dgm:t>
    </dgm:pt>
    <dgm:pt modelId="{98D7E9DC-F27F-425E-AE6D-F58AF1876A55}" type="sibTrans" cxnId="{CA0C44A8-18A3-482D-8AF4-4441B5051C29}">
      <dgm:prSet/>
      <dgm:spPr/>
      <dgm:t>
        <a:bodyPr/>
        <a:lstStyle/>
        <a:p>
          <a:endParaRPr lang="en-US"/>
        </a:p>
      </dgm:t>
    </dgm:pt>
    <dgm:pt modelId="{EBD45947-8265-4B25-AE9A-290FD4755E77}" type="parTrans" cxnId="{CA0C44A8-18A3-482D-8AF4-4441B5051C29}">
      <dgm:prSet/>
      <dgm:spPr/>
      <dgm:t>
        <a:bodyPr/>
        <a:lstStyle/>
        <a:p>
          <a:endParaRPr lang="en-US"/>
        </a:p>
      </dgm:t>
    </dgm:pt>
    <dgm:pt modelId="{26BD63BD-FCE6-4CAD-B1B8-83238AED435F}" type="pres">
      <dgm:prSet presAssocID="{45779CCE-9E5E-4FA7-AA33-B4B784E92204}" presName="Name0" presStyleCnt="0">
        <dgm:presLayoutVars>
          <dgm:dir/>
          <dgm:animLvl val="lvl"/>
          <dgm:resizeHandles val="exact"/>
        </dgm:presLayoutVars>
      </dgm:prSet>
      <dgm:spPr/>
      <dgm:t>
        <a:bodyPr/>
        <a:lstStyle/>
        <a:p>
          <a:endParaRPr lang="en-US"/>
        </a:p>
      </dgm:t>
    </dgm:pt>
    <dgm:pt modelId="{D591816F-65B2-4104-BA9F-6ABEE3D5C5E9}" type="pres">
      <dgm:prSet presAssocID="{98691468-9C52-4737-846C-1E3E5E2B7A13}" presName="compositeNode" presStyleCnt="0">
        <dgm:presLayoutVars>
          <dgm:bulletEnabled val="1"/>
        </dgm:presLayoutVars>
      </dgm:prSet>
      <dgm:spPr/>
    </dgm:pt>
    <dgm:pt modelId="{48F21B86-D30E-4058-879A-52F8E4C48B91}" type="pres">
      <dgm:prSet presAssocID="{98691468-9C52-4737-846C-1E3E5E2B7A13}" presName="bgRect" presStyleLbl="node1" presStyleIdx="0" presStyleCnt="3" custScaleX="93710"/>
      <dgm:spPr/>
      <dgm:t>
        <a:bodyPr/>
        <a:lstStyle/>
        <a:p>
          <a:endParaRPr lang="en-US"/>
        </a:p>
      </dgm:t>
    </dgm:pt>
    <dgm:pt modelId="{CF37469E-DB8A-423D-A013-D8F4F4A98DDF}" type="pres">
      <dgm:prSet presAssocID="{98691468-9C52-4737-846C-1E3E5E2B7A13}" presName="parentNode" presStyleLbl="node1" presStyleIdx="0" presStyleCnt="3">
        <dgm:presLayoutVars>
          <dgm:chMax val="0"/>
          <dgm:bulletEnabled val="1"/>
        </dgm:presLayoutVars>
      </dgm:prSet>
      <dgm:spPr/>
      <dgm:t>
        <a:bodyPr/>
        <a:lstStyle/>
        <a:p>
          <a:endParaRPr lang="en-US"/>
        </a:p>
      </dgm:t>
    </dgm:pt>
    <dgm:pt modelId="{085C5DA9-0DC2-465A-BD99-25290059A517}" type="pres">
      <dgm:prSet presAssocID="{98691468-9C52-4737-846C-1E3E5E2B7A13}" presName="childNode" presStyleLbl="node1" presStyleIdx="0" presStyleCnt="3">
        <dgm:presLayoutVars>
          <dgm:bulletEnabled val="1"/>
        </dgm:presLayoutVars>
      </dgm:prSet>
      <dgm:spPr/>
      <dgm:t>
        <a:bodyPr/>
        <a:lstStyle/>
        <a:p>
          <a:endParaRPr lang="en-US"/>
        </a:p>
      </dgm:t>
    </dgm:pt>
    <dgm:pt modelId="{CED381DD-39E6-4E55-852D-1347F8F5B5AB}" type="pres">
      <dgm:prSet presAssocID="{98D7E9DC-F27F-425E-AE6D-F58AF1876A55}" presName="hSp" presStyleCnt="0"/>
      <dgm:spPr/>
    </dgm:pt>
    <dgm:pt modelId="{80F0D958-3AB5-4544-961D-DE0FC34EFCDF}" type="pres">
      <dgm:prSet presAssocID="{98D7E9DC-F27F-425E-AE6D-F58AF1876A55}" presName="vProcSp" presStyleCnt="0"/>
      <dgm:spPr/>
    </dgm:pt>
    <dgm:pt modelId="{CC8990AC-792E-403D-81EB-D8FA7CC9C7D1}" type="pres">
      <dgm:prSet presAssocID="{98D7E9DC-F27F-425E-AE6D-F58AF1876A55}" presName="vSp1" presStyleCnt="0"/>
      <dgm:spPr/>
    </dgm:pt>
    <dgm:pt modelId="{1F4B4651-25F7-46D5-9A63-AF3B22E42DDD}" type="pres">
      <dgm:prSet presAssocID="{98D7E9DC-F27F-425E-AE6D-F58AF1876A55}" presName="simulatedConn" presStyleLbl="solidFgAcc1" presStyleIdx="0" presStyleCnt="2"/>
      <dgm:spPr/>
    </dgm:pt>
    <dgm:pt modelId="{260E6E71-B297-4BC1-9A48-BBE18286BCD8}" type="pres">
      <dgm:prSet presAssocID="{98D7E9DC-F27F-425E-AE6D-F58AF1876A55}" presName="vSp2" presStyleCnt="0"/>
      <dgm:spPr/>
    </dgm:pt>
    <dgm:pt modelId="{AE23C873-E9C8-4E18-AB94-57B2FE612063}" type="pres">
      <dgm:prSet presAssocID="{98D7E9DC-F27F-425E-AE6D-F58AF1876A55}" presName="sibTrans" presStyleCnt="0"/>
      <dgm:spPr/>
    </dgm:pt>
    <dgm:pt modelId="{DE1F0B50-9EA6-4D68-959B-605F408311EF}" type="pres">
      <dgm:prSet presAssocID="{F8C13687-BA5D-416B-8065-0F7BD8676A7D}" presName="compositeNode" presStyleCnt="0">
        <dgm:presLayoutVars>
          <dgm:bulletEnabled val="1"/>
        </dgm:presLayoutVars>
      </dgm:prSet>
      <dgm:spPr/>
    </dgm:pt>
    <dgm:pt modelId="{BD4F9BF6-3C0E-41AF-93BA-83C3C5331704}" type="pres">
      <dgm:prSet presAssocID="{F8C13687-BA5D-416B-8065-0F7BD8676A7D}" presName="bgRect" presStyleLbl="node1" presStyleIdx="1" presStyleCnt="3" custScaleX="110500"/>
      <dgm:spPr/>
      <dgm:t>
        <a:bodyPr/>
        <a:lstStyle/>
        <a:p>
          <a:endParaRPr lang="en-US"/>
        </a:p>
      </dgm:t>
    </dgm:pt>
    <dgm:pt modelId="{2A63012A-905D-453D-90AF-DF5AE90DBEAA}" type="pres">
      <dgm:prSet presAssocID="{F8C13687-BA5D-416B-8065-0F7BD8676A7D}" presName="parentNode" presStyleLbl="node1" presStyleIdx="1" presStyleCnt="3">
        <dgm:presLayoutVars>
          <dgm:chMax val="0"/>
          <dgm:bulletEnabled val="1"/>
        </dgm:presLayoutVars>
      </dgm:prSet>
      <dgm:spPr/>
      <dgm:t>
        <a:bodyPr/>
        <a:lstStyle/>
        <a:p>
          <a:endParaRPr lang="en-US"/>
        </a:p>
      </dgm:t>
    </dgm:pt>
    <dgm:pt modelId="{90AFB441-8045-48A1-B037-409AF6B545A6}" type="pres">
      <dgm:prSet presAssocID="{F8C13687-BA5D-416B-8065-0F7BD8676A7D}" presName="childNode" presStyleLbl="node1" presStyleIdx="1" presStyleCnt="3">
        <dgm:presLayoutVars>
          <dgm:bulletEnabled val="1"/>
        </dgm:presLayoutVars>
      </dgm:prSet>
      <dgm:spPr/>
      <dgm:t>
        <a:bodyPr/>
        <a:lstStyle/>
        <a:p>
          <a:endParaRPr lang="en-US"/>
        </a:p>
      </dgm:t>
    </dgm:pt>
    <dgm:pt modelId="{8511E5A0-5922-4CB9-8DF2-08F1E4B0AD1F}" type="pres">
      <dgm:prSet presAssocID="{D55F7331-2991-40FF-8693-DE23223321B6}" presName="hSp" presStyleCnt="0"/>
      <dgm:spPr/>
    </dgm:pt>
    <dgm:pt modelId="{4CEBED21-3EA8-4F54-9ABA-6D8D78724A3C}" type="pres">
      <dgm:prSet presAssocID="{D55F7331-2991-40FF-8693-DE23223321B6}" presName="vProcSp" presStyleCnt="0"/>
      <dgm:spPr/>
    </dgm:pt>
    <dgm:pt modelId="{DBEB3DD7-59C2-4BB2-B742-314930A381A2}" type="pres">
      <dgm:prSet presAssocID="{D55F7331-2991-40FF-8693-DE23223321B6}" presName="vSp1" presStyleCnt="0"/>
      <dgm:spPr/>
    </dgm:pt>
    <dgm:pt modelId="{9AC17AC3-6F27-4446-9C79-29E27E74884D}" type="pres">
      <dgm:prSet presAssocID="{D55F7331-2991-40FF-8693-DE23223321B6}" presName="simulatedConn" presStyleLbl="solidFgAcc1" presStyleIdx="1" presStyleCnt="2"/>
      <dgm:spPr>
        <a:blipFill rotWithShape="0">
          <a:blip xmlns:r="http://schemas.openxmlformats.org/officeDocument/2006/relationships" r:embed="rId1"/>
          <a:stretch>
            <a:fillRect/>
          </a:stretch>
        </a:blipFill>
      </dgm:spPr>
      <dgm:t>
        <a:bodyPr/>
        <a:lstStyle/>
        <a:p>
          <a:endParaRPr lang="en-US"/>
        </a:p>
      </dgm:t>
    </dgm:pt>
    <dgm:pt modelId="{85F4A971-2692-40BF-AFD2-2852C76DEDDD}" type="pres">
      <dgm:prSet presAssocID="{D55F7331-2991-40FF-8693-DE23223321B6}" presName="vSp2" presStyleCnt="0"/>
      <dgm:spPr/>
    </dgm:pt>
    <dgm:pt modelId="{F7F2E49C-83C1-4F7A-B76C-F70E7280BB0E}" type="pres">
      <dgm:prSet presAssocID="{D55F7331-2991-40FF-8693-DE23223321B6}" presName="sibTrans" presStyleCnt="0"/>
      <dgm:spPr/>
    </dgm:pt>
    <dgm:pt modelId="{AA47B56D-109E-4329-BC2A-9E4C183FA040}" type="pres">
      <dgm:prSet presAssocID="{5EF2B6F7-E997-4B2F-8D2F-68F19B8419DB}" presName="compositeNode" presStyleCnt="0">
        <dgm:presLayoutVars>
          <dgm:bulletEnabled val="1"/>
        </dgm:presLayoutVars>
      </dgm:prSet>
      <dgm:spPr/>
    </dgm:pt>
    <dgm:pt modelId="{42C6758E-E618-4633-BD82-642CDAA5183B}" type="pres">
      <dgm:prSet presAssocID="{5EF2B6F7-E997-4B2F-8D2F-68F19B8419DB}" presName="bgRect" presStyleLbl="node1" presStyleIdx="2" presStyleCnt="3"/>
      <dgm:spPr/>
      <dgm:t>
        <a:bodyPr/>
        <a:lstStyle/>
        <a:p>
          <a:endParaRPr lang="en-US"/>
        </a:p>
      </dgm:t>
    </dgm:pt>
    <dgm:pt modelId="{54088373-E415-4A35-957A-46DFCA76665F}" type="pres">
      <dgm:prSet presAssocID="{5EF2B6F7-E997-4B2F-8D2F-68F19B8419DB}" presName="parentNode" presStyleLbl="node1" presStyleIdx="2" presStyleCnt="3">
        <dgm:presLayoutVars>
          <dgm:chMax val="0"/>
          <dgm:bulletEnabled val="1"/>
        </dgm:presLayoutVars>
      </dgm:prSet>
      <dgm:spPr/>
      <dgm:t>
        <a:bodyPr/>
        <a:lstStyle/>
        <a:p>
          <a:endParaRPr lang="en-US"/>
        </a:p>
      </dgm:t>
    </dgm:pt>
    <dgm:pt modelId="{033FCE92-CAC0-4BCB-9A45-AC8486F270EF}" type="pres">
      <dgm:prSet presAssocID="{5EF2B6F7-E997-4B2F-8D2F-68F19B8419DB}" presName="childNode" presStyleLbl="node1" presStyleIdx="2" presStyleCnt="3">
        <dgm:presLayoutVars>
          <dgm:bulletEnabled val="1"/>
        </dgm:presLayoutVars>
      </dgm:prSet>
      <dgm:spPr/>
      <dgm:t>
        <a:bodyPr/>
        <a:lstStyle/>
        <a:p>
          <a:endParaRPr lang="en-US"/>
        </a:p>
      </dgm:t>
    </dgm:pt>
  </dgm:ptLst>
  <dgm:cxnLst>
    <dgm:cxn modelId="{31A30FB0-8677-41BB-8D1D-F639F7C2A112}" type="presOf" srcId="{45779CCE-9E5E-4FA7-AA33-B4B784E92204}" destId="{26BD63BD-FCE6-4CAD-B1B8-83238AED435F}" srcOrd="0" destOrd="0" presId="urn:microsoft.com/office/officeart/2005/8/layout/hProcess7"/>
    <dgm:cxn modelId="{B395DF66-663F-4682-8E79-86A236107623}" srcId="{3665A4E2-E75C-4BA7-83A9-C49B0478F143}" destId="{9BD001F2-6CE3-46B4-8ADD-92B825818A65}" srcOrd="2" destOrd="0" parTransId="{3FD8AAC9-7D18-40B6-8D18-F42BBC8A0123}" sibTransId="{3C15D77A-E68E-4050-843B-1D1381052360}"/>
    <dgm:cxn modelId="{E609A9F3-9BF3-47F7-A80D-C5E88994090E}" type="presOf" srcId="{9BD001F2-6CE3-46B4-8ADD-92B825818A65}" destId="{90AFB441-8045-48A1-B037-409AF6B545A6}" srcOrd="0" destOrd="3" presId="urn:microsoft.com/office/officeart/2005/8/layout/hProcess7"/>
    <dgm:cxn modelId="{C66DEA40-C233-4C7B-A9B8-6BAE23C0D80A}" type="presOf" srcId="{5EF2B6F7-E997-4B2F-8D2F-68F19B8419DB}" destId="{54088373-E415-4A35-957A-46DFCA76665F}" srcOrd="1" destOrd="0" presId="urn:microsoft.com/office/officeart/2005/8/layout/hProcess7"/>
    <dgm:cxn modelId="{18AC3AC2-A3D6-46E9-A7A5-3C1834F37C36}" srcId="{3665A4E2-E75C-4BA7-83A9-C49B0478F143}" destId="{828DB512-C1F6-4BF2-97CA-3FA845E38DE8}" srcOrd="4" destOrd="0" parTransId="{948FBF7D-6C0D-4886-812F-71BC1EE3E2E8}" sibTransId="{FE8518B5-0FE0-4ED4-BC15-B888B80989EC}"/>
    <dgm:cxn modelId="{A2D0CF31-5797-4DF0-81BC-144AF9F561A2}" srcId="{3665A4E2-E75C-4BA7-83A9-C49B0478F143}" destId="{C1A311B2-21B8-45B8-9135-967FEAE03366}" srcOrd="0" destOrd="0" parTransId="{2BCA9813-AD66-45B3-ADF9-3CF039F2C206}" sibTransId="{8A94B6B3-3F87-4EFB-B506-E929848ED28B}"/>
    <dgm:cxn modelId="{5953DFA2-2883-42C6-BAE1-E8F380F2224C}" srcId="{98691468-9C52-4737-846C-1E3E5E2B7A13}" destId="{938E2BCF-914D-408F-B973-15BE28F97F80}" srcOrd="0" destOrd="0" parTransId="{E0A42E33-083B-491E-BA3C-4B5C3EA64E23}" sibTransId="{EB59E32F-8D7B-41A2-9803-62DB2B42D29B}"/>
    <dgm:cxn modelId="{1FFFBC14-342B-4876-86A9-35C35296022E}" type="presOf" srcId="{F8C13687-BA5D-416B-8065-0F7BD8676A7D}" destId="{2A63012A-905D-453D-90AF-DF5AE90DBEAA}" srcOrd="1" destOrd="0" presId="urn:microsoft.com/office/officeart/2005/8/layout/hProcess7"/>
    <dgm:cxn modelId="{5007912B-9463-44D2-B891-13A313DCE5E7}" srcId="{3665A4E2-E75C-4BA7-83A9-C49B0478F143}" destId="{6CE03397-C918-415E-A7C1-A72A4BCFEEB7}" srcOrd="1" destOrd="0" parTransId="{71343FEC-4FEF-417D-8DFA-5DBDFF910113}" sibTransId="{D60FEE9F-0745-4A27-8F7B-F243EA852EDC}"/>
    <dgm:cxn modelId="{4EE6EA3C-8216-47E1-8AE7-2E6A37A66EC9}" type="presOf" srcId="{3665A4E2-E75C-4BA7-83A9-C49B0478F143}" destId="{90AFB441-8045-48A1-B037-409AF6B545A6}" srcOrd="0" destOrd="0" presId="urn:microsoft.com/office/officeart/2005/8/layout/hProcess7"/>
    <dgm:cxn modelId="{01BE7EEB-6623-4950-A8CF-3F9700E61DFB}" type="presOf" srcId="{A7E7A9F3-4DAB-4386-A48B-F655A5133389}" destId="{033FCE92-CAC0-4BCB-9A45-AC8486F270EF}" srcOrd="0" destOrd="0" presId="urn:microsoft.com/office/officeart/2005/8/layout/hProcess7"/>
    <dgm:cxn modelId="{2FE20188-90CB-469A-9137-4B03E51993DE}" type="presOf" srcId="{F8C13687-BA5D-416B-8065-0F7BD8676A7D}" destId="{BD4F9BF6-3C0E-41AF-93BA-83C3C5331704}" srcOrd="0" destOrd="0" presId="urn:microsoft.com/office/officeart/2005/8/layout/hProcess7"/>
    <dgm:cxn modelId="{798F8258-B1FD-45E3-B6E4-4D49C2B4E964}" srcId="{F8C13687-BA5D-416B-8065-0F7BD8676A7D}" destId="{3665A4E2-E75C-4BA7-83A9-C49B0478F143}" srcOrd="0" destOrd="0" parTransId="{5B7A96DF-02F9-4E07-A184-C6D9330DDD32}" sibTransId="{21B82681-90BA-4230-AE00-BFE7342F747C}"/>
    <dgm:cxn modelId="{9DD9A6D5-65E4-4174-8B08-E770CFBCA0B6}" type="presOf" srcId="{D4BE8B1C-C7F8-4F86-92F6-140713067B0B}" destId="{90AFB441-8045-48A1-B037-409AF6B545A6}" srcOrd="0" destOrd="4" presId="urn:microsoft.com/office/officeart/2005/8/layout/hProcess7"/>
    <dgm:cxn modelId="{240F18C6-4F54-4833-BABE-B381E94A870A}" type="presOf" srcId="{98691468-9C52-4737-846C-1E3E5E2B7A13}" destId="{48F21B86-D30E-4058-879A-52F8E4C48B91}" srcOrd="0" destOrd="0" presId="urn:microsoft.com/office/officeart/2005/8/layout/hProcess7"/>
    <dgm:cxn modelId="{D7859C68-CA2F-4505-9774-B7A4B68688CB}" srcId="{45779CCE-9E5E-4FA7-AA33-B4B784E92204}" destId="{5EF2B6F7-E997-4B2F-8D2F-68F19B8419DB}" srcOrd="2" destOrd="0" parTransId="{1B76109D-2866-4C37-B20A-DDC431E88AE9}" sibTransId="{B9FF67F2-8CF8-43DB-9766-B3FC09F0342C}"/>
    <dgm:cxn modelId="{D922E9CB-EF7B-49F8-9F2C-83D68E4D9FA2}" type="presOf" srcId="{828DB512-C1F6-4BF2-97CA-3FA845E38DE8}" destId="{90AFB441-8045-48A1-B037-409AF6B545A6}" srcOrd="0" destOrd="5" presId="urn:microsoft.com/office/officeart/2005/8/layout/hProcess7"/>
    <dgm:cxn modelId="{CA0C44A8-18A3-482D-8AF4-4441B5051C29}" srcId="{45779CCE-9E5E-4FA7-AA33-B4B784E92204}" destId="{98691468-9C52-4737-846C-1E3E5E2B7A13}" srcOrd="0" destOrd="0" parTransId="{EBD45947-8265-4B25-AE9A-290FD4755E77}" sibTransId="{98D7E9DC-F27F-425E-AE6D-F58AF1876A55}"/>
    <dgm:cxn modelId="{566DF052-943F-4973-9F54-47981E6F02B2}" srcId="{5EF2B6F7-E997-4B2F-8D2F-68F19B8419DB}" destId="{A7E7A9F3-4DAB-4386-A48B-F655A5133389}" srcOrd="0" destOrd="0" parTransId="{54017D6F-1636-4D5E-A270-E42B03B7AB70}" sibTransId="{996B6D0B-8F58-4F64-8A3D-1F9171D5C2B4}"/>
    <dgm:cxn modelId="{1C83E144-6972-4797-B98B-D6F1263F7447}" type="presOf" srcId="{938E2BCF-914D-408F-B973-15BE28F97F80}" destId="{085C5DA9-0DC2-465A-BD99-25290059A517}" srcOrd="0" destOrd="0" presId="urn:microsoft.com/office/officeart/2005/8/layout/hProcess7"/>
    <dgm:cxn modelId="{EB5B2D32-D9C9-460E-979A-56284754EBCB}" type="presOf" srcId="{C1A311B2-21B8-45B8-9135-967FEAE03366}" destId="{90AFB441-8045-48A1-B037-409AF6B545A6}" srcOrd="0" destOrd="1" presId="urn:microsoft.com/office/officeart/2005/8/layout/hProcess7"/>
    <dgm:cxn modelId="{514A482B-27EE-4503-A973-25DFC79B0914}" srcId="{3665A4E2-E75C-4BA7-83A9-C49B0478F143}" destId="{D4BE8B1C-C7F8-4F86-92F6-140713067B0B}" srcOrd="3" destOrd="0" parTransId="{26C4C330-5F76-46CB-908E-EBE4F4578503}" sibTransId="{447FA300-A673-4D86-98BD-D732E8805BDF}"/>
    <dgm:cxn modelId="{038DBD28-B2DA-4DD8-B8EE-5598148AE990}" srcId="{45779CCE-9E5E-4FA7-AA33-B4B784E92204}" destId="{F8C13687-BA5D-416B-8065-0F7BD8676A7D}" srcOrd="1" destOrd="0" parTransId="{71D880D1-2C8C-461B-A8D7-6C66192455BD}" sibTransId="{D55F7331-2991-40FF-8693-DE23223321B6}"/>
    <dgm:cxn modelId="{14CE96F0-50B5-4868-BB29-77DA753B3699}" type="presOf" srcId="{98691468-9C52-4737-846C-1E3E5E2B7A13}" destId="{CF37469E-DB8A-423D-A013-D8F4F4A98DDF}" srcOrd="1" destOrd="0" presId="urn:microsoft.com/office/officeart/2005/8/layout/hProcess7"/>
    <dgm:cxn modelId="{AF319E51-A3A6-45E7-9515-017665CE22EA}" type="presOf" srcId="{6CE03397-C918-415E-A7C1-A72A4BCFEEB7}" destId="{90AFB441-8045-48A1-B037-409AF6B545A6}" srcOrd="0" destOrd="2" presId="urn:microsoft.com/office/officeart/2005/8/layout/hProcess7"/>
    <dgm:cxn modelId="{5FED88F3-9794-4C38-AF68-1634CECEC57D}" type="presOf" srcId="{5EF2B6F7-E997-4B2F-8D2F-68F19B8419DB}" destId="{42C6758E-E618-4633-BD82-642CDAA5183B}" srcOrd="0" destOrd="0" presId="urn:microsoft.com/office/officeart/2005/8/layout/hProcess7"/>
    <dgm:cxn modelId="{F99B7CBD-F3A0-480C-A0F4-36E494C3C04C}" type="presParOf" srcId="{26BD63BD-FCE6-4CAD-B1B8-83238AED435F}" destId="{D591816F-65B2-4104-BA9F-6ABEE3D5C5E9}" srcOrd="0" destOrd="0" presId="urn:microsoft.com/office/officeart/2005/8/layout/hProcess7"/>
    <dgm:cxn modelId="{1B048C66-6B8F-4280-AE6E-508B9A2D65C9}" type="presParOf" srcId="{D591816F-65B2-4104-BA9F-6ABEE3D5C5E9}" destId="{48F21B86-D30E-4058-879A-52F8E4C48B91}" srcOrd="0" destOrd="0" presId="urn:microsoft.com/office/officeart/2005/8/layout/hProcess7"/>
    <dgm:cxn modelId="{46B59C81-65D8-494F-9FDB-4BF755F2D338}" type="presParOf" srcId="{D591816F-65B2-4104-BA9F-6ABEE3D5C5E9}" destId="{CF37469E-DB8A-423D-A013-D8F4F4A98DDF}" srcOrd="1" destOrd="0" presId="urn:microsoft.com/office/officeart/2005/8/layout/hProcess7"/>
    <dgm:cxn modelId="{D66F3D55-F15D-43E8-8685-17EA94F4F697}" type="presParOf" srcId="{D591816F-65B2-4104-BA9F-6ABEE3D5C5E9}" destId="{085C5DA9-0DC2-465A-BD99-25290059A517}" srcOrd="2" destOrd="0" presId="urn:microsoft.com/office/officeart/2005/8/layout/hProcess7"/>
    <dgm:cxn modelId="{A35E2FF9-D73A-452F-BA6B-8547E1F377DD}" type="presParOf" srcId="{26BD63BD-FCE6-4CAD-B1B8-83238AED435F}" destId="{CED381DD-39E6-4E55-852D-1347F8F5B5AB}" srcOrd="1" destOrd="0" presId="urn:microsoft.com/office/officeart/2005/8/layout/hProcess7"/>
    <dgm:cxn modelId="{426916FD-48FC-4B8D-83B9-09141D3ED7E3}" type="presParOf" srcId="{26BD63BD-FCE6-4CAD-B1B8-83238AED435F}" destId="{80F0D958-3AB5-4544-961D-DE0FC34EFCDF}" srcOrd="2" destOrd="0" presId="urn:microsoft.com/office/officeart/2005/8/layout/hProcess7"/>
    <dgm:cxn modelId="{B2C27309-4CA0-4623-8DF0-05FC90B5370C}" type="presParOf" srcId="{80F0D958-3AB5-4544-961D-DE0FC34EFCDF}" destId="{CC8990AC-792E-403D-81EB-D8FA7CC9C7D1}" srcOrd="0" destOrd="0" presId="urn:microsoft.com/office/officeart/2005/8/layout/hProcess7"/>
    <dgm:cxn modelId="{C1F5C210-8DED-4C3F-B673-ED2B1DFD6DB0}" type="presParOf" srcId="{80F0D958-3AB5-4544-961D-DE0FC34EFCDF}" destId="{1F4B4651-25F7-46D5-9A63-AF3B22E42DDD}" srcOrd="1" destOrd="0" presId="urn:microsoft.com/office/officeart/2005/8/layout/hProcess7"/>
    <dgm:cxn modelId="{87407178-2F77-43DB-BAD9-88AA95FB44E9}" type="presParOf" srcId="{80F0D958-3AB5-4544-961D-DE0FC34EFCDF}" destId="{260E6E71-B297-4BC1-9A48-BBE18286BCD8}" srcOrd="2" destOrd="0" presId="urn:microsoft.com/office/officeart/2005/8/layout/hProcess7"/>
    <dgm:cxn modelId="{0D461B47-9365-4B7F-B5A8-1BDDA44F60B7}" type="presParOf" srcId="{26BD63BD-FCE6-4CAD-B1B8-83238AED435F}" destId="{AE23C873-E9C8-4E18-AB94-57B2FE612063}" srcOrd="3" destOrd="0" presId="urn:microsoft.com/office/officeart/2005/8/layout/hProcess7"/>
    <dgm:cxn modelId="{A081BD06-1CE5-4A1B-B276-DC291DFC313D}" type="presParOf" srcId="{26BD63BD-FCE6-4CAD-B1B8-83238AED435F}" destId="{DE1F0B50-9EA6-4D68-959B-605F408311EF}" srcOrd="4" destOrd="0" presId="urn:microsoft.com/office/officeart/2005/8/layout/hProcess7"/>
    <dgm:cxn modelId="{BF4D5917-9717-45A0-84AA-8DC3DFFC3DB6}" type="presParOf" srcId="{DE1F0B50-9EA6-4D68-959B-605F408311EF}" destId="{BD4F9BF6-3C0E-41AF-93BA-83C3C5331704}" srcOrd="0" destOrd="0" presId="urn:microsoft.com/office/officeart/2005/8/layout/hProcess7"/>
    <dgm:cxn modelId="{380D0506-2383-40B7-8B5C-5FE0F8B8AC76}" type="presParOf" srcId="{DE1F0B50-9EA6-4D68-959B-605F408311EF}" destId="{2A63012A-905D-453D-90AF-DF5AE90DBEAA}" srcOrd="1" destOrd="0" presId="urn:microsoft.com/office/officeart/2005/8/layout/hProcess7"/>
    <dgm:cxn modelId="{59206845-4FC0-4BD2-B015-5AFF8750F61C}" type="presParOf" srcId="{DE1F0B50-9EA6-4D68-959B-605F408311EF}" destId="{90AFB441-8045-48A1-B037-409AF6B545A6}" srcOrd="2" destOrd="0" presId="urn:microsoft.com/office/officeart/2005/8/layout/hProcess7"/>
    <dgm:cxn modelId="{917D1887-BE35-4848-9164-E6E3ED2BE827}" type="presParOf" srcId="{26BD63BD-FCE6-4CAD-B1B8-83238AED435F}" destId="{8511E5A0-5922-4CB9-8DF2-08F1E4B0AD1F}" srcOrd="5" destOrd="0" presId="urn:microsoft.com/office/officeart/2005/8/layout/hProcess7"/>
    <dgm:cxn modelId="{324E2258-52D2-4C1F-89A8-821195E25250}" type="presParOf" srcId="{26BD63BD-FCE6-4CAD-B1B8-83238AED435F}" destId="{4CEBED21-3EA8-4F54-9ABA-6D8D78724A3C}" srcOrd="6" destOrd="0" presId="urn:microsoft.com/office/officeart/2005/8/layout/hProcess7"/>
    <dgm:cxn modelId="{C357ADB4-F0DE-410F-9976-794F8B9B381B}" type="presParOf" srcId="{4CEBED21-3EA8-4F54-9ABA-6D8D78724A3C}" destId="{DBEB3DD7-59C2-4BB2-B742-314930A381A2}" srcOrd="0" destOrd="0" presId="urn:microsoft.com/office/officeart/2005/8/layout/hProcess7"/>
    <dgm:cxn modelId="{7885B805-7C1E-44DE-B566-2E7EE25FE0D3}" type="presParOf" srcId="{4CEBED21-3EA8-4F54-9ABA-6D8D78724A3C}" destId="{9AC17AC3-6F27-4446-9C79-29E27E74884D}" srcOrd="1" destOrd="0" presId="urn:microsoft.com/office/officeart/2005/8/layout/hProcess7"/>
    <dgm:cxn modelId="{028D6E03-62E4-4F81-AF34-0B2012CC52C9}" type="presParOf" srcId="{4CEBED21-3EA8-4F54-9ABA-6D8D78724A3C}" destId="{85F4A971-2692-40BF-AFD2-2852C76DEDDD}" srcOrd="2" destOrd="0" presId="urn:microsoft.com/office/officeart/2005/8/layout/hProcess7"/>
    <dgm:cxn modelId="{22782CAC-311F-46EB-8F84-6F1AAE636EC5}" type="presParOf" srcId="{26BD63BD-FCE6-4CAD-B1B8-83238AED435F}" destId="{F7F2E49C-83C1-4F7A-B76C-F70E7280BB0E}" srcOrd="7" destOrd="0" presId="urn:microsoft.com/office/officeart/2005/8/layout/hProcess7"/>
    <dgm:cxn modelId="{BA3C1B08-2190-418D-9FB3-8957FB1A3DB6}" type="presParOf" srcId="{26BD63BD-FCE6-4CAD-B1B8-83238AED435F}" destId="{AA47B56D-109E-4329-BC2A-9E4C183FA040}" srcOrd="8" destOrd="0" presId="urn:microsoft.com/office/officeart/2005/8/layout/hProcess7"/>
    <dgm:cxn modelId="{32D64276-4FBB-4C8C-A9AB-EF8771740A9D}" type="presParOf" srcId="{AA47B56D-109E-4329-BC2A-9E4C183FA040}" destId="{42C6758E-E618-4633-BD82-642CDAA5183B}" srcOrd="0" destOrd="0" presId="urn:microsoft.com/office/officeart/2005/8/layout/hProcess7"/>
    <dgm:cxn modelId="{6B2E8594-0884-4667-94F9-D1ACA8F07B54}" type="presParOf" srcId="{AA47B56D-109E-4329-BC2A-9E4C183FA040}" destId="{54088373-E415-4A35-957A-46DFCA76665F}" srcOrd="1" destOrd="0" presId="urn:microsoft.com/office/officeart/2005/8/layout/hProcess7"/>
    <dgm:cxn modelId="{C9DE6C51-1406-4CF1-B9B8-CA1A1665B36C}" type="presParOf" srcId="{AA47B56D-109E-4329-BC2A-9E4C183FA040}" destId="{033FCE92-CAC0-4BCB-9A45-AC8486F270EF}" srcOrd="2" destOrd="0" presId="urn:microsoft.com/office/officeart/2005/8/layout/hProcess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9579EBD-E388-4E0A-911D-5ABD0D35B0B6}" type="doc">
      <dgm:prSet loTypeId="urn:microsoft.com/office/officeart/2005/8/layout/funnel1" loCatId="relationship" qsTypeId="urn:microsoft.com/office/officeart/2005/8/quickstyle/simple1" qsCatId="simple" csTypeId="urn:microsoft.com/office/officeart/2005/8/colors/accent1_2" csCatId="accent1" phldr="1"/>
      <dgm:spPr/>
      <dgm:t>
        <a:bodyPr/>
        <a:lstStyle/>
        <a:p>
          <a:endParaRPr lang="en-US"/>
        </a:p>
      </dgm:t>
    </dgm:pt>
    <dgm:pt modelId="{75716102-6750-460E-9084-36242CC351E6}">
      <dgm:prSet phldrT="[Text]"/>
      <dgm:spPr/>
      <dgm:t>
        <a:bodyPr/>
        <a:lstStyle/>
        <a:p>
          <a:r>
            <a:rPr lang="en-US" dirty="0" smtClean="0"/>
            <a:t>Macroeconomic Data</a:t>
          </a:r>
          <a:endParaRPr lang="en-US" dirty="0"/>
        </a:p>
      </dgm:t>
    </dgm:pt>
    <dgm:pt modelId="{6EEC0A93-0727-4B4B-9A1A-741B982E2765}" type="parTrans" cxnId="{4E6D539C-038B-4A72-A07C-68C0EA173FC8}">
      <dgm:prSet/>
      <dgm:spPr/>
      <dgm:t>
        <a:bodyPr/>
        <a:lstStyle/>
        <a:p>
          <a:endParaRPr lang="en-US"/>
        </a:p>
      </dgm:t>
    </dgm:pt>
    <dgm:pt modelId="{2932A933-7F66-4C8D-8EF5-DDEAA9EF37D6}" type="sibTrans" cxnId="{4E6D539C-038B-4A72-A07C-68C0EA173FC8}">
      <dgm:prSet/>
      <dgm:spPr/>
      <dgm:t>
        <a:bodyPr/>
        <a:lstStyle/>
        <a:p>
          <a:endParaRPr lang="en-US"/>
        </a:p>
      </dgm:t>
    </dgm:pt>
    <dgm:pt modelId="{531D771C-50E1-4FBA-B8D4-E8B72BD83509}">
      <dgm:prSet phldrT="[Text]"/>
      <dgm:spPr/>
      <dgm:t>
        <a:bodyPr/>
        <a:lstStyle/>
        <a:p>
          <a:r>
            <a:rPr lang="en-US" dirty="0" smtClean="0"/>
            <a:t>New Origination</a:t>
          </a:r>
          <a:endParaRPr lang="en-US" dirty="0"/>
        </a:p>
      </dgm:t>
    </dgm:pt>
    <dgm:pt modelId="{6D9DEC46-402D-466B-AE9C-F53C540C6D0D}" type="parTrans" cxnId="{E175A31D-46A9-49C2-8D00-DAD7F56B70E0}">
      <dgm:prSet/>
      <dgm:spPr/>
      <dgm:t>
        <a:bodyPr/>
        <a:lstStyle/>
        <a:p>
          <a:endParaRPr lang="en-US"/>
        </a:p>
      </dgm:t>
    </dgm:pt>
    <dgm:pt modelId="{D8863547-7FDB-4864-98DC-3112799BADB1}" type="sibTrans" cxnId="{E175A31D-46A9-49C2-8D00-DAD7F56B70E0}">
      <dgm:prSet/>
      <dgm:spPr/>
      <dgm:t>
        <a:bodyPr/>
        <a:lstStyle/>
        <a:p>
          <a:endParaRPr lang="en-US"/>
        </a:p>
      </dgm:t>
    </dgm:pt>
    <dgm:pt modelId="{A4FAE320-166B-4FAC-9A5F-C0EE31216C4B}">
      <dgm:prSet phldrT="[Text]"/>
      <dgm:spPr/>
      <dgm:t>
        <a:bodyPr/>
        <a:lstStyle/>
        <a:p>
          <a:r>
            <a:rPr lang="en-US" dirty="0" smtClean="0"/>
            <a:t>Loan Level Data</a:t>
          </a:r>
          <a:endParaRPr lang="en-US" dirty="0"/>
        </a:p>
      </dgm:t>
    </dgm:pt>
    <dgm:pt modelId="{C2CC61C3-8070-4F3B-9369-F581C34A6056}" type="parTrans" cxnId="{A3F5D3E9-D967-426B-97F1-4B03EF835F3F}">
      <dgm:prSet/>
      <dgm:spPr/>
      <dgm:t>
        <a:bodyPr/>
        <a:lstStyle/>
        <a:p>
          <a:endParaRPr lang="en-US"/>
        </a:p>
      </dgm:t>
    </dgm:pt>
    <dgm:pt modelId="{7E723B8A-195D-43EE-AC91-3A488B702FD2}" type="sibTrans" cxnId="{A3F5D3E9-D967-426B-97F1-4B03EF835F3F}">
      <dgm:prSet/>
      <dgm:spPr/>
      <dgm:t>
        <a:bodyPr/>
        <a:lstStyle/>
        <a:p>
          <a:endParaRPr lang="en-US"/>
        </a:p>
      </dgm:t>
    </dgm:pt>
    <dgm:pt modelId="{B21148AF-31B7-4EE5-B79C-72EAC15E465A}">
      <dgm:prSet phldrT="[Text]"/>
      <dgm:spPr/>
      <dgm:t>
        <a:bodyPr/>
        <a:lstStyle/>
        <a:p>
          <a:r>
            <a:rPr lang="en-US" dirty="0" smtClean="0"/>
            <a:t>Cash Flow Engine</a:t>
          </a:r>
          <a:endParaRPr lang="en-US" dirty="0"/>
        </a:p>
      </dgm:t>
    </dgm:pt>
    <dgm:pt modelId="{446FBA4E-EE1A-446E-A32D-539E2E7841FD}" type="parTrans" cxnId="{D43E0B0D-EE36-46C6-98BC-C13A59FC6B8B}">
      <dgm:prSet/>
      <dgm:spPr/>
      <dgm:t>
        <a:bodyPr/>
        <a:lstStyle/>
        <a:p>
          <a:endParaRPr lang="en-US"/>
        </a:p>
      </dgm:t>
    </dgm:pt>
    <dgm:pt modelId="{DB0BA05F-5752-48A3-ACD4-D258217BF84C}" type="sibTrans" cxnId="{D43E0B0D-EE36-46C6-98BC-C13A59FC6B8B}">
      <dgm:prSet/>
      <dgm:spPr/>
      <dgm:t>
        <a:bodyPr/>
        <a:lstStyle/>
        <a:p>
          <a:endParaRPr lang="en-US"/>
        </a:p>
      </dgm:t>
    </dgm:pt>
    <dgm:pt modelId="{102D6BE6-4B78-4E6C-B401-CBBF3391D617}" type="pres">
      <dgm:prSet presAssocID="{79579EBD-E388-4E0A-911D-5ABD0D35B0B6}" presName="Name0" presStyleCnt="0">
        <dgm:presLayoutVars>
          <dgm:chMax val="4"/>
          <dgm:resizeHandles val="exact"/>
        </dgm:presLayoutVars>
      </dgm:prSet>
      <dgm:spPr/>
      <dgm:t>
        <a:bodyPr/>
        <a:lstStyle/>
        <a:p>
          <a:endParaRPr lang="en-US"/>
        </a:p>
      </dgm:t>
    </dgm:pt>
    <dgm:pt modelId="{ADB4666C-A9F7-4C77-9242-7090CC3F9A4A}" type="pres">
      <dgm:prSet presAssocID="{79579EBD-E388-4E0A-911D-5ABD0D35B0B6}" presName="ellipse" presStyleLbl="trBgShp" presStyleIdx="0" presStyleCnt="1"/>
      <dgm:spPr/>
    </dgm:pt>
    <dgm:pt modelId="{80955AC2-C8F6-484E-902F-DE04B013E227}" type="pres">
      <dgm:prSet presAssocID="{79579EBD-E388-4E0A-911D-5ABD0D35B0B6}" presName="arrow1" presStyleLbl="fgShp" presStyleIdx="0" presStyleCnt="1"/>
      <dgm:spPr/>
    </dgm:pt>
    <dgm:pt modelId="{8E151B5C-ACBE-4D9B-920C-F9D1636E8357}" type="pres">
      <dgm:prSet presAssocID="{79579EBD-E388-4E0A-911D-5ABD0D35B0B6}" presName="rectangle" presStyleLbl="revTx" presStyleIdx="0" presStyleCnt="1">
        <dgm:presLayoutVars>
          <dgm:bulletEnabled val="1"/>
        </dgm:presLayoutVars>
      </dgm:prSet>
      <dgm:spPr/>
      <dgm:t>
        <a:bodyPr/>
        <a:lstStyle/>
        <a:p>
          <a:endParaRPr lang="en-US"/>
        </a:p>
      </dgm:t>
    </dgm:pt>
    <dgm:pt modelId="{5FD274A4-5598-41FD-BFF0-29320E696B86}" type="pres">
      <dgm:prSet presAssocID="{531D771C-50E1-4FBA-B8D4-E8B72BD83509}" presName="item1" presStyleLbl="node1" presStyleIdx="0" presStyleCnt="3">
        <dgm:presLayoutVars>
          <dgm:bulletEnabled val="1"/>
        </dgm:presLayoutVars>
      </dgm:prSet>
      <dgm:spPr/>
      <dgm:t>
        <a:bodyPr/>
        <a:lstStyle/>
        <a:p>
          <a:endParaRPr lang="en-US"/>
        </a:p>
      </dgm:t>
    </dgm:pt>
    <dgm:pt modelId="{D346B586-387C-4B1F-9CFF-5D205AA44CB7}" type="pres">
      <dgm:prSet presAssocID="{A4FAE320-166B-4FAC-9A5F-C0EE31216C4B}" presName="item2" presStyleLbl="node1" presStyleIdx="1" presStyleCnt="3">
        <dgm:presLayoutVars>
          <dgm:bulletEnabled val="1"/>
        </dgm:presLayoutVars>
      </dgm:prSet>
      <dgm:spPr/>
      <dgm:t>
        <a:bodyPr/>
        <a:lstStyle/>
        <a:p>
          <a:endParaRPr lang="en-US"/>
        </a:p>
      </dgm:t>
    </dgm:pt>
    <dgm:pt modelId="{F13ED880-6F87-48E8-8F23-8AA9CBE1B12A}" type="pres">
      <dgm:prSet presAssocID="{B21148AF-31B7-4EE5-B79C-72EAC15E465A}" presName="item3" presStyleLbl="node1" presStyleIdx="2" presStyleCnt="3" custLinFactNeighborX="26848" custLinFactNeighborY="7442">
        <dgm:presLayoutVars>
          <dgm:bulletEnabled val="1"/>
        </dgm:presLayoutVars>
      </dgm:prSet>
      <dgm:spPr/>
      <dgm:t>
        <a:bodyPr/>
        <a:lstStyle/>
        <a:p>
          <a:endParaRPr lang="en-US"/>
        </a:p>
      </dgm:t>
    </dgm:pt>
    <dgm:pt modelId="{3104CDA7-B01D-4BC0-9336-ADF54FFF203C}" type="pres">
      <dgm:prSet presAssocID="{79579EBD-E388-4E0A-911D-5ABD0D35B0B6}" presName="funnel" presStyleLbl="trAlignAcc1" presStyleIdx="0" presStyleCnt="1"/>
      <dgm:spPr/>
    </dgm:pt>
  </dgm:ptLst>
  <dgm:cxnLst>
    <dgm:cxn modelId="{72FC2B86-89EB-40E1-9457-8F1E7947DFB3}" type="presOf" srcId="{531D771C-50E1-4FBA-B8D4-E8B72BD83509}" destId="{D346B586-387C-4B1F-9CFF-5D205AA44CB7}" srcOrd="0" destOrd="0" presId="urn:microsoft.com/office/officeart/2005/8/layout/funnel1"/>
    <dgm:cxn modelId="{C6001B41-B2E1-4AEC-9315-C5E1C086A877}" type="presOf" srcId="{75716102-6750-460E-9084-36242CC351E6}" destId="{F13ED880-6F87-48E8-8F23-8AA9CBE1B12A}" srcOrd="0" destOrd="0" presId="urn:microsoft.com/office/officeart/2005/8/layout/funnel1"/>
    <dgm:cxn modelId="{D43E0B0D-EE36-46C6-98BC-C13A59FC6B8B}" srcId="{79579EBD-E388-4E0A-911D-5ABD0D35B0B6}" destId="{B21148AF-31B7-4EE5-B79C-72EAC15E465A}" srcOrd="3" destOrd="0" parTransId="{446FBA4E-EE1A-446E-A32D-539E2E7841FD}" sibTransId="{DB0BA05F-5752-48A3-ACD4-D258217BF84C}"/>
    <dgm:cxn modelId="{A3F5D3E9-D967-426B-97F1-4B03EF835F3F}" srcId="{79579EBD-E388-4E0A-911D-5ABD0D35B0B6}" destId="{A4FAE320-166B-4FAC-9A5F-C0EE31216C4B}" srcOrd="2" destOrd="0" parTransId="{C2CC61C3-8070-4F3B-9369-F581C34A6056}" sibTransId="{7E723B8A-195D-43EE-AC91-3A488B702FD2}"/>
    <dgm:cxn modelId="{B3054BF8-0175-46DD-94EB-42AC97CA3EA7}" type="presOf" srcId="{79579EBD-E388-4E0A-911D-5ABD0D35B0B6}" destId="{102D6BE6-4B78-4E6C-B401-CBBF3391D617}" srcOrd="0" destOrd="0" presId="urn:microsoft.com/office/officeart/2005/8/layout/funnel1"/>
    <dgm:cxn modelId="{175A8FC1-1980-404A-B175-9466DEC25795}" type="presOf" srcId="{B21148AF-31B7-4EE5-B79C-72EAC15E465A}" destId="{8E151B5C-ACBE-4D9B-920C-F9D1636E8357}" srcOrd="0" destOrd="0" presId="urn:microsoft.com/office/officeart/2005/8/layout/funnel1"/>
    <dgm:cxn modelId="{CC71ACF2-21BE-4056-8FD6-D2AC8A6A6C99}" type="presOf" srcId="{A4FAE320-166B-4FAC-9A5F-C0EE31216C4B}" destId="{5FD274A4-5598-41FD-BFF0-29320E696B86}" srcOrd="0" destOrd="0" presId="urn:microsoft.com/office/officeart/2005/8/layout/funnel1"/>
    <dgm:cxn modelId="{4E6D539C-038B-4A72-A07C-68C0EA173FC8}" srcId="{79579EBD-E388-4E0A-911D-5ABD0D35B0B6}" destId="{75716102-6750-460E-9084-36242CC351E6}" srcOrd="0" destOrd="0" parTransId="{6EEC0A93-0727-4B4B-9A1A-741B982E2765}" sibTransId="{2932A933-7F66-4C8D-8EF5-DDEAA9EF37D6}"/>
    <dgm:cxn modelId="{E175A31D-46A9-49C2-8D00-DAD7F56B70E0}" srcId="{79579EBD-E388-4E0A-911D-5ABD0D35B0B6}" destId="{531D771C-50E1-4FBA-B8D4-E8B72BD83509}" srcOrd="1" destOrd="0" parTransId="{6D9DEC46-402D-466B-AE9C-F53C540C6D0D}" sibTransId="{D8863547-7FDB-4864-98DC-3112799BADB1}"/>
    <dgm:cxn modelId="{7EFAD79F-6B9D-4DF8-8723-D2A220E9D4CF}" type="presParOf" srcId="{102D6BE6-4B78-4E6C-B401-CBBF3391D617}" destId="{ADB4666C-A9F7-4C77-9242-7090CC3F9A4A}" srcOrd="0" destOrd="0" presId="urn:microsoft.com/office/officeart/2005/8/layout/funnel1"/>
    <dgm:cxn modelId="{CC599564-FC5D-4729-8E47-89B1EE4C098E}" type="presParOf" srcId="{102D6BE6-4B78-4E6C-B401-CBBF3391D617}" destId="{80955AC2-C8F6-484E-902F-DE04B013E227}" srcOrd="1" destOrd="0" presId="urn:microsoft.com/office/officeart/2005/8/layout/funnel1"/>
    <dgm:cxn modelId="{270A368C-B68B-4A8B-B88F-6283A043820A}" type="presParOf" srcId="{102D6BE6-4B78-4E6C-B401-CBBF3391D617}" destId="{8E151B5C-ACBE-4D9B-920C-F9D1636E8357}" srcOrd="2" destOrd="0" presId="urn:microsoft.com/office/officeart/2005/8/layout/funnel1"/>
    <dgm:cxn modelId="{D259A36B-8DFC-4F4E-8B3A-DB7114E09043}" type="presParOf" srcId="{102D6BE6-4B78-4E6C-B401-CBBF3391D617}" destId="{5FD274A4-5598-41FD-BFF0-29320E696B86}" srcOrd="3" destOrd="0" presId="urn:microsoft.com/office/officeart/2005/8/layout/funnel1"/>
    <dgm:cxn modelId="{48AD5FEE-E509-4F85-A838-03676223D6FC}" type="presParOf" srcId="{102D6BE6-4B78-4E6C-B401-CBBF3391D617}" destId="{D346B586-387C-4B1F-9CFF-5D205AA44CB7}" srcOrd="4" destOrd="0" presId="urn:microsoft.com/office/officeart/2005/8/layout/funnel1"/>
    <dgm:cxn modelId="{B1A6AFC2-46A4-4ED0-AB97-1E707E7070BE}" type="presParOf" srcId="{102D6BE6-4B78-4E6C-B401-CBBF3391D617}" destId="{F13ED880-6F87-48E8-8F23-8AA9CBE1B12A}" srcOrd="5" destOrd="0" presId="urn:microsoft.com/office/officeart/2005/8/layout/funnel1"/>
    <dgm:cxn modelId="{1C6FE4BA-088C-4FBE-86C5-BE33AD66B3D1}" type="presParOf" srcId="{102D6BE6-4B78-4E6C-B401-CBBF3391D617}" destId="{3104CDA7-B01D-4BC0-9336-ADF54FFF203C}" srcOrd="6" destOrd="0" presId="urn:microsoft.com/office/officeart/2005/8/layout/funne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229B4CD-8811-4F04-9168-610B7B3ECB15}" type="doc">
      <dgm:prSet loTypeId="urn:microsoft.com/office/officeart/2009/layout/CircleArrowProcess" loCatId="process" qsTypeId="urn:microsoft.com/office/officeart/2005/8/quickstyle/simple1" qsCatId="simple" csTypeId="urn:microsoft.com/office/officeart/2005/8/colors/accent1_2" csCatId="accent1" phldr="1"/>
      <dgm:spPr/>
      <dgm:t>
        <a:bodyPr/>
        <a:lstStyle/>
        <a:p>
          <a:endParaRPr lang="en-US"/>
        </a:p>
      </dgm:t>
    </dgm:pt>
    <dgm:pt modelId="{CCAC5BA9-B7E7-43E1-B030-872770643F85}">
      <dgm:prSet phldrT="[Text]" custT="1"/>
      <dgm:spPr/>
      <dgm:t>
        <a:bodyPr/>
        <a:lstStyle/>
        <a:p>
          <a:r>
            <a:rPr lang="en-US" sz="1200" b="0" dirty="0" smtClean="0">
              <a:solidFill>
                <a:schemeClr val="tx1"/>
              </a:solidFill>
            </a:rPr>
            <a:t>Account Level Output</a:t>
          </a:r>
          <a:endParaRPr lang="en-US" sz="1200" b="0" dirty="0">
            <a:solidFill>
              <a:schemeClr val="tx1"/>
            </a:solidFill>
          </a:endParaRPr>
        </a:p>
      </dgm:t>
    </dgm:pt>
    <dgm:pt modelId="{71532CD8-632E-447E-986D-5801D0857D9E}" type="parTrans" cxnId="{F3A0609D-156E-474A-934C-4539AB28C6AA}">
      <dgm:prSet/>
      <dgm:spPr/>
      <dgm:t>
        <a:bodyPr/>
        <a:lstStyle/>
        <a:p>
          <a:endParaRPr lang="en-US"/>
        </a:p>
      </dgm:t>
    </dgm:pt>
    <dgm:pt modelId="{A8E34AE6-788F-4D68-89BB-95B3AE0C065D}" type="sibTrans" cxnId="{F3A0609D-156E-474A-934C-4539AB28C6AA}">
      <dgm:prSet/>
      <dgm:spPr/>
      <dgm:t>
        <a:bodyPr/>
        <a:lstStyle/>
        <a:p>
          <a:endParaRPr lang="en-US"/>
        </a:p>
      </dgm:t>
    </dgm:pt>
    <dgm:pt modelId="{C638AE74-B738-4454-903A-7CC40C73ECEE}">
      <dgm:prSet custT="1"/>
      <dgm:spPr/>
      <dgm:t>
        <a:bodyPr/>
        <a:lstStyle/>
        <a:p>
          <a:r>
            <a:rPr lang="en-US" sz="1200" b="0" dirty="0" smtClean="0">
              <a:solidFill>
                <a:schemeClr val="tx1"/>
              </a:solidFill>
            </a:rPr>
            <a:t>Summarized Output</a:t>
          </a:r>
          <a:endParaRPr lang="en-US" sz="1200" b="0" dirty="0">
            <a:solidFill>
              <a:schemeClr val="tx1"/>
            </a:solidFill>
          </a:endParaRPr>
        </a:p>
      </dgm:t>
    </dgm:pt>
    <dgm:pt modelId="{FCE415EB-7565-4F55-9FF4-88416E71BCF9}" type="parTrans" cxnId="{C543753B-2DFA-4E20-8991-6B033F24ECE5}">
      <dgm:prSet/>
      <dgm:spPr/>
      <dgm:t>
        <a:bodyPr/>
        <a:lstStyle/>
        <a:p>
          <a:endParaRPr lang="en-US"/>
        </a:p>
      </dgm:t>
    </dgm:pt>
    <dgm:pt modelId="{9085CE11-2CB5-4376-B547-758588120C60}" type="sibTrans" cxnId="{C543753B-2DFA-4E20-8991-6B033F24ECE5}">
      <dgm:prSet/>
      <dgm:spPr/>
      <dgm:t>
        <a:bodyPr/>
        <a:lstStyle/>
        <a:p>
          <a:endParaRPr lang="en-US"/>
        </a:p>
      </dgm:t>
    </dgm:pt>
    <dgm:pt modelId="{36BAEC5A-DADA-4F2C-ACAC-11CCC713F2E3}" type="pres">
      <dgm:prSet presAssocID="{4229B4CD-8811-4F04-9168-610B7B3ECB15}" presName="Name0" presStyleCnt="0">
        <dgm:presLayoutVars>
          <dgm:chMax val="7"/>
          <dgm:chPref val="7"/>
          <dgm:dir/>
          <dgm:animLvl val="lvl"/>
        </dgm:presLayoutVars>
      </dgm:prSet>
      <dgm:spPr/>
      <dgm:t>
        <a:bodyPr/>
        <a:lstStyle/>
        <a:p>
          <a:endParaRPr lang="en-US"/>
        </a:p>
      </dgm:t>
    </dgm:pt>
    <dgm:pt modelId="{E8A58445-D5C0-49E2-AB2B-12CA1D397E29}" type="pres">
      <dgm:prSet presAssocID="{CCAC5BA9-B7E7-43E1-B030-872770643F85}" presName="Accent1" presStyleCnt="0"/>
      <dgm:spPr/>
    </dgm:pt>
    <dgm:pt modelId="{C6EF50E8-AAF8-4C28-8EB4-7FED068BBA96}" type="pres">
      <dgm:prSet presAssocID="{CCAC5BA9-B7E7-43E1-B030-872770643F85}" presName="Accent" presStyleLbl="node1" presStyleIdx="0" presStyleCnt="2" custScaleX="168358"/>
      <dgm:spPr/>
    </dgm:pt>
    <dgm:pt modelId="{644D9E0D-B403-40AF-A0B0-6E9485FE0D4B}" type="pres">
      <dgm:prSet presAssocID="{CCAC5BA9-B7E7-43E1-B030-872770643F85}" presName="Parent1" presStyleLbl="revTx" presStyleIdx="0" presStyleCnt="2" custScaleX="162637" custLinFactNeighborY="-16606">
        <dgm:presLayoutVars>
          <dgm:chMax val="1"/>
          <dgm:chPref val="1"/>
          <dgm:bulletEnabled val="1"/>
        </dgm:presLayoutVars>
      </dgm:prSet>
      <dgm:spPr/>
      <dgm:t>
        <a:bodyPr/>
        <a:lstStyle/>
        <a:p>
          <a:endParaRPr lang="en-US"/>
        </a:p>
      </dgm:t>
    </dgm:pt>
    <dgm:pt modelId="{9D5D5825-C591-45F2-9B06-3501ABDB0A89}" type="pres">
      <dgm:prSet presAssocID="{C638AE74-B738-4454-903A-7CC40C73ECEE}" presName="Accent2" presStyleCnt="0"/>
      <dgm:spPr/>
    </dgm:pt>
    <dgm:pt modelId="{43ACF354-1D64-4DBF-B13C-A8D5374D9C48}" type="pres">
      <dgm:prSet presAssocID="{C638AE74-B738-4454-903A-7CC40C73ECEE}" presName="Accent" presStyleLbl="node1" presStyleIdx="1" presStyleCnt="2" custScaleX="185316" custLinFactNeighborX="30413" custLinFactNeighborY="-2766"/>
      <dgm:spPr/>
    </dgm:pt>
    <dgm:pt modelId="{40838CDE-F8A2-4032-B732-292FD74F5901}" type="pres">
      <dgm:prSet presAssocID="{C638AE74-B738-4454-903A-7CC40C73ECEE}" presName="Parent2" presStyleLbl="revTx" presStyleIdx="1" presStyleCnt="2" custScaleX="203203" custLinFactNeighborX="49001" custLinFactNeighborY="11471">
        <dgm:presLayoutVars>
          <dgm:chMax val="1"/>
          <dgm:chPref val="1"/>
          <dgm:bulletEnabled val="1"/>
        </dgm:presLayoutVars>
      </dgm:prSet>
      <dgm:spPr/>
      <dgm:t>
        <a:bodyPr/>
        <a:lstStyle/>
        <a:p>
          <a:endParaRPr lang="en-US"/>
        </a:p>
      </dgm:t>
    </dgm:pt>
  </dgm:ptLst>
  <dgm:cxnLst>
    <dgm:cxn modelId="{680CE098-0F7A-4339-A5CC-E4D93FBA3529}" type="presOf" srcId="{CCAC5BA9-B7E7-43E1-B030-872770643F85}" destId="{644D9E0D-B403-40AF-A0B0-6E9485FE0D4B}" srcOrd="0" destOrd="0" presId="urn:microsoft.com/office/officeart/2009/layout/CircleArrowProcess"/>
    <dgm:cxn modelId="{045B7472-8557-4D2E-9C26-2C2BC25E64FA}" type="presOf" srcId="{C638AE74-B738-4454-903A-7CC40C73ECEE}" destId="{40838CDE-F8A2-4032-B732-292FD74F5901}" srcOrd="0" destOrd="0" presId="urn:microsoft.com/office/officeart/2009/layout/CircleArrowProcess"/>
    <dgm:cxn modelId="{07D4BF6C-DECB-4F2B-90E7-CE5CE40C0D2A}" type="presOf" srcId="{4229B4CD-8811-4F04-9168-610B7B3ECB15}" destId="{36BAEC5A-DADA-4F2C-ACAC-11CCC713F2E3}" srcOrd="0" destOrd="0" presId="urn:microsoft.com/office/officeart/2009/layout/CircleArrowProcess"/>
    <dgm:cxn modelId="{C543753B-2DFA-4E20-8991-6B033F24ECE5}" srcId="{4229B4CD-8811-4F04-9168-610B7B3ECB15}" destId="{C638AE74-B738-4454-903A-7CC40C73ECEE}" srcOrd="1" destOrd="0" parTransId="{FCE415EB-7565-4F55-9FF4-88416E71BCF9}" sibTransId="{9085CE11-2CB5-4376-B547-758588120C60}"/>
    <dgm:cxn modelId="{F3A0609D-156E-474A-934C-4539AB28C6AA}" srcId="{4229B4CD-8811-4F04-9168-610B7B3ECB15}" destId="{CCAC5BA9-B7E7-43E1-B030-872770643F85}" srcOrd="0" destOrd="0" parTransId="{71532CD8-632E-447E-986D-5801D0857D9E}" sibTransId="{A8E34AE6-788F-4D68-89BB-95B3AE0C065D}"/>
    <dgm:cxn modelId="{A23B29A1-0F3B-492B-8B16-6C42BABCB47A}" type="presParOf" srcId="{36BAEC5A-DADA-4F2C-ACAC-11CCC713F2E3}" destId="{E8A58445-D5C0-49E2-AB2B-12CA1D397E29}" srcOrd="0" destOrd="0" presId="urn:microsoft.com/office/officeart/2009/layout/CircleArrowProcess"/>
    <dgm:cxn modelId="{2ADB58F3-E008-47CB-80C5-F90AAD5C5D08}" type="presParOf" srcId="{E8A58445-D5C0-49E2-AB2B-12CA1D397E29}" destId="{C6EF50E8-AAF8-4C28-8EB4-7FED068BBA96}" srcOrd="0" destOrd="0" presId="urn:microsoft.com/office/officeart/2009/layout/CircleArrowProcess"/>
    <dgm:cxn modelId="{B7932FEB-82DE-4F7D-9862-5B5665498068}" type="presParOf" srcId="{36BAEC5A-DADA-4F2C-ACAC-11CCC713F2E3}" destId="{644D9E0D-B403-40AF-A0B0-6E9485FE0D4B}" srcOrd="1" destOrd="0" presId="urn:microsoft.com/office/officeart/2009/layout/CircleArrowProcess"/>
    <dgm:cxn modelId="{E29A6108-4037-4CBE-8B12-DA3D5F9666C3}" type="presParOf" srcId="{36BAEC5A-DADA-4F2C-ACAC-11CCC713F2E3}" destId="{9D5D5825-C591-45F2-9B06-3501ABDB0A89}" srcOrd="2" destOrd="0" presId="urn:microsoft.com/office/officeart/2009/layout/CircleArrowProcess"/>
    <dgm:cxn modelId="{3AB4CEC8-1300-4E2C-B439-429702CC20E8}" type="presParOf" srcId="{9D5D5825-C591-45F2-9B06-3501ABDB0A89}" destId="{43ACF354-1D64-4DBF-B13C-A8D5374D9C48}" srcOrd="0" destOrd="0" presId="urn:microsoft.com/office/officeart/2009/layout/CircleArrowProcess"/>
    <dgm:cxn modelId="{5E687A4E-1E8C-4504-ABF0-FDC8A898BD43}" type="presParOf" srcId="{36BAEC5A-DADA-4F2C-ACAC-11CCC713F2E3}" destId="{40838CDE-F8A2-4032-B732-292FD74F5901}" srcOrd="3" destOrd="0" presId="urn:microsoft.com/office/officeart/2009/layout/CircleArrow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10D8A02-B218-46EA-AD07-17184B5FB2D4}" type="doc">
      <dgm:prSet loTypeId="urn:microsoft.com/office/officeart/2005/8/layout/funnel1" loCatId="relationship" qsTypeId="urn:microsoft.com/office/officeart/2005/8/quickstyle/simple1" qsCatId="simple" csTypeId="urn:microsoft.com/office/officeart/2005/8/colors/accent4_2" csCatId="accent4" phldr="1"/>
      <dgm:spPr/>
      <dgm:t>
        <a:bodyPr/>
        <a:lstStyle/>
        <a:p>
          <a:endParaRPr lang="en-US"/>
        </a:p>
      </dgm:t>
    </dgm:pt>
    <dgm:pt modelId="{5FB6C69E-0636-415C-BC0B-34B735998D40}">
      <dgm:prSet phldrT="[Text]"/>
      <dgm:spPr/>
      <dgm:t>
        <a:bodyPr/>
        <a:lstStyle/>
        <a:p>
          <a:endParaRPr lang="en-US" dirty="0"/>
        </a:p>
      </dgm:t>
    </dgm:pt>
    <dgm:pt modelId="{DFAE05B5-5A83-4328-8BDA-81C5ECE9BBB3}" type="parTrans" cxnId="{200D55DA-0C36-437F-B9D8-030648990A1C}">
      <dgm:prSet/>
      <dgm:spPr/>
      <dgm:t>
        <a:bodyPr/>
        <a:lstStyle/>
        <a:p>
          <a:endParaRPr lang="en-US"/>
        </a:p>
      </dgm:t>
    </dgm:pt>
    <dgm:pt modelId="{72949CC6-A3A7-484A-B5A0-C900C987D65F}" type="sibTrans" cxnId="{200D55DA-0C36-437F-B9D8-030648990A1C}">
      <dgm:prSet/>
      <dgm:spPr/>
      <dgm:t>
        <a:bodyPr/>
        <a:lstStyle/>
        <a:p>
          <a:endParaRPr lang="en-US"/>
        </a:p>
      </dgm:t>
    </dgm:pt>
    <dgm:pt modelId="{8D6EDF09-376D-4F7B-A914-15077F75C46C}" type="pres">
      <dgm:prSet presAssocID="{210D8A02-B218-46EA-AD07-17184B5FB2D4}" presName="Name0" presStyleCnt="0">
        <dgm:presLayoutVars>
          <dgm:chMax val="4"/>
          <dgm:resizeHandles val="exact"/>
        </dgm:presLayoutVars>
      </dgm:prSet>
      <dgm:spPr/>
      <dgm:t>
        <a:bodyPr/>
        <a:lstStyle/>
        <a:p>
          <a:endParaRPr lang="en-US"/>
        </a:p>
      </dgm:t>
    </dgm:pt>
    <dgm:pt modelId="{28E49690-3BB7-4A6E-82CA-89E429EBD43F}" type="pres">
      <dgm:prSet presAssocID="{210D8A02-B218-46EA-AD07-17184B5FB2D4}" presName="ellipse" presStyleLbl="trBgShp" presStyleIdx="0" presStyleCnt="1" custAng="16200000" custScaleX="127110" custScaleY="213989" custLinFactY="6019" custLinFactNeighborX="34469" custLinFactNeighborY="100000"/>
      <dgm:spPr>
        <a:prstGeom prst="rect">
          <a:avLst/>
        </a:prstGeom>
      </dgm:spPr>
    </dgm:pt>
    <dgm:pt modelId="{450C90B0-8326-4293-8E30-45AC5ED25BD6}" type="pres">
      <dgm:prSet presAssocID="{210D8A02-B218-46EA-AD07-17184B5FB2D4}" presName="arrow1" presStyleLbl="fgShp" presStyleIdx="0" presStyleCnt="1" custAng="16200000" custLinFactX="482937" custLinFactY="-200000" custLinFactNeighborX="500000" custLinFactNeighborY="-230491"/>
      <dgm:spPr>
        <a:noFill/>
      </dgm:spPr>
    </dgm:pt>
    <dgm:pt modelId="{F42FA40A-B9BF-4E88-B1B8-3B87A36AB258}" type="pres">
      <dgm:prSet presAssocID="{210D8A02-B218-46EA-AD07-17184B5FB2D4}" presName="rectangle" presStyleLbl="revTx" presStyleIdx="0" presStyleCnt="1">
        <dgm:presLayoutVars>
          <dgm:bulletEnabled val="1"/>
        </dgm:presLayoutVars>
      </dgm:prSet>
      <dgm:spPr/>
      <dgm:t>
        <a:bodyPr/>
        <a:lstStyle/>
        <a:p>
          <a:endParaRPr lang="en-US"/>
        </a:p>
      </dgm:t>
    </dgm:pt>
    <dgm:pt modelId="{ADFF939A-A9E0-4BF6-B004-84BA7A294255}" type="pres">
      <dgm:prSet presAssocID="{210D8A02-B218-46EA-AD07-17184B5FB2D4}" presName="funnel" presStyleLbl="trAlignAcc1" presStyleIdx="0" presStyleCnt="1" custAng="16200000" custScaleX="109898" custScaleY="61930" custLinFactNeighborX="-43743" custLinFactNeighborY="14707"/>
      <dgm:spPr/>
    </dgm:pt>
  </dgm:ptLst>
  <dgm:cxnLst>
    <dgm:cxn modelId="{200D55DA-0C36-437F-B9D8-030648990A1C}" srcId="{210D8A02-B218-46EA-AD07-17184B5FB2D4}" destId="{5FB6C69E-0636-415C-BC0B-34B735998D40}" srcOrd="0" destOrd="0" parTransId="{DFAE05B5-5A83-4328-8BDA-81C5ECE9BBB3}" sibTransId="{72949CC6-A3A7-484A-B5A0-C900C987D65F}"/>
    <dgm:cxn modelId="{B9091BDD-E154-417F-9135-4A3E052F257E}" type="presOf" srcId="{210D8A02-B218-46EA-AD07-17184B5FB2D4}" destId="{8D6EDF09-376D-4F7B-A914-15077F75C46C}" srcOrd="0" destOrd="0" presId="urn:microsoft.com/office/officeart/2005/8/layout/funnel1"/>
    <dgm:cxn modelId="{DDA0B961-3972-45B7-8309-D07779624737}" type="presOf" srcId="{5FB6C69E-0636-415C-BC0B-34B735998D40}" destId="{F42FA40A-B9BF-4E88-B1B8-3B87A36AB258}" srcOrd="0" destOrd="0" presId="urn:microsoft.com/office/officeart/2005/8/layout/funnel1"/>
    <dgm:cxn modelId="{0FBC9448-5CBB-47F9-8C84-48C7A6E7750C}" type="presParOf" srcId="{8D6EDF09-376D-4F7B-A914-15077F75C46C}" destId="{28E49690-3BB7-4A6E-82CA-89E429EBD43F}" srcOrd="0" destOrd="0" presId="urn:microsoft.com/office/officeart/2005/8/layout/funnel1"/>
    <dgm:cxn modelId="{A223E8FB-3D38-4A6E-BABC-18B9E762125C}" type="presParOf" srcId="{8D6EDF09-376D-4F7B-A914-15077F75C46C}" destId="{450C90B0-8326-4293-8E30-45AC5ED25BD6}" srcOrd="1" destOrd="0" presId="urn:microsoft.com/office/officeart/2005/8/layout/funnel1"/>
    <dgm:cxn modelId="{B1E2F837-9E70-4975-80A9-F7912E2EEBF1}" type="presParOf" srcId="{8D6EDF09-376D-4F7B-A914-15077F75C46C}" destId="{F42FA40A-B9BF-4E88-B1B8-3B87A36AB258}" srcOrd="2" destOrd="0" presId="urn:microsoft.com/office/officeart/2005/8/layout/funnel1"/>
    <dgm:cxn modelId="{050CDC8A-106D-4526-B615-D35A0490DA43}" type="presParOf" srcId="{8D6EDF09-376D-4F7B-A914-15077F75C46C}" destId="{ADFF939A-A9E0-4BF6-B004-84BA7A294255}" srcOrd="3" destOrd="0" presId="urn:microsoft.com/office/officeart/2005/8/layout/funnel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9BB4FE-14B5-4361-B1A5-BD5C0436B4C3}">
      <dsp:nvSpPr>
        <dsp:cNvPr id="0" name=""/>
        <dsp:cNvSpPr/>
      </dsp:nvSpPr>
      <dsp:spPr>
        <a:xfrm>
          <a:off x="0" y="-102488"/>
          <a:ext cx="6583680" cy="160019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US" sz="1600" b="1" kern="1200" dirty="0" smtClean="0"/>
            <a:t>Capital Plan rule includes:</a:t>
          </a:r>
        </a:p>
        <a:p>
          <a:pPr lvl="0" algn="l" defTabSz="711200">
            <a:lnSpc>
              <a:spcPct val="90000"/>
            </a:lnSpc>
            <a:spcBef>
              <a:spcPct val="0"/>
            </a:spcBef>
            <a:spcAft>
              <a:spcPct val="35000"/>
            </a:spcAft>
          </a:pPr>
          <a:r>
            <a:rPr lang="en-US" sz="1100" kern="1200" dirty="0" smtClean="0"/>
            <a:t>1. Assessment of Expected use and sources of capital</a:t>
          </a:r>
        </a:p>
        <a:p>
          <a:pPr lvl="0" algn="l" defTabSz="711200">
            <a:lnSpc>
              <a:spcPct val="90000"/>
            </a:lnSpc>
            <a:spcBef>
              <a:spcPct val="0"/>
            </a:spcBef>
            <a:spcAft>
              <a:spcPct val="35000"/>
            </a:spcAft>
          </a:pPr>
          <a:r>
            <a:rPr lang="en-US" sz="1100" kern="1200" dirty="0" smtClean="0"/>
            <a:t>2. Detailed description of the firm’s process for accessing capital adequacy</a:t>
          </a:r>
        </a:p>
        <a:p>
          <a:pPr lvl="0" algn="l" defTabSz="711200">
            <a:lnSpc>
              <a:spcPct val="90000"/>
            </a:lnSpc>
            <a:spcBef>
              <a:spcPct val="0"/>
            </a:spcBef>
            <a:spcAft>
              <a:spcPct val="35000"/>
            </a:spcAft>
          </a:pPr>
          <a:r>
            <a:rPr lang="en-US" sz="1100" kern="1200" dirty="0" smtClean="0"/>
            <a:t>3. The Firm’s capital policy</a:t>
          </a:r>
        </a:p>
        <a:p>
          <a:pPr lvl="0" algn="l" defTabSz="711200">
            <a:lnSpc>
              <a:spcPct val="90000"/>
            </a:lnSpc>
            <a:spcBef>
              <a:spcPct val="0"/>
            </a:spcBef>
            <a:spcAft>
              <a:spcPct val="35000"/>
            </a:spcAft>
          </a:pPr>
          <a:r>
            <a:rPr lang="en-US" sz="1100" kern="1200" dirty="0" smtClean="0"/>
            <a:t>4. A discussion of any expected changes to the firm’s business plan that are likely to have a material impact on the firm’s capital adequacy or liquidity.</a:t>
          </a:r>
        </a:p>
      </dsp:txBody>
      <dsp:txXfrm>
        <a:off x="46868" y="-55620"/>
        <a:ext cx="5174724" cy="1506463"/>
      </dsp:txXfrm>
    </dsp:sp>
    <dsp:sp modelId="{009A907C-FB94-44A5-B285-2E0FF89DC384}">
      <dsp:nvSpPr>
        <dsp:cNvPr id="0" name=""/>
        <dsp:cNvSpPr/>
      </dsp:nvSpPr>
      <dsp:spPr>
        <a:xfrm>
          <a:off x="551383" y="1752605"/>
          <a:ext cx="6583680" cy="55529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US" sz="1600" b="1" kern="1200" dirty="0" smtClean="0"/>
            <a:t>Approval of Capital Plan by firm’s Board of Directors.</a:t>
          </a:r>
          <a:endParaRPr lang="en-US" sz="1600" b="1" kern="1200" dirty="0"/>
        </a:p>
      </dsp:txBody>
      <dsp:txXfrm>
        <a:off x="567647" y="1768869"/>
        <a:ext cx="5226110" cy="522768"/>
      </dsp:txXfrm>
    </dsp:sp>
    <dsp:sp modelId="{0FF210CA-F1C7-496A-8817-8748DA8EC415}">
      <dsp:nvSpPr>
        <dsp:cNvPr id="0" name=""/>
        <dsp:cNvSpPr/>
      </dsp:nvSpPr>
      <dsp:spPr>
        <a:xfrm>
          <a:off x="1094536" y="2667002"/>
          <a:ext cx="6583680" cy="87277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US" sz="1600" b="1" kern="1200" dirty="0" smtClean="0"/>
            <a:t>Submission of Capital Plan to the Federal Boards.</a:t>
          </a:r>
        </a:p>
        <a:p>
          <a:pPr lvl="0" algn="l" defTabSz="711200">
            <a:lnSpc>
              <a:spcPct val="90000"/>
            </a:lnSpc>
            <a:spcBef>
              <a:spcPct val="0"/>
            </a:spcBef>
            <a:spcAft>
              <a:spcPct val="35000"/>
            </a:spcAft>
          </a:pPr>
          <a:r>
            <a:rPr lang="en-US" sz="1100" kern="1200" dirty="0" smtClean="0"/>
            <a:t>*For CCAR 2018, capital plans should have been submitted to the Federal Reserve no later than April 5, 2018.</a:t>
          </a:r>
          <a:endParaRPr lang="en-US" sz="1100" kern="1200" dirty="0"/>
        </a:p>
      </dsp:txBody>
      <dsp:txXfrm>
        <a:off x="1120099" y="2692565"/>
        <a:ext cx="5215741" cy="821644"/>
      </dsp:txXfrm>
    </dsp:sp>
    <dsp:sp modelId="{A33D3BF9-61B1-4AAD-8B55-EA1C98D0684C}">
      <dsp:nvSpPr>
        <dsp:cNvPr id="0" name=""/>
        <dsp:cNvSpPr/>
      </dsp:nvSpPr>
      <dsp:spPr>
        <a:xfrm>
          <a:off x="1645920" y="3886196"/>
          <a:ext cx="6583680" cy="119024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US" sz="1600" b="1" kern="1200" dirty="0" smtClean="0"/>
            <a:t>Board Conducts Quantitative &amp; Qualitative review of capital plan:</a:t>
          </a:r>
        </a:p>
        <a:p>
          <a:pPr lvl="0" algn="l" defTabSz="711200">
            <a:lnSpc>
              <a:spcPct val="90000"/>
            </a:lnSpc>
            <a:spcBef>
              <a:spcPct val="0"/>
            </a:spcBef>
            <a:spcAft>
              <a:spcPct val="35000"/>
            </a:spcAft>
          </a:pPr>
          <a:r>
            <a:rPr lang="en-US" sz="1100" kern="1200" dirty="0" smtClean="0"/>
            <a:t>Board may decide to object or to not object on the plan and ask for more supporting docs if required.</a:t>
          </a:r>
        </a:p>
        <a:p>
          <a:pPr lvl="0" algn="l" defTabSz="711200">
            <a:lnSpc>
              <a:spcPct val="90000"/>
            </a:lnSpc>
            <a:spcBef>
              <a:spcPct val="0"/>
            </a:spcBef>
            <a:spcAft>
              <a:spcPct val="35000"/>
            </a:spcAft>
          </a:pPr>
          <a:r>
            <a:rPr lang="en-US" sz="1200" kern="1200" dirty="0" smtClean="0"/>
            <a:t>*</a:t>
          </a:r>
          <a:r>
            <a:rPr lang="en-US" sz="1100" kern="1200" dirty="0" smtClean="0"/>
            <a:t>Board published results of assessment by June 30, 2018</a:t>
          </a:r>
          <a:endParaRPr lang="en-US" sz="1100" kern="1200" dirty="0"/>
        </a:p>
      </dsp:txBody>
      <dsp:txXfrm>
        <a:off x="1680781" y="3921057"/>
        <a:ext cx="5188916" cy="1120521"/>
      </dsp:txXfrm>
    </dsp:sp>
    <dsp:sp modelId="{231F6C1C-678D-4FF6-AC0D-01502A4AA683}">
      <dsp:nvSpPr>
        <dsp:cNvPr id="0" name=""/>
        <dsp:cNvSpPr/>
      </dsp:nvSpPr>
      <dsp:spPr>
        <a:xfrm>
          <a:off x="5810021" y="1265918"/>
          <a:ext cx="773658" cy="773658"/>
        </a:xfrm>
        <a:prstGeom prst="downArrow">
          <a:avLst>
            <a:gd name="adj1" fmla="val 55000"/>
            <a:gd name="adj2" fmla="val 45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endParaRPr lang="en-US" sz="1800" kern="1200"/>
        </a:p>
      </dsp:txBody>
      <dsp:txXfrm>
        <a:off x="5984094" y="1265918"/>
        <a:ext cx="425512" cy="582178"/>
      </dsp:txXfrm>
    </dsp:sp>
    <dsp:sp modelId="{57CF2634-D369-4C5A-9C6E-F6CA3CE9EC02}">
      <dsp:nvSpPr>
        <dsp:cNvPr id="0" name=""/>
        <dsp:cNvSpPr/>
      </dsp:nvSpPr>
      <dsp:spPr>
        <a:xfrm>
          <a:off x="6361404" y="2198139"/>
          <a:ext cx="773658" cy="773658"/>
        </a:xfrm>
        <a:prstGeom prst="downArrow">
          <a:avLst>
            <a:gd name="adj1" fmla="val 55000"/>
            <a:gd name="adj2" fmla="val 45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endParaRPr lang="en-US" sz="1800" kern="1200"/>
        </a:p>
      </dsp:txBody>
      <dsp:txXfrm>
        <a:off x="6535477" y="2198139"/>
        <a:ext cx="425512" cy="582178"/>
      </dsp:txXfrm>
    </dsp:sp>
    <dsp:sp modelId="{7DBE82C9-1170-4978-86C2-A887B95D0DC1}">
      <dsp:nvSpPr>
        <dsp:cNvPr id="0" name=""/>
        <dsp:cNvSpPr/>
      </dsp:nvSpPr>
      <dsp:spPr>
        <a:xfrm>
          <a:off x="6904558" y="3420095"/>
          <a:ext cx="773658" cy="773658"/>
        </a:xfrm>
        <a:prstGeom prst="downArrow">
          <a:avLst>
            <a:gd name="adj1" fmla="val 55000"/>
            <a:gd name="adj2" fmla="val 45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4450" tIns="44450" rIns="44450" bIns="44450" numCol="1" spcCol="1270" anchor="ctr" anchorCtr="0">
          <a:noAutofit/>
        </a:bodyPr>
        <a:lstStyle/>
        <a:p>
          <a:pPr lvl="0" algn="ctr" defTabSz="1555750">
            <a:lnSpc>
              <a:spcPct val="90000"/>
            </a:lnSpc>
            <a:spcBef>
              <a:spcPct val="0"/>
            </a:spcBef>
            <a:spcAft>
              <a:spcPct val="35000"/>
            </a:spcAft>
          </a:pPr>
          <a:endParaRPr lang="en-US" sz="3500" kern="1200"/>
        </a:p>
      </dsp:txBody>
      <dsp:txXfrm>
        <a:off x="7078631" y="3420095"/>
        <a:ext cx="425512" cy="58217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F21B86-D30E-4058-879A-52F8E4C48B91}">
      <dsp:nvSpPr>
        <dsp:cNvPr id="0" name=""/>
        <dsp:cNvSpPr/>
      </dsp:nvSpPr>
      <dsp:spPr>
        <a:xfrm>
          <a:off x="372" y="935414"/>
          <a:ext cx="1927152" cy="2467808"/>
        </a:xfrm>
        <a:prstGeom prst="roundRect">
          <a:avLst>
            <a:gd name="adj" fmla="val 5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54864" rIns="71120" bIns="0" numCol="1" spcCol="1270" anchor="t" anchorCtr="0">
          <a:noAutofit/>
        </a:bodyPr>
        <a:lstStyle/>
        <a:p>
          <a:pPr lvl="0" algn="r" defTabSz="711200">
            <a:lnSpc>
              <a:spcPct val="90000"/>
            </a:lnSpc>
            <a:spcBef>
              <a:spcPct val="0"/>
            </a:spcBef>
            <a:spcAft>
              <a:spcPct val="35000"/>
            </a:spcAft>
          </a:pPr>
          <a:endParaRPr lang="en-US" sz="1600" kern="1200" dirty="0"/>
        </a:p>
      </dsp:txBody>
      <dsp:txXfrm rot="16200000">
        <a:off x="-818713" y="1754500"/>
        <a:ext cx="2023602" cy="385430"/>
      </dsp:txXfrm>
    </dsp:sp>
    <dsp:sp modelId="{085C5DA9-0DC2-465A-BD99-25290059A517}">
      <dsp:nvSpPr>
        <dsp:cNvPr id="0" name=""/>
        <dsp:cNvSpPr/>
      </dsp:nvSpPr>
      <dsp:spPr>
        <a:xfrm>
          <a:off x="395180" y="935414"/>
          <a:ext cx="1435728" cy="2467808"/>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44577" rIns="0" bIns="0" numCol="1" spcCol="1270" anchor="t" anchorCtr="0">
          <a:noAutofit/>
        </a:bodyPr>
        <a:lstStyle/>
        <a:p>
          <a:pPr lvl="0" algn="l" defTabSz="577850">
            <a:lnSpc>
              <a:spcPct val="90000"/>
            </a:lnSpc>
            <a:spcBef>
              <a:spcPct val="0"/>
            </a:spcBef>
            <a:spcAft>
              <a:spcPct val="35000"/>
            </a:spcAft>
          </a:pPr>
          <a:endParaRPr lang="en-US" sz="1300" kern="1200" dirty="0" smtClean="0"/>
        </a:p>
        <a:p>
          <a:pPr lvl="0" algn="l" defTabSz="577850">
            <a:lnSpc>
              <a:spcPct val="90000"/>
            </a:lnSpc>
            <a:spcBef>
              <a:spcPct val="0"/>
            </a:spcBef>
            <a:spcAft>
              <a:spcPct val="35000"/>
            </a:spcAft>
          </a:pPr>
          <a:r>
            <a:rPr lang="en-US" sz="1300" kern="1200" dirty="0" smtClean="0"/>
            <a:t>Estimates of Projected Revenues, Losses, Reserves, and Pro Forma Capital Levels:</a:t>
          </a:r>
        </a:p>
        <a:p>
          <a:pPr lvl="0" algn="l" defTabSz="577850">
            <a:lnSpc>
              <a:spcPct val="90000"/>
            </a:lnSpc>
            <a:spcBef>
              <a:spcPct val="0"/>
            </a:spcBef>
            <a:spcAft>
              <a:spcPct val="35000"/>
            </a:spcAft>
          </a:pPr>
          <a:r>
            <a:rPr lang="en-US" sz="1300" kern="1200" dirty="0" smtClean="0"/>
            <a:t>1. Global Shock</a:t>
          </a:r>
        </a:p>
        <a:p>
          <a:pPr lvl="0" algn="l" defTabSz="577850">
            <a:lnSpc>
              <a:spcPct val="90000"/>
            </a:lnSpc>
            <a:spcBef>
              <a:spcPct val="0"/>
            </a:spcBef>
            <a:spcAft>
              <a:spcPct val="35000"/>
            </a:spcAft>
          </a:pPr>
          <a:r>
            <a:rPr lang="en-US" sz="1300" kern="1200" dirty="0" smtClean="0"/>
            <a:t>2. Counterparty default</a:t>
          </a:r>
        </a:p>
        <a:p>
          <a:pPr lvl="0" algn="l" defTabSz="577850">
            <a:lnSpc>
              <a:spcPct val="90000"/>
            </a:lnSpc>
            <a:spcBef>
              <a:spcPct val="0"/>
            </a:spcBef>
            <a:spcAft>
              <a:spcPct val="35000"/>
            </a:spcAft>
          </a:pPr>
          <a:r>
            <a:rPr lang="en-US" sz="1300" kern="1200" dirty="0" smtClean="0"/>
            <a:t>3. Market Risk</a:t>
          </a:r>
        </a:p>
        <a:p>
          <a:pPr lvl="0" algn="l" defTabSz="577850">
            <a:lnSpc>
              <a:spcPct val="90000"/>
            </a:lnSpc>
            <a:spcBef>
              <a:spcPct val="0"/>
            </a:spcBef>
            <a:spcAft>
              <a:spcPct val="35000"/>
            </a:spcAft>
          </a:pPr>
          <a:r>
            <a:rPr lang="en-US" sz="1300" kern="1200" dirty="0" smtClean="0"/>
            <a:t>4. Stress Tests</a:t>
          </a:r>
          <a:endParaRPr lang="en-US" sz="1300" kern="1200" dirty="0"/>
        </a:p>
      </dsp:txBody>
      <dsp:txXfrm>
        <a:off x="395180" y="935414"/>
        <a:ext cx="1435728" cy="2467808"/>
      </dsp:txXfrm>
    </dsp:sp>
    <dsp:sp modelId="{BD4F9BF6-3C0E-41AF-93BA-83C3C5331704}">
      <dsp:nvSpPr>
        <dsp:cNvPr id="0" name=""/>
        <dsp:cNvSpPr/>
      </dsp:nvSpPr>
      <dsp:spPr>
        <a:xfrm>
          <a:off x="1999502" y="935414"/>
          <a:ext cx="2272440" cy="2467808"/>
        </a:xfrm>
        <a:prstGeom prst="roundRect">
          <a:avLst>
            <a:gd name="adj" fmla="val 5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54864" rIns="71120" bIns="0" numCol="1" spcCol="1270" anchor="t" anchorCtr="0">
          <a:noAutofit/>
        </a:bodyPr>
        <a:lstStyle/>
        <a:p>
          <a:pPr lvl="0" algn="r" defTabSz="711200">
            <a:lnSpc>
              <a:spcPct val="90000"/>
            </a:lnSpc>
            <a:spcBef>
              <a:spcPct val="0"/>
            </a:spcBef>
            <a:spcAft>
              <a:spcPct val="35000"/>
            </a:spcAft>
          </a:pPr>
          <a:endParaRPr lang="en-US" sz="1600" kern="1200" dirty="0"/>
        </a:p>
      </dsp:txBody>
      <dsp:txXfrm rot="16200000">
        <a:off x="1214945" y="1719971"/>
        <a:ext cx="2023602" cy="454488"/>
      </dsp:txXfrm>
    </dsp:sp>
    <dsp:sp modelId="{1F4B4651-25F7-46D5-9A63-AF3B22E42DDD}">
      <dsp:nvSpPr>
        <dsp:cNvPr id="0" name=""/>
        <dsp:cNvSpPr/>
      </dsp:nvSpPr>
      <dsp:spPr>
        <a:xfrm rot="5400000">
          <a:off x="1828598" y="2895026"/>
          <a:ext cx="362374" cy="308476"/>
        </a:xfrm>
        <a:prstGeom prst="flowChartExtra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0AFB441-8045-48A1-B037-409AF6B545A6}">
      <dsp:nvSpPr>
        <dsp:cNvPr id="0" name=""/>
        <dsp:cNvSpPr/>
      </dsp:nvSpPr>
      <dsp:spPr>
        <a:xfrm>
          <a:off x="2438335" y="935414"/>
          <a:ext cx="1692968" cy="2467808"/>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37719" rIns="0" bIns="0" numCol="1" spcCol="1270" anchor="t" anchorCtr="0">
          <a:noAutofit/>
        </a:bodyPr>
        <a:lstStyle/>
        <a:p>
          <a:pPr lvl="0" algn="l" defTabSz="577850">
            <a:lnSpc>
              <a:spcPct val="90000"/>
            </a:lnSpc>
            <a:spcBef>
              <a:spcPct val="0"/>
            </a:spcBef>
            <a:spcAft>
              <a:spcPct val="35000"/>
            </a:spcAft>
          </a:pPr>
          <a:endParaRPr lang="en-US" sz="1300" kern="1200" dirty="0" smtClean="0"/>
        </a:p>
        <a:p>
          <a:pPr lvl="0" algn="l" defTabSz="577850">
            <a:lnSpc>
              <a:spcPct val="90000"/>
            </a:lnSpc>
            <a:spcBef>
              <a:spcPct val="0"/>
            </a:spcBef>
            <a:spcAft>
              <a:spcPct val="35000"/>
            </a:spcAft>
          </a:pPr>
          <a:r>
            <a:rPr lang="en-US" sz="1300" kern="1200" dirty="0" smtClean="0"/>
            <a:t>Discussion of Stress Test Results Conducted by Firms:</a:t>
          </a:r>
          <a:endParaRPr lang="en-US" sz="1300" kern="1200" dirty="0"/>
        </a:p>
        <a:p>
          <a:pPr marL="57150" lvl="1" indent="-57150" algn="l" defTabSz="466725">
            <a:lnSpc>
              <a:spcPct val="90000"/>
            </a:lnSpc>
            <a:spcBef>
              <a:spcPct val="0"/>
            </a:spcBef>
            <a:spcAft>
              <a:spcPct val="15000"/>
            </a:spcAft>
            <a:buChar char="••"/>
          </a:pPr>
          <a:r>
            <a:rPr lang="en-US" sz="1050" kern="1200" dirty="0" smtClean="0"/>
            <a:t>Supervisory baseline</a:t>
          </a:r>
          <a:endParaRPr lang="en-US" sz="1050" kern="1200" dirty="0"/>
        </a:p>
        <a:p>
          <a:pPr marL="57150" lvl="1" indent="-57150" algn="l" defTabSz="466725">
            <a:lnSpc>
              <a:spcPct val="90000"/>
            </a:lnSpc>
            <a:spcBef>
              <a:spcPct val="0"/>
            </a:spcBef>
            <a:spcAft>
              <a:spcPct val="15000"/>
            </a:spcAft>
            <a:buChar char="••"/>
          </a:pPr>
          <a:r>
            <a:rPr lang="en-US" sz="1050" kern="1200" dirty="0" smtClean="0"/>
            <a:t>Supervisory adverse</a:t>
          </a:r>
          <a:endParaRPr lang="en-US" sz="1050" kern="1200" dirty="0"/>
        </a:p>
        <a:p>
          <a:pPr marL="57150" lvl="1" indent="-57150" algn="l" defTabSz="466725">
            <a:lnSpc>
              <a:spcPct val="90000"/>
            </a:lnSpc>
            <a:spcBef>
              <a:spcPct val="0"/>
            </a:spcBef>
            <a:spcAft>
              <a:spcPct val="15000"/>
            </a:spcAft>
            <a:buChar char="••"/>
          </a:pPr>
          <a:r>
            <a:rPr lang="en-US" sz="1050" kern="1200" dirty="0" smtClean="0"/>
            <a:t>Supervisory severely adverse</a:t>
          </a:r>
          <a:endParaRPr lang="en-US" sz="1050" kern="1200" dirty="0"/>
        </a:p>
        <a:p>
          <a:pPr marL="57150" lvl="1" indent="-57150" algn="l" defTabSz="466725">
            <a:lnSpc>
              <a:spcPct val="90000"/>
            </a:lnSpc>
            <a:spcBef>
              <a:spcPct val="0"/>
            </a:spcBef>
            <a:spcAft>
              <a:spcPct val="15000"/>
            </a:spcAft>
            <a:buChar char="••"/>
          </a:pPr>
          <a:r>
            <a:rPr lang="en-US" sz="1050" kern="1200" dirty="0" smtClean="0"/>
            <a:t>BHC baseline</a:t>
          </a:r>
          <a:endParaRPr lang="en-US" sz="1050" kern="1200" dirty="0"/>
        </a:p>
        <a:p>
          <a:pPr marL="57150" lvl="1" indent="-57150" algn="l" defTabSz="466725">
            <a:lnSpc>
              <a:spcPct val="90000"/>
            </a:lnSpc>
            <a:spcBef>
              <a:spcPct val="0"/>
            </a:spcBef>
            <a:spcAft>
              <a:spcPct val="15000"/>
            </a:spcAft>
            <a:buChar char="••"/>
          </a:pPr>
          <a:r>
            <a:rPr lang="en-US" sz="1050" kern="1200" dirty="0" smtClean="0"/>
            <a:t>BHC stress</a:t>
          </a:r>
          <a:endParaRPr lang="en-US" sz="1050" kern="1200" dirty="0"/>
        </a:p>
      </dsp:txBody>
      <dsp:txXfrm>
        <a:off x="2438335" y="935414"/>
        <a:ext cx="1692968" cy="2467808"/>
      </dsp:txXfrm>
    </dsp:sp>
    <dsp:sp modelId="{42C6758E-E618-4633-BD82-642CDAA5183B}">
      <dsp:nvSpPr>
        <dsp:cNvPr id="0" name=""/>
        <dsp:cNvSpPr/>
      </dsp:nvSpPr>
      <dsp:spPr>
        <a:xfrm>
          <a:off x="4343920" y="935414"/>
          <a:ext cx="2056507" cy="2467808"/>
        </a:xfrm>
        <a:prstGeom prst="roundRect">
          <a:avLst>
            <a:gd name="adj" fmla="val 5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54864" rIns="71120" bIns="0" numCol="1" spcCol="1270" anchor="t" anchorCtr="0">
          <a:noAutofit/>
        </a:bodyPr>
        <a:lstStyle/>
        <a:p>
          <a:pPr lvl="0" algn="r" defTabSz="711200">
            <a:lnSpc>
              <a:spcPct val="90000"/>
            </a:lnSpc>
            <a:spcBef>
              <a:spcPct val="0"/>
            </a:spcBef>
            <a:spcAft>
              <a:spcPct val="35000"/>
            </a:spcAft>
          </a:pPr>
          <a:endParaRPr lang="en-US" sz="1600" kern="1200" dirty="0"/>
        </a:p>
      </dsp:txBody>
      <dsp:txXfrm rot="16200000">
        <a:off x="3537769" y="1741565"/>
        <a:ext cx="2023602" cy="411301"/>
      </dsp:txXfrm>
    </dsp:sp>
    <dsp:sp modelId="{9AC17AC3-6F27-4446-9C79-29E27E74884D}">
      <dsp:nvSpPr>
        <dsp:cNvPr id="0" name=""/>
        <dsp:cNvSpPr/>
      </dsp:nvSpPr>
      <dsp:spPr>
        <a:xfrm rot="5400000">
          <a:off x="4173016" y="2895026"/>
          <a:ext cx="362374" cy="308476"/>
        </a:xfrm>
        <a:prstGeom prst="flowChartExtract">
          <a:avLst/>
        </a:prstGeom>
        <a:blipFill rotWithShape="0">
          <a:blip xmlns:r="http://schemas.openxmlformats.org/officeDocument/2006/relationships" r:embed="rId1"/>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33FCE92-CAC0-4BCB-9A45-AC8486F270EF}">
      <dsp:nvSpPr>
        <dsp:cNvPr id="0" name=""/>
        <dsp:cNvSpPr/>
      </dsp:nvSpPr>
      <dsp:spPr>
        <a:xfrm>
          <a:off x="4755222" y="935414"/>
          <a:ext cx="1532097" cy="2467808"/>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44577" rIns="0" bIns="0" numCol="1" spcCol="1270" anchor="t" anchorCtr="0">
          <a:noAutofit/>
        </a:bodyPr>
        <a:lstStyle/>
        <a:p>
          <a:pPr lvl="0" algn="l" defTabSz="577850">
            <a:lnSpc>
              <a:spcPct val="90000"/>
            </a:lnSpc>
            <a:spcBef>
              <a:spcPct val="0"/>
            </a:spcBef>
            <a:spcAft>
              <a:spcPct val="35000"/>
            </a:spcAft>
          </a:pPr>
          <a:endParaRPr lang="en-US" sz="1300" kern="1200" dirty="0" smtClean="0"/>
        </a:p>
        <a:p>
          <a:pPr lvl="0" algn="l" defTabSz="577850">
            <a:lnSpc>
              <a:spcPct val="90000"/>
            </a:lnSpc>
            <a:spcBef>
              <a:spcPct val="0"/>
            </a:spcBef>
            <a:spcAft>
              <a:spcPct val="35000"/>
            </a:spcAft>
          </a:pPr>
          <a:r>
            <a:rPr lang="en-US" sz="1300" kern="1200" dirty="0" smtClean="0"/>
            <a:t>Discussion of how the firm will maintain all minimum regulatory capital ratios: </a:t>
          </a:r>
        </a:p>
        <a:p>
          <a:pPr lvl="0" algn="l" defTabSz="577850">
            <a:lnSpc>
              <a:spcPct val="90000"/>
            </a:lnSpc>
            <a:spcBef>
              <a:spcPct val="0"/>
            </a:spcBef>
            <a:spcAft>
              <a:spcPct val="35000"/>
            </a:spcAft>
          </a:pPr>
          <a:r>
            <a:rPr lang="en-US" sz="1300" kern="1200" dirty="0" smtClean="0"/>
            <a:t>Tier-1, Tier-2 Capital Ratios </a:t>
          </a:r>
          <a:r>
            <a:rPr lang="en-US" sz="1300" kern="1200" dirty="0" err="1" smtClean="0"/>
            <a:t>etc</a:t>
          </a:r>
          <a:r>
            <a:rPr lang="en-US" sz="1300" kern="1200" dirty="0" smtClean="0"/>
            <a:t> </a:t>
          </a:r>
          <a:endParaRPr lang="en-US" sz="1300" kern="1200" dirty="0"/>
        </a:p>
      </dsp:txBody>
      <dsp:txXfrm>
        <a:off x="4755222" y="935414"/>
        <a:ext cx="1532097" cy="246780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B4666C-A9F7-4C77-9242-7090CC3F9A4A}">
      <dsp:nvSpPr>
        <dsp:cNvPr id="0" name=""/>
        <dsp:cNvSpPr/>
      </dsp:nvSpPr>
      <dsp:spPr>
        <a:xfrm>
          <a:off x="2284613" y="183867"/>
          <a:ext cx="3649057" cy="1267269"/>
        </a:xfrm>
        <a:prstGeom prst="ellipse">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0955AC2-C8F6-484E-902F-DE04B013E227}">
      <dsp:nvSpPr>
        <dsp:cNvPr id="0" name=""/>
        <dsp:cNvSpPr/>
      </dsp:nvSpPr>
      <dsp:spPr>
        <a:xfrm>
          <a:off x="3761209" y="3286980"/>
          <a:ext cx="707181" cy="452596"/>
        </a:xfrm>
        <a:prstGeom prst="downArrow">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E151B5C-ACBE-4D9B-920C-F9D1636E8357}">
      <dsp:nvSpPr>
        <dsp:cNvPr id="0" name=""/>
        <dsp:cNvSpPr/>
      </dsp:nvSpPr>
      <dsp:spPr>
        <a:xfrm>
          <a:off x="2417563" y="3649057"/>
          <a:ext cx="3394472" cy="8486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3360" tIns="213360" rIns="213360" bIns="213360" numCol="1" spcCol="1270" anchor="ctr" anchorCtr="0">
          <a:noAutofit/>
        </a:bodyPr>
        <a:lstStyle/>
        <a:p>
          <a:pPr lvl="0" algn="ctr" defTabSz="1333500">
            <a:lnSpc>
              <a:spcPct val="90000"/>
            </a:lnSpc>
            <a:spcBef>
              <a:spcPct val="0"/>
            </a:spcBef>
            <a:spcAft>
              <a:spcPct val="35000"/>
            </a:spcAft>
          </a:pPr>
          <a:r>
            <a:rPr lang="en-US" sz="3000" kern="1200" dirty="0" smtClean="0"/>
            <a:t>Cash Flow Engine</a:t>
          </a:r>
          <a:endParaRPr lang="en-US" sz="3000" kern="1200" dirty="0"/>
        </a:p>
      </dsp:txBody>
      <dsp:txXfrm>
        <a:off x="2417563" y="3649057"/>
        <a:ext cx="3394472" cy="848618"/>
      </dsp:txXfrm>
    </dsp:sp>
    <dsp:sp modelId="{5FD274A4-5598-41FD-BFF0-29320E696B86}">
      <dsp:nvSpPr>
        <dsp:cNvPr id="0" name=""/>
        <dsp:cNvSpPr/>
      </dsp:nvSpPr>
      <dsp:spPr>
        <a:xfrm>
          <a:off x="3611286" y="1549010"/>
          <a:ext cx="1272927" cy="1272927"/>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smtClean="0"/>
            <a:t>Loan Level Data</a:t>
          </a:r>
          <a:endParaRPr lang="en-US" sz="1000" kern="1200" dirty="0"/>
        </a:p>
      </dsp:txBody>
      <dsp:txXfrm>
        <a:off x="3797702" y="1735426"/>
        <a:ext cx="900095" cy="900095"/>
      </dsp:txXfrm>
    </dsp:sp>
    <dsp:sp modelId="{D346B586-387C-4B1F-9CFF-5D205AA44CB7}">
      <dsp:nvSpPr>
        <dsp:cNvPr id="0" name=""/>
        <dsp:cNvSpPr/>
      </dsp:nvSpPr>
      <dsp:spPr>
        <a:xfrm>
          <a:off x="2700436" y="594032"/>
          <a:ext cx="1272927" cy="1272927"/>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smtClean="0"/>
            <a:t>New Origination</a:t>
          </a:r>
          <a:endParaRPr lang="en-US" sz="1000" kern="1200" dirty="0"/>
        </a:p>
      </dsp:txBody>
      <dsp:txXfrm>
        <a:off x="2886852" y="780448"/>
        <a:ext cx="900095" cy="900095"/>
      </dsp:txXfrm>
    </dsp:sp>
    <dsp:sp modelId="{F13ED880-6F87-48E8-8F23-8AA9CBE1B12A}">
      <dsp:nvSpPr>
        <dsp:cNvPr id="0" name=""/>
        <dsp:cNvSpPr/>
      </dsp:nvSpPr>
      <dsp:spPr>
        <a:xfrm>
          <a:off x="4343406" y="380998"/>
          <a:ext cx="1272927" cy="1272927"/>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smtClean="0"/>
            <a:t>Macroeconomic Data</a:t>
          </a:r>
          <a:endParaRPr lang="en-US" sz="1000" kern="1200" dirty="0"/>
        </a:p>
      </dsp:txBody>
      <dsp:txXfrm>
        <a:off x="4529822" y="567414"/>
        <a:ext cx="900095" cy="900095"/>
      </dsp:txXfrm>
    </dsp:sp>
    <dsp:sp modelId="{3104CDA7-B01D-4BC0-9336-ADF54FFF203C}">
      <dsp:nvSpPr>
        <dsp:cNvPr id="0" name=""/>
        <dsp:cNvSpPr/>
      </dsp:nvSpPr>
      <dsp:spPr>
        <a:xfrm>
          <a:off x="2134691" y="28287"/>
          <a:ext cx="3960217" cy="3168174"/>
        </a:xfrm>
        <a:prstGeom prst="funnel">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EF50E8-AAF8-4C28-8EB4-7FED068BBA96}">
      <dsp:nvSpPr>
        <dsp:cNvPr id="0" name=""/>
        <dsp:cNvSpPr/>
      </dsp:nvSpPr>
      <dsp:spPr>
        <a:xfrm>
          <a:off x="237786" y="1271380"/>
          <a:ext cx="2275124" cy="1351399"/>
        </a:xfrm>
        <a:prstGeom prst="circularArrow">
          <a:avLst>
            <a:gd name="adj1" fmla="val 10980"/>
            <a:gd name="adj2" fmla="val 1142322"/>
            <a:gd name="adj3" fmla="val 4500000"/>
            <a:gd name="adj4" fmla="val 10800000"/>
            <a:gd name="adj5" fmla="val 125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44D9E0D-B403-40AF-A0B0-6E9485FE0D4B}">
      <dsp:nvSpPr>
        <dsp:cNvPr id="0" name=""/>
        <dsp:cNvSpPr/>
      </dsp:nvSpPr>
      <dsp:spPr>
        <a:xfrm>
          <a:off x="762001" y="1698048"/>
          <a:ext cx="1226206" cy="3769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b="0" kern="1200" dirty="0" smtClean="0">
              <a:solidFill>
                <a:schemeClr val="tx1"/>
              </a:solidFill>
            </a:rPr>
            <a:t>Account Level Output</a:t>
          </a:r>
          <a:endParaRPr lang="en-US" sz="1200" b="0" kern="1200" dirty="0">
            <a:solidFill>
              <a:schemeClr val="tx1"/>
            </a:solidFill>
          </a:endParaRPr>
        </a:p>
      </dsp:txBody>
      <dsp:txXfrm>
        <a:off x="762001" y="1698048"/>
        <a:ext cx="1226206" cy="376932"/>
      </dsp:txXfrm>
    </dsp:sp>
    <dsp:sp modelId="{43ACF354-1D64-4DBF-B13C-A8D5374D9C48}">
      <dsp:nvSpPr>
        <dsp:cNvPr id="0" name=""/>
        <dsp:cNvSpPr/>
      </dsp:nvSpPr>
      <dsp:spPr>
        <a:xfrm>
          <a:off x="278560" y="2105449"/>
          <a:ext cx="2151374" cy="1161413"/>
        </a:xfrm>
        <a:prstGeom prst="blockArc">
          <a:avLst>
            <a:gd name="adj1" fmla="val 0"/>
            <a:gd name="adj2" fmla="val 18900000"/>
            <a:gd name="adj3" fmla="val 1274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0838CDE-F8A2-4032-B732-292FD74F5901}">
      <dsp:nvSpPr>
        <dsp:cNvPr id="0" name=""/>
        <dsp:cNvSpPr/>
      </dsp:nvSpPr>
      <dsp:spPr>
        <a:xfrm>
          <a:off x="601545" y="2581872"/>
          <a:ext cx="1532055" cy="3769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b="0" kern="1200" dirty="0" smtClean="0">
              <a:solidFill>
                <a:schemeClr val="tx1"/>
              </a:solidFill>
            </a:rPr>
            <a:t>Summarized Output</a:t>
          </a:r>
          <a:endParaRPr lang="en-US" sz="1200" b="0" kern="1200" dirty="0">
            <a:solidFill>
              <a:schemeClr val="tx1"/>
            </a:solidFill>
          </a:endParaRPr>
        </a:p>
      </dsp:txBody>
      <dsp:txXfrm>
        <a:off x="601545" y="2581872"/>
        <a:ext cx="1532055" cy="37693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E49690-3BB7-4A6E-82CA-89E429EBD43F}">
      <dsp:nvSpPr>
        <dsp:cNvPr id="0" name=""/>
        <dsp:cNvSpPr/>
      </dsp:nvSpPr>
      <dsp:spPr>
        <a:xfrm rot="16200000">
          <a:off x="1904361" y="1428876"/>
          <a:ext cx="4997863" cy="2922028"/>
        </a:xfrm>
        <a:prstGeom prst="rect">
          <a:avLst/>
        </a:prstGeom>
        <a:solidFill>
          <a:schemeClr val="accent4">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50C90B0-8326-4293-8E30-45AC5ED25BD6}">
      <dsp:nvSpPr>
        <dsp:cNvPr id="0" name=""/>
        <dsp:cNvSpPr/>
      </dsp:nvSpPr>
      <dsp:spPr>
        <a:xfrm rot="16200000">
          <a:off x="5471160" y="2003682"/>
          <a:ext cx="762000" cy="487680"/>
        </a:xfrm>
        <a:prstGeom prst="downArrow">
          <a:avLst/>
        </a:prstGeom>
        <a:no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42FA40A-B9BF-4E88-B1B8-3B87A36AB258}">
      <dsp:nvSpPr>
        <dsp:cNvPr id="0" name=""/>
        <dsp:cNvSpPr/>
      </dsp:nvSpPr>
      <dsp:spPr>
        <a:xfrm>
          <a:off x="1225295" y="4493244"/>
          <a:ext cx="3657600" cy="914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7584" tIns="227584" rIns="227584" bIns="227584" numCol="1" spcCol="1270" anchor="ctr" anchorCtr="0">
          <a:noAutofit/>
        </a:bodyPr>
        <a:lstStyle/>
        <a:p>
          <a:pPr lvl="0" algn="ctr" defTabSz="1422400">
            <a:lnSpc>
              <a:spcPct val="90000"/>
            </a:lnSpc>
            <a:spcBef>
              <a:spcPct val="0"/>
            </a:spcBef>
            <a:spcAft>
              <a:spcPct val="35000"/>
            </a:spcAft>
          </a:pPr>
          <a:endParaRPr lang="en-US" sz="3200" kern="1200" dirty="0"/>
        </a:p>
      </dsp:txBody>
      <dsp:txXfrm>
        <a:off x="1225295" y="4493244"/>
        <a:ext cx="3657600" cy="914400"/>
      </dsp:txXfrm>
    </dsp:sp>
    <dsp:sp modelId="{ADFF939A-A9E0-4BF6-B004-84BA7A294255}">
      <dsp:nvSpPr>
        <dsp:cNvPr id="0" name=""/>
        <dsp:cNvSpPr/>
      </dsp:nvSpPr>
      <dsp:spPr>
        <a:xfrm rot="16200000">
          <a:off x="-1157289" y="1743675"/>
          <a:ext cx="4689567" cy="2114141"/>
        </a:xfrm>
        <a:prstGeom prst="funnel">
          <a:avLst/>
        </a:prstGeom>
        <a:solidFill>
          <a:schemeClr val="lt1">
            <a:alpha val="40000"/>
            <a:hueOff val="0"/>
            <a:satOff val="0"/>
            <a:lumOff val="0"/>
            <a:alphaOff val="0"/>
          </a:schemeClr>
        </a:solidFill>
        <a:ln w="9525" cap="flat" cmpd="sng" algn="ctr">
          <a:solidFill>
            <a:schemeClr val="accent4">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layout4.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96848C-2BB4-439F-A47D-26A3C84C6A7B}" type="datetimeFigureOut">
              <a:rPr lang="en-US" smtClean="0"/>
              <a:t>8/3/2018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481F3F-3796-4A1D-B3BF-2EADFE7D8F39}" type="slidenum">
              <a:rPr lang="en-US" smtClean="0"/>
              <a:t>‹#›</a:t>
            </a:fld>
            <a:endParaRPr lang="en-US"/>
          </a:p>
        </p:txBody>
      </p:sp>
    </p:spTree>
    <p:extLst>
      <p:ext uri="{BB962C8B-B14F-4D97-AF65-F5344CB8AC3E}">
        <p14:creationId xmlns:p14="http://schemas.microsoft.com/office/powerpoint/2010/main" val="5272293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600" dirty="0" smtClean="0">
                <a:latin typeface="Arial Body"/>
              </a:rPr>
              <a:t>Linked with</a:t>
            </a:r>
            <a:r>
              <a:rPr lang="en-US" sz="600" baseline="0" dirty="0" smtClean="0">
                <a:latin typeface="Arial Body"/>
              </a:rPr>
              <a:t> slide no 6 as Hyperlink.</a:t>
            </a:r>
            <a:endParaRPr lang="en-US" sz="600" dirty="0">
              <a:latin typeface="Arial Body"/>
            </a:endParaRPr>
          </a:p>
        </p:txBody>
      </p:sp>
      <p:sp>
        <p:nvSpPr>
          <p:cNvPr id="4" name="Slide Number Placeholder 3"/>
          <p:cNvSpPr>
            <a:spLocks noGrp="1"/>
          </p:cNvSpPr>
          <p:nvPr>
            <p:ph type="sldNum" sz="quarter" idx="10"/>
          </p:nvPr>
        </p:nvSpPr>
        <p:spPr/>
        <p:txBody>
          <a:bodyPr/>
          <a:lstStyle/>
          <a:p>
            <a:fld id="{7F34518E-020B-454A-AC39-CA634E118D68}" type="slidenum">
              <a:rPr lang="en-US" smtClean="0"/>
              <a:t>16</a:t>
            </a:fld>
            <a:endParaRPr lang="en-US"/>
          </a:p>
        </p:txBody>
      </p:sp>
    </p:spTree>
    <p:extLst>
      <p:ext uri="{BB962C8B-B14F-4D97-AF65-F5344CB8AC3E}">
        <p14:creationId xmlns:p14="http://schemas.microsoft.com/office/powerpoint/2010/main" val="34964717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01C9FEE-057E-4068-9298-9299AABF3381}" type="datetimeFigureOut">
              <a:rPr lang="en-US" smtClean="0"/>
              <a:t>8/3/2018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E31820-40EB-4752-BF5C-5CDC15760999}" type="slidenum">
              <a:rPr lang="en-US" smtClean="0"/>
              <a:t>‹#›</a:t>
            </a:fld>
            <a:endParaRPr lang="en-US"/>
          </a:p>
        </p:txBody>
      </p:sp>
    </p:spTree>
    <p:extLst>
      <p:ext uri="{BB962C8B-B14F-4D97-AF65-F5344CB8AC3E}">
        <p14:creationId xmlns:p14="http://schemas.microsoft.com/office/powerpoint/2010/main" val="4858783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1C9FEE-057E-4068-9298-9299AABF3381}" type="datetimeFigureOut">
              <a:rPr lang="en-US" smtClean="0"/>
              <a:t>8/3/2018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E31820-40EB-4752-BF5C-5CDC15760999}" type="slidenum">
              <a:rPr lang="en-US" smtClean="0"/>
              <a:t>‹#›</a:t>
            </a:fld>
            <a:endParaRPr lang="en-US"/>
          </a:p>
        </p:txBody>
      </p:sp>
    </p:spTree>
    <p:extLst>
      <p:ext uri="{BB962C8B-B14F-4D97-AF65-F5344CB8AC3E}">
        <p14:creationId xmlns:p14="http://schemas.microsoft.com/office/powerpoint/2010/main" val="24990739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1C9FEE-057E-4068-9298-9299AABF3381}" type="datetimeFigureOut">
              <a:rPr lang="en-US" smtClean="0"/>
              <a:t>8/3/2018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E31820-40EB-4752-BF5C-5CDC15760999}" type="slidenum">
              <a:rPr lang="en-US" smtClean="0"/>
              <a:t>‹#›</a:t>
            </a:fld>
            <a:endParaRPr lang="en-US"/>
          </a:p>
        </p:txBody>
      </p:sp>
    </p:spTree>
    <p:extLst>
      <p:ext uri="{BB962C8B-B14F-4D97-AF65-F5344CB8AC3E}">
        <p14:creationId xmlns:p14="http://schemas.microsoft.com/office/powerpoint/2010/main" val="280875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1C9FEE-057E-4068-9298-9299AABF3381}" type="datetimeFigureOut">
              <a:rPr lang="en-US" smtClean="0"/>
              <a:t>8/3/2018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E31820-40EB-4752-BF5C-5CDC15760999}" type="slidenum">
              <a:rPr lang="en-US" smtClean="0"/>
              <a:t>‹#›</a:t>
            </a:fld>
            <a:endParaRPr lang="en-US"/>
          </a:p>
        </p:txBody>
      </p:sp>
    </p:spTree>
    <p:extLst>
      <p:ext uri="{BB962C8B-B14F-4D97-AF65-F5344CB8AC3E}">
        <p14:creationId xmlns:p14="http://schemas.microsoft.com/office/powerpoint/2010/main" val="7703479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01C9FEE-057E-4068-9298-9299AABF3381}" type="datetimeFigureOut">
              <a:rPr lang="en-US" smtClean="0"/>
              <a:t>8/3/2018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E31820-40EB-4752-BF5C-5CDC15760999}" type="slidenum">
              <a:rPr lang="en-US" smtClean="0"/>
              <a:t>‹#›</a:t>
            </a:fld>
            <a:endParaRPr lang="en-US"/>
          </a:p>
        </p:txBody>
      </p:sp>
    </p:spTree>
    <p:extLst>
      <p:ext uri="{BB962C8B-B14F-4D97-AF65-F5344CB8AC3E}">
        <p14:creationId xmlns:p14="http://schemas.microsoft.com/office/powerpoint/2010/main" val="31053037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01C9FEE-057E-4068-9298-9299AABF3381}" type="datetimeFigureOut">
              <a:rPr lang="en-US" smtClean="0"/>
              <a:t>8/3/2018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E31820-40EB-4752-BF5C-5CDC15760999}" type="slidenum">
              <a:rPr lang="en-US" smtClean="0"/>
              <a:t>‹#›</a:t>
            </a:fld>
            <a:endParaRPr lang="en-US"/>
          </a:p>
        </p:txBody>
      </p:sp>
    </p:spTree>
    <p:extLst>
      <p:ext uri="{BB962C8B-B14F-4D97-AF65-F5344CB8AC3E}">
        <p14:creationId xmlns:p14="http://schemas.microsoft.com/office/powerpoint/2010/main" val="41244180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01C9FEE-057E-4068-9298-9299AABF3381}" type="datetimeFigureOut">
              <a:rPr lang="en-US" smtClean="0"/>
              <a:t>8/3/2018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0E31820-40EB-4752-BF5C-5CDC15760999}" type="slidenum">
              <a:rPr lang="en-US" smtClean="0"/>
              <a:t>‹#›</a:t>
            </a:fld>
            <a:endParaRPr lang="en-US"/>
          </a:p>
        </p:txBody>
      </p:sp>
    </p:spTree>
    <p:extLst>
      <p:ext uri="{BB962C8B-B14F-4D97-AF65-F5344CB8AC3E}">
        <p14:creationId xmlns:p14="http://schemas.microsoft.com/office/powerpoint/2010/main" val="34939866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01C9FEE-057E-4068-9298-9299AABF3381}" type="datetimeFigureOut">
              <a:rPr lang="en-US" smtClean="0"/>
              <a:t>8/3/2018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0E31820-40EB-4752-BF5C-5CDC15760999}" type="slidenum">
              <a:rPr lang="en-US" smtClean="0"/>
              <a:t>‹#›</a:t>
            </a:fld>
            <a:endParaRPr lang="en-US"/>
          </a:p>
        </p:txBody>
      </p:sp>
    </p:spTree>
    <p:extLst>
      <p:ext uri="{BB962C8B-B14F-4D97-AF65-F5344CB8AC3E}">
        <p14:creationId xmlns:p14="http://schemas.microsoft.com/office/powerpoint/2010/main" val="20853589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1C9FEE-057E-4068-9298-9299AABF3381}" type="datetimeFigureOut">
              <a:rPr lang="en-US" smtClean="0"/>
              <a:t>8/3/2018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0E31820-40EB-4752-BF5C-5CDC15760999}" type="slidenum">
              <a:rPr lang="en-US" smtClean="0"/>
              <a:t>‹#›</a:t>
            </a:fld>
            <a:endParaRPr lang="en-US"/>
          </a:p>
        </p:txBody>
      </p:sp>
    </p:spTree>
    <p:extLst>
      <p:ext uri="{BB962C8B-B14F-4D97-AF65-F5344CB8AC3E}">
        <p14:creationId xmlns:p14="http://schemas.microsoft.com/office/powerpoint/2010/main" val="18089736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01C9FEE-057E-4068-9298-9299AABF3381}" type="datetimeFigureOut">
              <a:rPr lang="en-US" smtClean="0"/>
              <a:t>8/3/2018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E31820-40EB-4752-BF5C-5CDC15760999}" type="slidenum">
              <a:rPr lang="en-US" smtClean="0"/>
              <a:t>‹#›</a:t>
            </a:fld>
            <a:endParaRPr lang="en-US"/>
          </a:p>
        </p:txBody>
      </p:sp>
    </p:spTree>
    <p:extLst>
      <p:ext uri="{BB962C8B-B14F-4D97-AF65-F5344CB8AC3E}">
        <p14:creationId xmlns:p14="http://schemas.microsoft.com/office/powerpoint/2010/main" val="33423440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01C9FEE-057E-4068-9298-9299AABF3381}" type="datetimeFigureOut">
              <a:rPr lang="en-US" smtClean="0"/>
              <a:t>8/3/2018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E31820-40EB-4752-BF5C-5CDC15760999}" type="slidenum">
              <a:rPr lang="en-US" smtClean="0"/>
              <a:t>‹#›</a:t>
            </a:fld>
            <a:endParaRPr lang="en-US"/>
          </a:p>
        </p:txBody>
      </p:sp>
    </p:spTree>
    <p:extLst>
      <p:ext uri="{BB962C8B-B14F-4D97-AF65-F5344CB8AC3E}">
        <p14:creationId xmlns:p14="http://schemas.microsoft.com/office/powerpoint/2010/main" val="2014524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1C9FEE-057E-4068-9298-9299AABF3381}" type="datetimeFigureOut">
              <a:rPr lang="en-US" smtClean="0"/>
              <a:t>8/3/2018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E31820-40EB-4752-BF5C-5CDC15760999}" type="slidenum">
              <a:rPr lang="en-US" smtClean="0"/>
              <a:t>‹#›</a:t>
            </a:fld>
            <a:endParaRPr lang="en-US"/>
          </a:p>
        </p:txBody>
      </p:sp>
    </p:spTree>
    <p:extLst>
      <p:ext uri="{BB962C8B-B14F-4D97-AF65-F5344CB8AC3E}">
        <p14:creationId xmlns:p14="http://schemas.microsoft.com/office/powerpoint/2010/main" val="32319232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6.xml.rels><?xml version="1.0" encoding="UTF-8" standalone="yes"?>
<Relationships xmlns="http://schemas.openxmlformats.org/package/2006/relationships"><Relationship Id="rId8" Type="http://schemas.openxmlformats.org/officeDocument/2006/relationships/diagramData" Target="../diagrams/data5.xml"/><Relationship Id="rId3" Type="http://schemas.openxmlformats.org/officeDocument/2006/relationships/diagramData" Target="../diagrams/data4.xml"/><Relationship Id="rId7" Type="http://schemas.microsoft.com/office/2007/relationships/diagramDrawing" Target="../diagrams/drawing4.xml"/><Relationship Id="rId12" Type="http://schemas.microsoft.com/office/2007/relationships/diagramDrawing" Target="../diagrams/drawing5.xml"/><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diagramColors" Target="../diagrams/colors4.xml"/><Relationship Id="rId11" Type="http://schemas.openxmlformats.org/officeDocument/2006/relationships/diagramColors" Target="../diagrams/colors5.xml"/><Relationship Id="rId5" Type="http://schemas.openxmlformats.org/officeDocument/2006/relationships/diagramQuickStyle" Target="../diagrams/quickStyle4.xml"/><Relationship Id="rId10" Type="http://schemas.openxmlformats.org/officeDocument/2006/relationships/diagramQuickStyle" Target="../diagrams/quickStyle5.xml"/><Relationship Id="rId4" Type="http://schemas.openxmlformats.org/officeDocument/2006/relationships/diagramLayout" Target="../diagrams/layout4.xml"/><Relationship Id="rId9" Type="http://schemas.openxmlformats.org/officeDocument/2006/relationships/diagramLayout" Target="../diagrams/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3.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CCAR</a:t>
            </a:r>
            <a:endParaRPr lang="en-US" dirty="0"/>
          </a:p>
        </p:txBody>
      </p:sp>
      <p:sp>
        <p:nvSpPr>
          <p:cNvPr id="4" name="TextBox 3"/>
          <p:cNvSpPr txBox="1"/>
          <p:nvPr/>
        </p:nvSpPr>
        <p:spPr>
          <a:xfrm>
            <a:off x="685800" y="5791200"/>
            <a:ext cx="2057400" cy="369332"/>
          </a:xfrm>
          <a:prstGeom prst="rect">
            <a:avLst/>
          </a:prstGeom>
          <a:noFill/>
        </p:spPr>
        <p:txBody>
          <a:bodyPr wrap="square" rtlCol="0">
            <a:spAutoFit/>
          </a:bodyPr>
          <a:lstStyle/>
          <a:p>
            <a:r>
              <a:rPr lang="en-US" dirty="0" smtClean="0"/>
              <a:t>Aug 2</a:t>
            </a:r>
            <a:r>
              <a:rPr lang="en-US" baseline="30000" dirty="0" smtClean="0"/>
              <a:t>nd</a:t>
            </a:r>
            <a:r>
              <a:rPr lang="en-US" dirty="0" smtClean="0"/>
              <a:t>, 2018</a:t>
            </a:r>
            <a:endParaRPr lang="en-US" dirty="0"/>
          </a:p>
        </p:txBody>
      </p:sp>
    </p:spTree>
    <p:extLst>
      <p:ext uri="{BB962C8B-B14F-4D97-AF65-F5344CB8AC3E}">
        <p14:creationId xmlns:p14="http://schemas.microsoft.com/office/powerpoint/2010/main" val="12980604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FRB’s Assessment: Qualitative</a:t>
            </a:r>
            <a:endParaRPr lang="en-US" dirty="0"/>
          </a:p>
        </p:txBody>
      </p:sp>
      <p:sp>
        <p:nvSpPr>
          <p:cNvPr id="3" name="Content Placeholder 2"/>
          <p:cNvSpPr>
            <a:spLocks noGrp="1"/>
          </p:cNvSpPr>
          <p:nvPr>
            <p:ph idx="1"/>
          </p:nvPr>
        </p:nvSpPr>
        <p:spPr/>
        <p:txBody>
          <a:bodyPr>
            <a:normAutofit/>
          </a:bodyPr>
          <a:lstStyle/>
          <a:p>
            <a:r>
              <a:rPr lang="en-US" sz="1600" dirty="0" smtClean="0"/>
              <a:t>Applies to LISCC and Large &amp; Complex firms only.</a:t>
            </a:r>
          </a:p>
          <a:p>
            <a:endParaRPr lang="en-US" sz="1600" dirty="0" smtClean="0"/>
          </a:p>
          <a:p>
            <a:r>
              <a:rPr lang="en-US" sz="1600" dirty="0" smtClean="0"/>
              <a:t>Fed ensures firm’s processes and policies are adequate.</a:t>
            </a:r>
          </a:p>
          <a:p>
            <a:endParaRPr lang="en-US" sz="1600" dirty="0" smtClean="0"/>
          </a:p>
          <a:p>
            <a:r>
              <a:rPr lang="en-US" sz="1600" dirty="0" smtClean="0"/>
              <a:t>Below are the aspects covered:</a:t>
            </a:r>
          </a:p>
          <a:p>
            <a:endParaRPr lang="en-US" sz="1600" dirty="0" smtClean="0"/>
          </a:p>
          <a:p>
            <a:pPr lvl="1"/>
            <a:r>
              <a:rPr lang="en-US" sz="1600" dirty="0" smtClean="0"/>
              <a:t>Assumptions and Analysis underlying the capital plan: Identification, Capture and Measurement of Risk. Model &amp; Data Assumptions</a:t>
            </a:r>
          </a:p>
          <a:p>
            <a:pPr lvl="1"/>
            <a:endParaRPr lang="en-US" sz="1600" dirty="0" smtClean="0"/>
          </a:p>
          <a:p>
            <a:pPr lvl="1"/>
            <a:r>
              <a:rPr lang="en-US" sz="1600" dirty="0" smtClean="0"/>
              <a:t>Control &amp; Governance over Capital Planning Process: Internal Controls and Audits, Controls around Data and Technology, Senior Management Oversight</a:t>
            </a:r>
          </a:p>
          <a:p>
            <a:endParaRPr lang="en-US" sz="1600" dirty="0"/>
          </a:p>
          <a:p>
            <a:endParaRPr lang="en-US" sz="1600" dirty="0"/>
          </a:p>
        </p:txBody>
      </p:sp>
    </p:spTree>
    <p:extLst>
      <p:ext uri="{BB962C8B-B14F-4D97-AF65-F5344CB8AC3E}">
        <p14:creationId xmlns:p14="http://schemas.microsoft.com/office/powerpoint/2010/main" val="19789473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FRB’s Assessment: Quantitative</a:t>
            </a:r>
            <a:endParaRPr lang="en-US" dirty="0"/>
          </a:p>
        </p:txBody>
      </p:sp>
      <p:sp>
        <p:nvSpPr>
          <p:cNvPr id="3" name="Content Placeholder 2"/>
          <p:cNvSpPr>
            <a:spLocks noGrp="1"/>
          </p:cNvSpPr>
          <p:nvPr>
            <p:ph idx="1"/>
          </p:nvPr>
        </p:nvSpPr>
        <p:spPr/>
        <p:txBody>
          <a:bodyPr>
            <a:normAutofit/>
          </a:bodyPr>
          <a:lstStyle/>
          <a:p>
            <a:r>
              <a:rPr lang="en-US" sz="1800" dirty="0" smtClean="0"/>
              <a:t>Supervisory Post Stress Capital Assessment:</a:t>
            </a:r>
          </a:p>
          <a:p>
            <a:endParaRPr lang="en-US" sz="1600" dirty="0" smtClean="0"/>
          </a:p>
          <a:p>
            <a:pPr lvl="1"/>
            <a:r>
              <a:rPr lang="en-US" sz="1600" dirty="0" smtClean="0"/>
              <a:t>Checks for the Stress Test results</a:t>
            </a:r>
          </a:p>
          <a:p>
            <a:pPr lvl="1"/>
            <a:endParaRPr lang="en-US" sz="1600" dirty="0" smtClean="0"/>
          </a:p>
          <a:p>
            <a:pPr lvl="1"/>
            <a:r>
              <a:rPr lang="en-US" sz="1600" dirty="0" smtClean="0"/>
              <a:t>Majorly checks for data sufficiency or Missing Data</a:t>
            </a:r>
          </a:p>
          <a:p>
            <a:endParaRPr lang="en-US" sz="2000" dirty="0"/>
          </a:p>
          <a:p>
            <a:r>
              <a:rPr lang="en-US" sz="2000" dirty="0" smtClean="0"/>
              <a:t>Post Stress Test adjustments to Planned Capital Actions</a:t>
            </a:r>
          </a:p>
          <a:p>
            <a:pPr marL="457200" lvl="1" indent="0">
              <a:buNone/>
            </a:pPr>
            <a:endParaRPr lang="en-US" sz="1600" dirty="0" smtClean="0"/>
          </a:p>
          <a:p>
            <a:endParaRPr lang="en-US" sz="1600" dirty="0"/>
          </a:p>
          <a:p>
            <a:endParaRPr lang="en-US" sz="1600" dirty="0"/>
          </a:p>
          <a:p>
            <a:endParaRPr lang="en-US" sz="1600" dirty="0"/>
          </a:p>
        </p:txBody>
      </p:sp>
    </p:spTree>
    <p:extLst>
      <p:ext uri="{BB962C8B-B14F-4D97-AF65-F5344CB8AC3E}">
        <p14:creationId xmlns:p14="http://schemas.microsoft.com/office/powerpoint/2010/main" val="10029658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Stress Testing Workflow</a:t>
            </a:r>
            <a:endParaRPr lang="en-US" dirty="0"/>
          </a:p>
        </p:txBody>
      </p:sp>
      <p:pic>
        <p:nvPicPr>
          <p:cNvPr id="4" name="Content Placeholder 3"/>
          <p:cNvPicPr>
            <a:picLocks noGrp="1" noChangeAspect="1"/>
          </p:cNvPicPr>
          <p:nvPr>
            <p:ph idx="1"/>
          </p:nvPr>
        </p:nvPicPr>
        <p:blipFill>
          <a:blip r:embed="rId2"/>
          <a:stretch>
            <a:fillRect/>
          </a:stretch>
        </p:blipFill>
        <p:spPr>
          <a:xfrm>
            <a:off x="518200" y="1600200"/>
            <a:ext cx="8107599" cy="4525963"/>
          </a:xfrm>
          <a:prstGeom prst="rect">
            <a:avLst/>
          </a:prstGeom>
        </p:spPr>
      </p:pic>
    </p:spTree>
    <p:extLst>
      <p:ext uri="{BB962C8B-B14F-4D97-AF65-F5344CB8AC3E}">
        <p14:creationId xmlns:p14="http://schemas.microsoft.com/office/powerpoint/2010/main" val="5422739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How is Risk Architecture involved?</a:t>
            </a:r>
            <a:endParaRPr lang="en-US" dirty="0"/>
          </a:p>
        </p:txBody>
      </p:sp>
      <p:pic>
        <p:nvPicPr>
          <p:cNvPr id="5" name="Picture 4"/>
          <p:cNvPicPr>
            <a:picLocks noChangeAspect="1"/>
          </p:cNvPicPr>
          <p:nvPr/>
        </p:nvPicPr>
        <p:blipFill>
          <a:blip r:embed="rId2"/>
          <a:stretch>
            <a:fillRect/>
          </a:stretch>
        </p:blipFill>
        <p:spPr>
          <a:xfrm>
            <a:off x="213726" y="1524000"/>
            <a:ext cx="8777874" cy="4543322"/>
          </a:xfrm>
          <a:prstGeom prst="rect">
            <a:avLst/>
          </a:prstGeom>
        </p:spPr>
      </p:pic>
    </p:spTree>
    <p:extLst>
      <p:ext uri="{BB962C8B-B14F-4D97-AF65-F5344CB8AC3E}">
        <p14:creationId xmlns:p14="http://schemas.microsoft.com/office/powerpoint/2010/main" val="7629118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CCAR MCST Workflow</a:t>
            </a:r>
            <a:endParaRPr lang="en-US" dirty="0"/>
          </a:p>
        </p:txBody>
      </p:sp>
      <p:pic>
        <p:nvPicPr>
          <p:cNvPr id="2050" name="Picture 1" descr="cid:image003.jpg@01D40DEA.6314E89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295401"/>
            <a:ext cx="72390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0347043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mn-lt"/>
              </a:rPr>
              <a:t>CCAR Production </a:t>
            </a:r>
            <a:r>
              <a:rPr lang="en-US" dirty="0">
                <a:latin typeface="+mn-lt"/>
              </a:rPr>
              <a:t>Process Inputs</a:t>
            </a:r>
          </a:p>
        </p:txBody>
      </p:sp>
      <p:graphicFrame>
        <p:nvGraphicFramePr>
          <p:cNvPr id="4" name="Content Placeholder 3"/>
          <p:cNvGraphicFramePr>
            <a:graphicFrameLocks noGrp="1"/>
          </p:cNvGraphicFramePr>
          <p:nvPr>
            <p:ph idx="1"/>
            <p:extLst/>
          </p:nvPr>
        </p:nvGraphicFramePr>
        <p:xfrm>
          <a:off x="457200" y="17145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Line Callout 2 8"/>
          <p:cNvSpPr/>
          <p:nvPr/>
        </p:nvSpPr>
        <p:spPr>
          <a:xfrm>
            <a:off x="76200" y="1219200"/>
            <a:ext cx="2362200" cy="1524000"/>
          </a:xfrm>
          <a:prstGeom prst="borderCallout2">
            <a:avLst>
              <a:gd name="adj1" fmla="val 100354"/>
              <a:gd name="adj2" fmla="val 99721"/>
              <a:gd name="adj3" fmla="val 108252"/>
              <a:gd name="adj4" fmla="val 118183"/>
              <a:gd name="adj5" fmla="val 116479"/>
              <a:gd name="adj6" fmla="val 135395"/>
            </a:avLst>
          </a:prstGeom>
          <a:solidFill>
            <a:schemeClr val="accent1">
              <a:alpha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sz="1200" dirty="0">
                <a:latin typeface="Arial Body"/>
              </a:rPr>
              <a:t>New origination data is received from country</a:t>
            </a:r>
          </a:p>
          <a:p>
            <a:pPr marL="171450" indent="-171450">
              <a:buFont typeface="Arial" panose="020B0604020202020204" pitchFamily="34" charset="0"/>
              <a:buChar char="•"/>
            </a:pPr>
            <a:r>
              <a:rPr lang="en-US" sz="1200" dirty="0">
                <a:latin typeface="Arial Body"/>
              </a:rPr>
              <a:t>This file contains quarterly </a:t>
            </a:r>
            <a:r>
              <a:rPr lang="en-US" sz="1200" dirty="0" smtClean="0">
                <a:latin typeface="Arial Body"/>
              </a:rPr>
              <a:t>balances </a:t>
            </a:r>
            <a:r>
              <a:rPr lang="en-US" sz="1200" dirty="0">
                <a:latin typeface="Arial Body"/>
              </a:rPr>
              <a:t>for the new accounts </a:t>
            </a:r>
          </a:p>
          <a:p>
            <a:pPr marL="171450" indent="-171450">
              <a:buFont typeface="Arial" panose="020B0604020202020204" pitchFamily="34" charset="0"/>
              <a:buChar char="•"/>
            </a:pPr>
            <a:r>
              <a:rPr lang="en-US" sz="1200" dirty="0">
                <a:latin typeface="Arial Body"/>
              </a:rPr>
              <a:t>This helps predict the new accounts losses</a:t>
            </a:r>
          </a:p>
          <a:p>
            <a:pPr algn="ctr"/>
            <a:endParaRPr lang="en-US" dirty="0"/>
          </a:p>
        </p:txBody>
      </p:sp>
      <p:sp>
        <p:nvSpPr>
          <p:cNvPr id="10" name="Line Callout 2 9"/>
          <p:cNvSpPr/>
          <p:nvPr/>
        </p:nvSpPr>
        <p:spPr>
          <a:xfrm>
            <a:off x="152400" y="3810000"/>
            <a:ext cx="2819400" cy="1259505"/>
          </a:xfrm>
          <a:prstGeom prst="borderCallout2">
            <a:avLst>
              <a:gd name="adj1" fmla="val 100905"/>
              <a:gd name="adj2" fmla="val 98619"/>
              <a:gd name="adj3" fmla="val 68213"/>
              <a:gd name="adj4" fmla="val 117399"/>
              <a:gd name="adj5" fmla="val 20061"/>
              <a:gd name="adj6" fmla="val 143746"/>
            </a:avLst>
          </a:prstGeom>
          <a:solidFill>
            <a:schemeClr val="accent1">
              <a:alpha val="8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sz="1200" dirty="0" smtClean="0">
                <a:latin typeface="Arial Body"/>
              </a:rPr>
              <a:t>The </a:t>
            </a:r>
            <a:r>
              <a:rPr lang="en-US" sz="1200" dirty="0">
                <a:latin typeface="Arial Body"/>
              </a:rPr>
              <a:t>loan level data on which the models are run to generate  the loss forecasting results</a:t>
            </a:r>
            <a:r>
              <a:rPr lang="en-US" sz="1200" dirty="0" smtClean="0">
                <a:latin typeface="Arial Body"/>
              </a:rPr>
              <a:t>.</a:t>
            </a:r>
          </a:p>
          <a:p>
            <a:pPr marL="171450" indent="-171450">
              <a:buFont typeface="Arial" panose="020B0604020202020204" pitchFamily="34" charset="0"/>
              <a:buChar char="•"/>
            </a:pPr>
            <a:r>
              <a:rPr lang="en-US" sz="1200" dirty="0" smtClean="0">
                <a:latin typeface="Arial Body"/>
              </a:rPr>
              <a:t>It is downloaded from MCP portal.</a:t>
            </a:r>
            <a:endParaRPr lang="en-US" sz="1200" dirty="0">
              <a:latin typeface="Arial Body"/>
            </a:endParaRPr>
          </a:p>
          <a:p>
            <a:pPr algn="ctr"/>
            <a:endParaRPr lang="en-US" dirty="0"/>
          </a:p>
        </p:txBody>
      </p:sp>
      <p:sp>
        <p:nvSpPr>
          <p:cNvPr id="11" name="Line Callout 2 10"/>
          <p:cNvSpPr/>
          <p:nvPr/>
        </p:nvSpPr>
        <p:spPr>
          <a:xfrm>
            <a:off x="6629400" y="1219200"/>
            <a:ext cx="2514600" cy="1524000"/>
          </a:xfrm>
          <a:prstGeom prst="borderCallout2">
            <a:avLst>
              <a:gd name="adj1" fmla="val 1228"/>
              <a:gd name="adj2" fmla="val -1088"/>
              <a:gd name="adj3" fmla="val 32407"/>
              <a:gd name="adj4" fmla="val -23950"/>
              <a:gd name="adj5" fmla="val 61674"/>
              <a:gd name="adj6" fmla="val -48043"/>
            </a:avLst>
          </a:prstGeom>
          <a:solidFill>
            <a:schemeClr val="accent1">
              <a:alpha val="7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sz="1200" dirty="0">
                <a:latin typeface="Arial Body"/>
              </a:rPr>
              <a:t>Macro-economic files  are based on scenarios (Base, Adverse, Severe Adverse)</a:t>
            </a:r>
          </a:p>
          <a:p>
            <a:pPr marL="171450" indent="-171450">
              <a:buFont typeface="Arial" panose="020B0604020202020204" pitchFamily="34" charset="0"/>
              <a:buChar char="•"/>
            </a:pPr>
            <a:r>
              <a:rPr lang="en-US" sz="1200" dirty="0">
                <a:latin typeface="Arial Body"/>
              </a:rPr>
              <a:t>Files are received from econometric team</a:t>
            </a:r>
          </a:p>
          <a:p>
            <a:pPr marL="171450" indent="-171450">
              <a:buFont typeface="Arial" panose="020B0604020202020204" pitchFamily="34" charset="0"/>
              <a:buChar char="•"/>
            </a:pPr>
            <a:r>
              <a:rPr lang="en-US" sz="1200" dirty="0">
                <a:latin typeface="Arial Body"/>
              </a:rPr>
              <a:t>Quality checks are carried out  for portfolio specific variables</a:t>
            </a:r>
            <a:endParaRPr lang="en-US" dirty="0"/>
          </a:p>
        </p:txBody>
      </p:sp>
    </p:spTree>
    <p:extLst>
      <p:ext uri="{BB962C8B-B14F-4D97-AF65-F5344CB8AC3E}">
        <p14:creationId xmlns:p14="http://schemas.microsoft.com/office/powerpoint/2010/main" val="18485986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6" name="Diagram 35"/>
          <p:cNvGraphicFramePr/>
          <p:nvPr>
            <p:extLst/>
          </p:nvPr>
        </p:nvGraphicFramePr>
        <p:xfrm>
          <a:off x="6629400" y="1666157"/>
          <a:ext cx="2438400" cy="45703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p:nvPr>
        </p:nvSpPr>
        <p:spPr>
          <a:xfrm>
            <a:off x="278527" y="383967"/>
            <a:ext cx="8499475" cy="298327"/>
          </a:xfrm>
        </p:spPr>
        <p:txBody>
          <a:bodyPr>
            <a:noAutofit/>
          </a:bodyPr>
          <a:lstStyle/>
          <a:p>
            <a:pPr algn="l"/>
            <a:r>
              <a:rPr lang="en-US" dirty="0">
                <a:latin typeface="+mn-lt"/>
              </a:rPr>
              <a:t>Production Functional Flow Diagram</a:t>
            </a:r>
          </a:p>
        </p:txBody>
      </p:sp>
      <p:graphicFrame>
        <p:nvGraphicFramePr>
          <p:cNvPr id="3" name="Diagram 2"/>
          <p:cNvGraphicFramePr/>
          <p:nvPr>
            <p:extLst/>
          </p:nvPr>
        </p:nvGraphicFramePr>
        <p:xfrm>
          <a:off x="460303" y="1107906"/>
          <a:ext cx="6096000" cy="5388827"/>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pSp>
        <p:nvGrpSpPr>
          <p:cNvPr id="7" name="Group 6"/>
          <p:cNvGrpSpPr/>
          <p:nvPr/>
        </p:nvGrpSpPr>
        <p:grpSpPr>
          <a:xfrm>
            <a:off x="184468" y="1691529"/>
            <a:ext cx="1142999" cy="823071"/>
            <a:chOff x="2887574" y="550629"/>
            <a:chExt cx="1120179" cy="1120179"/>
          </a:xfrm>
        </p:grpSpPr>
        <p:sp>
          <p:nvSpPr>
            <p:cNvPr id="8" name="Oval 7"/>
            <p:cNvSpPr/>
            <p:nvPr/>
          </p:nvSpPr>
          <p:spPr>
            <a:xfrm>
              <a:off x="2887574" y="550629"/>
              <a:ext cx="1120179" cy="1120179"/>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Oval 4"/>
            <p:cNvSpPr/>
            <p:nvPr/>
          </p:nvSpPr>
          <p:spPr>
            <a:xfrm>
              <a:off x="3051620" y="714675"/>
              <a:ext cx="792087" cy="79208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240" tIns="15240" rIns="15240" bIns="15240" numCol="1" spcCol="1270" anchor="ctr" anchorCtr="0">
              <a:noAutofit/>
            </a:bodyPr>
            <a:lstStyle/>
            <a:p>
              <a:pPr algn="ctr" defTabSz="544170" fontAlgn="base">
                <a:lnSpc>
                  <a:spcPct val="90000"/>
                </a:lnSpc>
                <a:spcBef>
                  <a:spcPct val="0"/>
                </a:spcBef>
                <a:spcAft>
                  <a:spcPct val="35000"/>
                </a:spcAft>
              </a:pPr>
              <a:r>
                <a:rPr lang="en-US" sz="1200" dirty="0" smtClean="0">
                  <a:solidFill>
                    <a:schemeClr val="bg1"/>
                  </a:solidFill>
                </a:rPr>
                <a:t>Macro Scenarios</a:t>
              </a:r>
            </a:p>
          </p:txBody>
        </p:sp>
      </p:grpSp>
      <p:grpSp>
        <p:nvGrpSpPr>
          <p:cNvPr id="10" name="Group 9"/>
          <p:cNvGrpSpPr/>
          <p:nvPr/>
        </p:nvGrpSpPr>
        <p:grpSpPr>
          <a:xfrm>
            <a:off x="184468" y="2596312"/>
            <a:ext cx="1142999" cy="832688"/>
            <a:chOff x="2887574" y="550629"/>
            <a:chExt cx="1120179" cy="1120179"/>
          </a:xfrm>
        </p:grpSpPr>
        <p:sp>
          <p:nvSpPr>
            <p:cNvPr id="11" name="Oval 10"/>
            <p:cNvSpPr/>
            <p:nvPr/>
          </p:nvSpPr>
          <p:spPr>
            <a:xfrm>
              <a:off x="2887574" y="550629"/>
              <a:ext cx="1120179" cy="1120179"/>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 name="Oval 4"/>
            <p:cNvSpPr/>
            <p:nvPr/>
          </p:nvSpPr>
          <p:spPr>
            <a:xfrm>
              <a:off x="3051620" y="714675"/>
              <a:ext cx="792087" cy="79208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240" tIns="15240" rIns="15240" bIns="15240" numCol="1" spcCol="1270" anchor="ctr" anchorCtr="0">
              <a:noAutofit/>
            </a:bodyPr>
            <a:lstStyle/>
            <a:p>
              <a:pPr algn="ctr" defTabSz="544170" fontAlgn="base">
                <a:lnSpc>
                  <a:spcPct val="90000"/>
                </a:lnSpc>
                <a:spcBef>
                  <a:spcPct val="0"/>
                </a:spcBef>
                <a:spcAft>
                  <a:spcPct val="35000"/>
                </a:spcAft>
              </a:pPr>
              <a:endParaRPr lang="en-US" sz="1200" dirty="0">
                <a:solidFill>
                  <a:schemeClr val="accent4"/>
                </a:solidFill>
              </a:endParaRPr>
            </a:p>
          </p:txBody>
        </p:sp>
      </p:grpSp>
      <p:grpSp>
        <p:nvGrpSpPr>
          <p:cNvPr id="13" name="Group 12"/>
          <p:cNvGrpSpPr/>
          <p:nvPr/>
        </p:nvGrpSpPr>
        <p:grpSpPr>
          <a:xfrm>
            <a:off x="181044" y="3520246"/>
            <a:ext cx="1142999" cy="975554"/>
            <a:chOff x="2887574" y="550629"/>
            <a:chExt cx="1120179" cy="1120179"/>
          </a:xfrm>
        </p:grpSpPr>
        <p:sp>
          <p:nvSpPr>
            <p:cNvPr id="14" name="Oval 13"/>
            <p:cNvSpPr/>
            <p:nvPr/>
          </p:nvSpPr>
          <p:spPr>
            <a:xfrm>
              <a:off x="2887574" y="550629"/>
              <a:ext cx="1120179" cy="1120179"/>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5" name="Oval 4"/>
            <p:cNvSpPr/>
            <p:nvPr/>
          </p:nvSpPr>
          <p:spPr>
            <a:xfrm>
              <a:off x="2945484" y="714675"/>
              <a:ext cx="1004014" cy="79208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240" tIns="15240" rIns="15240" bIns="15240" numCol="1" spcCol="1270" anchor="ctr" anchorCtr="0">
              <a:noAutofit/>
            </a:bodyPr>
            <a:lstStyle/>
            <a:p>
              <a:pPr algn="ctr" defTabSz="544170" fontAlgn="base">
                <a:lnSpc>
                  <a:spcPct val="90000"/>
                </a:lnSpc>
                <a:spcBef>
                  <a:spcPct val="0"/>
                </a:spcBef>
                <a:spcAft>
                  <a:spcPct val="35000"/>
                </a:spcAft>
              </a:pPr>
              <a:r>
                <a:rPr lang="en-US" sz="1200" dirty="0" smtClean="0">
                  <a:solidFill>
                    <a:schemeClr val="bg1"/>
                  </a:solidFill>
                </a:rPr>
                <a:t>CFE: System Configuration</a:t>
              </a:r>
            </a:p>
            <a:p>
              <a:pPr algn="ctr" defTabSz="544170" fontAlgn="base">
                <a:lnSpc>
                  <a:spcPct val="90000"/>
                </a:lnSpc>
                <a:spcBef>
                  <a:spcPct val="0"/>
                </a:spcBef>
                <a:spcAft>
                  <a:spcPct val="35000"/>
                </a:spcAft>
              </a:pPr>
              <a:r>
                <a:rPr lang="en-US" sz="1200" dirty="0" smtClean="0">
                  <a:solidFill>
                    <a:schemeClr val="bg1"/>
                  </a:solidFill>
                </a:rPr>
                <a:t>Parameters</a:t>
              </a:r>
              <a:endParaRPr lang="en-US" sz="1200" dirty="0">
                <a:solidFill>
                  <a:schemeClr val="bg1"/>
                </a:solidFill>
              </a:endParaRPr>
            </a:p>
          </p:txBody>
        </p:sp>
      </p:grpSp>
      <p:grpSp>
        <p:nvGrpSpPr>
          <p:cNvPr id="16" name="Group 15"/>
          <p:cNvGrpSpPr/>
          <p:nvPr/>
        </p:nvGrpSpPr>
        <p:grpSpPr>
          <a:xfrm>
            <a:off x="184467" y="4507152"/>
            <a:ext cx="1142999" cy="826847"/>
            <a:chOff x="2887574" y="550629"/>
            <a:chExt cx="1120179" cy="1120179"/>
          </a:xfrm>
        </p:grpSpPr>
        <p:sp>
          <p:nvSpPr>
            <p:cNvPr id="17" name="Oval 16"/>
            <p:cNvSpPr/>
            <p:nvPr/>
          </p:nvSpPr>
          <p:spPr>
            <a:xfrm>
              <a:off x="2887574" y="550629"/>
              <a:ext cx="1120179" cy="1120179"/>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8" name="Oval 4"/>
            <p:cNvSpPr/>
            <p:nvPr/>
          </p:nvSpPr>
          <p:spPr>
            <a:xfrm>
              <a:off x="3051620" y="714675"/>
              <a:ext cx="792087" cy="79208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240" tIns="15240" rIns="15240" bIns="15240" numCol="1" spcCol="1270" anchor="ctr" anchorCtr="0">
              <a:noAutofit/>
            </a:bodyPr>
            <a:lstStyle/>
            <a:p>
              <a:pPr algn="ctr" defTabSz="544170" fontAlgn="base">
                <a:lnSpc>
                  <a:spcPct val="90000"/>
                </a:lnSpc>
                <a:spcBef>
                  <a:spcPct val="0"/>
                </a:spcBef>
                <a:spcAft>
                  <a:spcPct val="35000"/>
                </a:spcAft>
              </a:pPr>
              <a:r>
                <a:rPr lang="en-US" sz="1200" dirty="0" smtClean="0">
                  <a:solidFill>
                    <a:schemeClr val="bg1"/>
                  </a:solidFill>
                </a:rPr>
                <a:t>History Data</a:t>
              </a:r>
              <a:endParaRPr lang="en-US" sz="1200" dirty="0">
                <a:solidFill>
                  <a:schemeClr val="bg1"/>
                </a:solidFill>
              </a:endParaRPr>
            </a:p>
          </p:txBody>
        </p:sp>
      </p:grpSp>
      <p:grpSp>
        <p:nvGrpSpPr>
          <p:cNvPr id="19" name="Group 18"/>
          <p:cNvGrpSpPr/>
          <p:nvPr/>
        </p:nvGrpSpPr>
        <p:grpSpPr>
          <a:xfrm>
            <a:off x="184468" y="5339512"/>
            <a:ext cx="1142999" cy="832688"/>
            <a:chOff x="2887574" y="550629"/>
            <a:chExt cx="1120179" cy="1120179"/>
          </a:xfrm>
        </p:grpSpPr>
        <p:sp>
          <p:nvSpPr>
            <p:cNvPr id="20" name="Oval 19"/>
            <p:cNvSpPr/>
            <p:nvPr/>
          </p:nvSpPr>
          <p:spPr>
            <a:xfrm>
              <a:off x="2887574" y="550629"/>
              <a:ext cx="1120179" cy="1120179"/>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1" name="Oval 4"/>
            <p:cNvSpPr/>
            <p:nvPr/>
          </p:nvSpPr>
          <p:spPr>
            <a:xfrm>
              <a:off x="2945483" y="714675"/>
              <a:ext cx="997651" cy="79208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240" tIns="15240" rIns="15240" bIns="15240" numCol="1" spcCol="1270" anchor="ctr" anchorCtr="0">
              <a:noAutofit/>
            </a:bodyPr>
            <a:lstStyle/>
            <a:p>
              <a:pPr algn="ctr" defTabSz="544170" fontAlgn="base">
                <a:lnSpc>
                  <a:spcPct val="90000"/>
                </a:lnSpc>
                <a:spcBef>
                  <a:spcPct val="0"/>
                </a:spcBef>
                <a:spcAft>
                  <a:spcPct val="35000"/>
                </a:spcAft>
              </a:pPr>
              <a:r>
                <a:rPr lang="en-US" sz="1200" dirty="0" smtClean="0">
                  <a:solidFill>
                    <a:schemeClr val="bg1"/>
                  </a:solidFill>
                </a:rPr>
                <a:t>New Origination Assumptions</a:t>
              </a:r>
              <a:endParaRPr lang="en-US" sz="1200" dirty="0">
                <a:solidFill>
                  <a:schemeClr val="bg1"/>
                </a:solidFill>
              </a:endParaRPr>
            </a:p>
          </p:txBody>
        </p:sp>
      </p:grpSp>
      <p:sp>
        <p:nvSpPr>
          <p:cNvPr id="22" name="TextBox 21"/>
          <p:cNvSpPr txBox="1"/>
          <p:nvPr/>
        </p:nvSpPr>
        <p:spPr>
          <a:xfrm>
            <a:off x="3429000" y="1524000"/>
            <a:ext cx="2971800" cy="4907822"/>
          </a:xfrm>
          <a:prstGeom prst="rect">
            <a:avLst/>
          </a:prstGeom>
          <a:noFill/>
        </p:spPr>
        <p:txBody>
          <a:bodyPr wrap="square" lIns="93286" tIns="46643" rIns="93286" bIns="46643" rtlCol="0">
            <a:spAutoFit/>
          </a:bodyPr>
          <a:lstStyle/>
          <a:p>
            <a:pPr algn="ctr" fontAlgn="base">
              <a:spcBef>
                <a:spcPct val="0"/>
              </a:spcBef>
              <a:spcAft>
                <a:spcPct val="0"/>
              </a:spcAft>
            </a:pPr>
            <a:r>
              <a:rPr lang="en-US" sz="1600" b="1" u="sng" dirty="0" smtClean="0">
                <a:solidFill>
                  <a:srgbClr val="000000"/>
                </a:solidFill>
              </a:rPr>
              <a:t>Core Functions</a:t>
            </a:r>
          </a:p>
          <a:p>
            <a:pPr algn="ctr" fontAlgn="base">
              <a:spcBef>
                <a:spcPct val="0"/>
              </a:spcBef>
              <a:spcAft>
                <a:spcPct val="0"/>
              </a:spcAft>
            </a:pPr>
            <a:endParaRPr lang="en-US" sz="1600" b="1" u="sng" dirty="0">
              <a:solidFill>
                <a:srgbClr val="000000"/>
              </a:solidFill>
            </a:endParaRPr>
          </a:p>
          <a:p>
            <a:pPr marL="342900" indent="-342900" fontAlgn="base">
              <a:lnSpc>
                <a:spcPct val="130000"/>
              </a:lnSpc>
              <a:spcBef>
                <a:spcPct val="0"/>
              </a:spcBef>
              <a:spcAft>
                <a:spcPct val="0"/>
              </a:spcAft>
              <a:buFont typeface="+mj-lt"/>
              <a:buAutoNum type="arabicPeriod"/>
            </a:pPr>
            <a:r>
              <a:rPr lang="en-US" sz="1200" dirty="0">
                <a:latin typeface="Arial Body"/>
              </a:rPr>
              <a:t>Data Preprocessing</a:t>
            </a:r>
          </a:p>
          <a:p>
            <a:pPr marL="800100" lvl="1" indent="-342900" fontAlgn="base">
              <a:lnSpc>
                <a:spcPct val="130000"/>
              </a:lnSpc>
              <a:spcBef>
                <a:spcPct val="0"/>
              </a:spcBef>
              <a:spcAft>
                <a:spcPct val="0"/>
              </a:spcAft>
              <a:buFont typeface="Courier New" panose="02070309020205020404" pitchFamily="49" charset="0"/>
              <a:buChar char="o"/>
            </a:pPr>
            <a:r>
              <a:rPr lang="en-US" sz="1200" dirty="0">
                <a:latin typeface="Arial Body"/>
              </a:rPr>
              <a:t>Pre-process CFE input data</a:t>
            </a:r>
          </a:p>
          <a:p>
            <a:pPr marL="800100" lvl="1" indent="-342900" fontAlgn="base">
              <a:lnSpc>
                <a:spcPct val="130000"/>
              </a:lnSpc>
              <a:spcBef>
                <a:spcPct val="0"/>
              </a:spcBef>
              <a:spcAft>
                <a:spcPct val="0"/>
              </a:spcAft>
              <a:buFont typeface="Courier New" panose="02070309020205020404" pitchFamily="49" charset="0"/>
              <a:buChar char="o"/>
            </a:pPr>
            <a:r>
              <a:rPr lang="en-US" sz="1200" dirty="0">
                <a:latin typeface="Arial Body"/>
              </a:rPr>
              <a:t>New account originations</a:t>
            </a:r>
          </a:p>
          <a:p>
            <a:pPr marL="342900" indent="-342900" fontAlgn="base">
              <a:lnSpc>
                <a:spcPct val="130000"/>
              </a:lnSpc>
              <a:spcBef>
                <a:spcPct val="0"/>
              </a:spcBef>
              <a:spcAft>
                <a:spcPct val="0"/>
              </a:spcAft>
              <a:buFont typeface="+mj-lt"/>
              <a:buAutoNum type="arabicPeriod"/>
            </a:pPr>
            <a:endParaRPr lang="en-US" sz="1200" dirty="0" smtClean="0">
              <a:latin typeface="Arial Body"/>
            </a:endParaRPr>
          </a:p>
          <a:p>
            <a:pPr marL="342900" indent="-342900" fontAlgn="base">
              <a:lnSpc>
                <a:spcPct val="130000"/>
              </a:lnSpc>
              <a:spcBef>
                <a:spcPct val="0"/>
              </a:spcBef>
              <a:spcAft>
                <a:spcPct val="0"/>
              </a:spcAft>
              <a:buFont typeface="+mj-lt"/>
              <a:buAutoNum type="arabicPeriod"/>
            </a:pPr>
            <a:r>
              <a:rPr lang="en-US" sz="1200" dirty="0" smtClean="0">
                <a:latin typeface="Arial Body"/>
              </a:rPr>
              <a:t>PD Engine</a:t>
            </a:r>
          </a:p>
          <a:p>
            <a:pPr marL="800100" lvl="1" indent="-342900" fontAlgn="base">
              <a:lnSpc>
                <a:spcPct val="130000"/>
              </a:lnSpc>
              <a:spcBef>
                <a:spcPct val="0"/>
              </a:spcBef>
              <a:spcAft>
                <a:spcPct val="0"/>
              </a:spcAft>
              <a:buFont typeface="Courier New" panose="02070309020205020404" pitchFamily="49" charset="0"/>
              <a:buChar char="o"/>
            </a:pPr>
            <a:r>
              <a:rPr lang="en-US" sz="1200" dirty="0" smtClean="0">
                <a:latin typeface="Arial Body"/>
              </a:rPr>
              <a:t>Unit and Balance flows</a:t>
            </a:r>
          </a:p>
          <a:p>
            <a:pPr marL="800100" lvl="1" indent="-342900" fontAlgn="base">
              <a:lnSpc>
                <a:spcPct val="130000"/>
              </a:lnSpc>
              <a:spcBef>
                <a:spcPct val="0"/>
              </a:spcBef>
              <a:spcAft>
                <a:spcPct val="0"/>
              </a:spcAft>
              <a:buFont typeface="Courier New" panose="02070309020205020404" pitchFamily="49" charset="0"/>
              <a:buChar char="o"/>
            </a:pPr>
            <a:r>
              <a:rPr lang="en-US" sz="1200" dirty="0" smtClean="0">
                <a:latin typeface="Arial Body"/>
              </a:rPr>
              <a:t>Amortization</a:t>
            </a:r>
          </a:p>
          <a:p>
            <a:pPr marL="800100" lvl="1" indent="-342900" fontAlgn="base">
              <a:lnSpc>
                <a:spcPct val="130000"/>
              </a:lnSpc>
              <a:spcBef>
                <a:spcPct val="0"/>
              </a:spcBef>
              <a:spcAft>
                <a:spcPct val="0"/>
              </a:spcAft>
              <a:buFont typeface="Courier New" panose="02070309020205020404" pitchFamily="49" charset="0"/>
              <a:buChar char="o"/>
            </a:pPr>
            <a:r>
              <a:rPr lang="en-US" sz="1200" dirty="0" smtClean="0">
                <a:latin typeface="Arial Body"/>
              </a:rPr>
              <a:t>CLTV</a:t>
            </a:r>
          </a:p>
          <a:p>
            <a:pPr marL="800100" lvl="1" indent="-342900" fontAlgn="base">
              <a:lnSpc>
                <a:spcPct val="130000"/>
              </a:lnSpc>
              <a:spcBef>
                <a:spcPct val="0"/>
              </a:spcBef>
              <a:spcAft>
                <a:spcPct val="0"/>
              </a:spcAft>
              <a:buFont typeface="Courier New" panose="02070309020205020404" pitchFamily="49" charset="0"/>
              <a:buChar char="o"/>
            </a:pPr>
            <a:r>
              <a:rPr lang="en-US" sz="1200" dirty="0" smtClean="0">
                <a:latin typeface="Arial Body"/>
              </a:rPr>
              <a:t>EAD calculations</a:t>
            </a:r>
          </a:p>
          <a:p>
            <a:pPr marL="800100" lvl="1" indent="-342900" fontAlgn="base">
              <a:lnSpc>
                <a:spcPct val="130000"/>
              </a:lnSpc>
              <a:spcBef>
                <a:spcPct val="0"/>
              </a:spcBef>
              <a:spcAft>
                <a:spcPct val="0"/>
              </a:spcAft>
              <a:buFont typeface="Courier New" panose="02070309020205020404" pitchFamily="49" charset="0"/>
              <a:buChar char="o"/>
            </a:pPr>
            <a:endParaRPr lang="en-US" sz="1200" dirty="0" smtClean="0">
              <a:latin typeface="Arial Body"/>
            </a:endParaRPr>
          </a:p>
          <a:p>
            <a:pPr marL="342900" indent="-342900" fontAlgn="base">
              <a:lnSpc>
                <a:spcPct val="130000"/>
              </a:lnSpc>
              <a:spcBef>
                <a:spcPct val="0"/>
              </a:spcBef>
              <a:spcAft>
                <a:spcPct val="0"/>
              </a:spcAft>
              <a:buFont typeface="+mj-lt"/>
              <a:buAutoNum type="arabicPeriod"/>
            </a:pPr>
            <a:r>
              <a:rPr lang="en-US" sz="1200" dirty="0" smtClean="0">
                <a:latin typeface="Arial Body"/>
              </a:rPr>
              <a:t>LGD Engine</a:t>
            </a:r>
          </a:p>
          <a:p>
            <a:pPr marL="800100" lvl="1" indent="-342900" fontAlgn="base">
              <a:lnSpc>
                <a:spcPct val="130000"/>
              </a:lnSpc>
              <a:spcBef>
                <a:spcPct val="0"/>
              </a:spcBef>
              <a:spcAft>
                <a:spcPct val="0"/>
              </a:spcAft>
              <a:buFont typeface="Courier New" panose="02070309020205020404" pitchFamily="49" charset="0"/>
              <a:buChar char="o"/>
            </a:pPr>
            <a:r>
              <a:rPr lang="fr-FR" sz="1200" dirty="0" smtClean="0">
                <a:latin typeface="Arial Body"/>
              </a:rPr>
              <a:t>Haircut logic</a:t>
            </a:r>
            <a:endParaRPr lang="fr-FR" sz="1200" dirty="0">
              <a:latin typeface="Arial Body"/>
            </a:endParaRPr>
          </a:p>
          <a:p>
            <a:pPr marL="800100" lvl="1" indent="-342900" fontAlgn="base">
              <a:lnSpc>
                <a:spcPct val="130000"/>
              </a:lnSpc>
              <a:spcBef>
                <a:spcPct val="0"/>
              </a:spcBef>
              <a:spcAft>
                <a:spcPct val="0"/>
              </a:spcAft>
              <a:buFont typeface="Courier New" panose="02070309020205020404" pitchFamily="49" charset="0"/>
              <a:buChar char="o"/>
            </a:pPr>
            <a:r>
              <a:rPr lang="fr-FR" sz="1200" dirty="0">
                <a:latin typeface="Arial Body"/>
              </a:rPr>
              <a:t>Liquidation </a:t>
            </a:r>
            <a:r>
              <a:rPr lang="fr-FR" sz="1200" dirty="0" smtClean="0">
                <a:latin typeface="Arial Body"/>
              </a:rPr>
              <a:t>logic</a:t>
            </a:r>
            <a:endParaRPr lang="fr-FR" sz="1200" dirty="0">
              <a:latin typeface="Arial Body"/>
            </a:endParaRPr>
          </a:p>
          <a:p>
            <a:pPr marL="800100" lvl="1" indent="-342900" fontAlgn="base">
              <a:lnSpc>
                <a:spcPct val="130000"/>
              </a:lnSpc>
              <a:spcBef>
                <a:spcPct val="0"/>
              </a:spcBef>
              <a:spcAft>
                <a:spcPct val="0"/>
              </a:spcAft>
              <a:buFont typeface="Courier New" panose="02070309020205020404" pitchFamily="49" charset="0"/>
              <a:buChar char="o"/>
            </a:pPr>
            <a:r>
              <a:rPr lang="fr-FR" sz="1200" dirty="0">
                <a:latin typeface="Arial Body"/>
              </a:rPr>
              <a:t>GCL calculations </a:t>
            </a:r>
            <a:endParaRPr lang="fr-FR" sz="1200" dirty="0" smtClean="0">
              <a:latin typeface="Arial Body"/>
            </a:endParaRPr>
          </a:p>
          <a:p>
            <a:pPr marL="800100" lvl="1" indent="-342900" fontAlgn="base">
              <a:lnSpc>
                <a:spcPct val="130000"/>
              </a:lnSpc>
              <a:spcBef>
                <a:spcPct val="0"/>
              </a:spcBef>
              <a:spcAft>
                <a:spcPct val="0"/>
              </a:spcAft>
              <a:buFont typeface="Courier New" panose="02070309020205020404" pitchFamily="49" charset="0"/>
              <a:buChar char="o"/>
            </a:pPr>
            <a:r>
              <a:rPr lang="fr-FR" sz="1200" dirty="0" smtClean="0">
                <a:latin typeface="Arial Body"/>
              </a:rPr>
              <a:t>Recovery logic</a:t>
            </a:r>
          </a:p>
          <a:p>
            <a:pPr marL="800100" lvl="1" indent="-342900" fontAlgn="base">
              <a:lnSpc>
                <a:spcPct val="130000"/>
              </a:lnSpc>
              <a:spcBef>
                <a:spcPct val="0"/>
              </a:spcBef>
              <a:spcAft>
                <a:spcPct val="0"/>
              </a:spcAft>
              <a:buFont typeface="Courier New" panose="02070309020205020404" pitchFamily="49" charset="0"/>
              <a:buChar char="o"/>
            </a:pPr>
            <a:r>
              <a:rPr lang="fr-FR" sz="1200" dirty="0" smtClean="0">
                <a:latin typeface="Arial Body"/>
              </a:rPr>
              <a:t>NCL calculations</a:t>
            </a:r>
          </a:p>
          <a:p>
            <a:pPr marL="800100" lvl="1" indent="-342900" fontAlgn="base">
              <a:lnSpc>
                <a:spcPct val="130000"/>
              </a:lnSpc>
              <a:spcBef>
                <a:spcPct val="0"/>
              </a:spcBef>
              <a:spcAft>
                <a:spcPct val="0"/>
              </a:spcAft>
              <a:buFont typeface="Courier New" panose="02070309020205020404" pitchFamily="49" charset="0"/>
              <a:buChar char="o"/>
            </a:pPr>
            <a:endParaRPr lang="fr-FR" sz="1200" dirty="0">
              <a:latin typeface="Arial Body"/>
            </a:endParaRPr>
          </a:p>
          <a:p>
            <a:pPr marL="342900" indent="-342900" fontAlgn="base">
              <a:lnSpc>
                <a:spcPct val="130000"/>
              </a:lnSpc>
              <a:spcBef>
                <a:spcPct val="0"/>
              </a:spcBef>
              <a:spcAft>
                <a:spcPct val="0"/>
              </a:spcAft>
              <a:buFont typeface="+mj-lt"/>
              <a:buAutoNum type="arabicPeriod"/>
            </a:pPr>
            <a:r>
              <a:rPr lang="en-US" sz="1200" dirty="0" smtClean="0">
                <a:latin typeface="Arial Body"/>
              </a:rPr>
              <a:t>Reporting Engine</a:t>
            </a:r>
          </a:p>
        </p:txBody>
      </p:sp>
      <p:sp>
        <p:nvSpPr>
          <p:cNvPr id="24" name="Right Arrow 23"/>
          <p:cNvSpPr/>
          <p:nvPr/>
        </p:nvSpPr>
        <p:spPr>
          <a:xfrm>
            <a:off x="6412678" y="3650137"/>
            <a:ext cx="597722" cy="620903"/>
          </a:xfrm>
          <a:prstGeom prst="rightArrow">
            <a:avLst/>
          </a:prstGeom>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lIns="93286" tIns="46643" rIns="93286" bIns="46643" rtlCol="0" anchor="ctr"/>
          <a:lstStyle/>
          <a:p>
            <a:pPr algn="ctr" fontAlgn="base">
              <a:spcBef>
                <a:spcPct val="0"/>
              </a:spcBef>
              <a:spcAft>
                <a:spcPct val="0"/>
              </a:spcAft>
            </a:pPr>
            <a:endParaRPr lang="en-US" sz="1600" dirty="0" err="1">
              <a:solidFill>
                <a:srgbClr val="000000"/>
              </a:solidFill>
            </a:endParaRPr>
          </a:p>
        </p:txBody>
      </p:sp>
      <p:sp>
        <p:nvSpPr>
          <p:cNvPr id="27" name="TextBox 26"/>
          <p:cNvSpPr txBox="1"/>
          <p:nvPr/>
        </p:nvSpPr>
        <p:spPr>
          <a:xfrm>
            <a:off x="184465" y="889240"/>
            <a:ext cx="2253935" cy="345431"/>
          </a:xfrm>
          <a:prstGeom prst="rect">
            <a:avLst/>
          </a:prstGeom>
          <a:noFill/>
        </p:spPr>
        <p:txBody>
          <a:bodyPr wrap="square" lIns="93286" tIns="46643" rIns="93286" bIns="46643" rtlCol="0">
            <a:spAutoFit/>
          </a:bodyPr>
          <a:lstStyle/>
          <a:p>
            <a:pPr algn="ctr" fontAlgn="base">
              <a:spcBef>
                <a:spcPct val="0"/>
              </a:spcBef>
              <a:spcAft>
                <a:spcPct val="0"/>
              </a:spcAft>
            </a:pPr>
            <a:r>
              <a:rPr lang="en-US" sz="1600" b="1" u="sng" dirty="0" smtClean="0">
                <a:solidFill>
                  <a:srgbClr val="000000"/>
                </a:solidFill>
                <a:latin typeface="Arial Body"/>
              </a:rPr>
              <a:t>CFE Inputs</a:t>
            </a:r>
            <a:endParaRPr lang="en-US" sz="1600" b="1" u="sng" dirty="0">
              <a:solidFill>
                <a:srgbClr val="000000"/>
              </a:solidFill>
              <a:latin typeface="Arial Body"/>
            </a:endParaRPr>
          </a:p>
        </p:txBody>
      </p:sp>
      <p:sp>
        <p:nvSpPr>
          <p:cNvPr id="28" name="TextBox 27"/>
          <p:cNvSpPr txBox="1"/>
          <p:nvPr/>
        </p:nvSpPr>
        <p:spPr>
          <a:xfrm>
            <a:off x="3369735" y="889193"/>
            <a:ext cx="2943869" cy="345431"/>
          </a:xfrm>
          <a:prstGeom prst="rect">
            <a:avLst/>
          </a:prstGeom>
          <a:noFill/>
        </p:spPr>
        <p:txBody>
          <a:bodyPr wrap="square" lIns="93286" tIns="46643" rIns="93286" bIns="46643" rtlCol="0">
            <a:spAutoFit/>
          </a:bodyPr>
          <a:lstStyle/>
          <a:p>
            <a:pPr algn="ctr" fontAlgn="base">
              <a:spcBef>
                <a:spcPct val="0"/>
              </a:spcBef>
              <a:spcAft>
                <a:spcPct val="0"/>
              </a:spcAft>
            </a:pPr>
            <a:r>
              <a:rPr lang="en-US" sz="1600" b="1" u="sng" dirty="0" smtClean="0">
                <a:solidFill>
                  <a:srgbClr val="000000"/>
                </a:solidFill>
                <a:latin typeface="Arial Body"/>
              </a:rPr>
              <a:t>CFE Logic</a:t>
            </a:r>
            <a:endParaRPr lang="en-US" sz="1600" b="1" u="sng" dirty="0">
              <a:solidFill>
                <a:srgbClr val="000000"/>
              </a:solidFill>
              <a:latin typeface="Arial Body"/>
            </a:endParaRPr>
          </a:p>
        </p:txBody>
      </p:sp>
      <p:sp>
        <p:nvSpPr>
          <p:cNvPr id="29" name="TextBox 28"/>
          <p:cNvSpPr txBox="1"/>
          <p:nvPr/>
        </p:nvSpPr>
        <p:spPr>
          <a:xfrm>
            <a:off x="6443258" y="889240"/>
            <a:ext cx="2395942" cy="345431"/>
          </a:xfrm>
          <a:prstGeom prst="rect">
            <a:avLst/>
          </a:prstGeom>
          <a:noFill/>
        </p:spPr>
        <p:txBody>
          <a:bodyPr wrap="square" lIns="93286" tIns="46643" rIns="93286" bIns="46643" rtlCol="0">
            <a:spAutoFit/>
          </a:bodyPr>
          <a:lstStyle/>
          <a:p>
            <a:pPr algn="ctr" fontAlgn="base">
              <a:spcBef>
                <a:spcPct val="0"/>
              </a:spcBef>
              <a:spcAft>
                <a:spcPct val="0"/>
              </a:spcAft>
            </a:pPr>
            <a:r>
              <a:rPr lang="en-US" sz="1600" b="1" u="sng" dirty="0" smtClean="0">
                <a:solidFill>
                  <a:srgbClr val="000000"/>
                </a:solidFill>
                <a:latin typeface="Arial Body"/>
              </a:rPr>
              <a:t>CFE Output</a:t>
            </a:r>
            <a:endParaRPr lang="en-US" sz="1600" b="1" u="sng" dirty="0">
              <a:solidFill>
                <a:srgbClr val="000000"/>
              </a:solidFill>
              <a:latin typeface="Arial Body"/>
            </a:endParaRPr>
          </a:p>
        </p:txBody>
      </p:sp>
      <p:sp>
        <p:nvSpPr>
          <p:cNvPr id="26" name="Oval 4"/>
          <p:cNvSpPr/>
          <p:nvPr/>
        </p:nvSpPr>
        <p:spPr>
          <a:xfrm>
            <a:off x="351854" y="2687800"/>
            <a:ext cx="808223" cy="5888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240" tIns="15240" rIns="15240" bIns="15240" numCol="1" spcCol="1270" anchor="ctr" anchorCtr="0">
            <a:noAutofit/>
          </a:bodyPr>
          <a:lstStyle/>
          <a:p>
            <a:pPr algn="ctr" defTabSz="544170" fontAlgn="base">
              <a:lnSpc>
                <a:spcPct val="90000"/>
              </a:lnSpc>
              <a:spcBef>
                <a:spcPct val="0"/>
              </a:spcBef>
              <a:spcAft>
                <a:spcPct val="35000"/>
              </a:spcAft>
            </a:pPr>
            <a:r>
              <a:rPr lang="en-US" sz="1200" dirty="0" smtClean="0">
                <a:solidFill>
                  <a:schemeClr val="bg1"/>
                </a:solidFill>
              </a:rPr>
              <a:t>Snapshot Data</a:t>
            </a:r>
            <a:endParaRPr lang="en-US" sz="1200" dirty="0">
              <a:solidFill>
                <a:schemeClr val="bg1"/>
              </a:solidFill>
            </a:endParaRPr>
          </a:p>
        </p:txBody>
      </p:sp>
      <p:sp>
        <p:nvSpPr>
          <p:cNvPr id="30" name="Right Arrow 29"/>
          <p:cNvSpPr/>
          <p:nvPr/>
        </p:nvSpPr>
        <p:spPr>
          <a:xfrm>
            <a:off x="2772013" y="3640890"/>
            <a:ext cx="597722" cy="620903"/>
          </a:xfrm>
          <a:prstGeom prst="rightArrow">
            <a:avLst/>
          </a:prstGeom>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lIns="93286" tIns="46643" rIns="93286" bIns="46643" rtlCol="0" anchor="ctr"/>
          <a:lstStyle/>
          <a:p>
            <a:pPr algn="ctr" fontAlgn="base">
              <a:spcBef>
                <a:spcPct val="0"/>
              </a:spcBef>
              <a:spcAft>
                <a:spcPct val="0"/>
              </a:spcAft>
            </a:pPr>
            <a:endParaRPr lang="en-US" sz="1600" dirty="0" err="1">
              <a:solidFill>
                <a:srgbClr val="000000"/>
              </a:solidFill>
            </a:endParaRPr>
          </a:p>
        </p:txBody>
      </p:sp>
      <p:grpSp>
        <p:nvGrpSpPr>
          <p:cNvPr id="31" name="Group 30"/>
          <p:cNvGrpSpPr/>
          <p:nvPr/>
        </p:nvGrpSpPr>
        <p:grpSpPr>
          <a:xfrm>
            <a:off x="1561861" y="3364221"/>
            <a:ext cx="1142999" cy="1142932"/>
            <a:chOff x="2887574" y="550629"/>
            <a:chExt cx="1120179" cy="1120179"/>
          </a:xfrm>
        </p:grpSpPr>
        <p:sp>
          <p:nvSpPr>
            <p:cNvPr id="32" name="Oval 31"/>
            <p:cNvSpPr/>
            <p:nvPr/>
          </p:nvSpPr>
          <p:spPr>
            <a:xfrm>
              <a:off x="2887574" y="550629"/>
              <a:ext cx="1120179" cy="1120179"/>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3" name="Oval 4"/>
            <p:cNvSpPr/>
            <p:nvPr/>
          </p:nvSpPr>
          <p:spPr>
            <a:xfrm>
              <a:off x="2945484" y="714675"/>
              <a:ext cx="1004014" cy="79208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240" tIns="15240" rIns="15240" bIns="15240" numCol="1" spcCol="1270" anchor="ctr" anchorCtr="0">
              <a:noAutofit/>
            </a:bodyPr>
            <a:lstStyle/>
            <a:p>
              <a:pPr algn="ctr" defTabSz="544170" fontAlgn="base">
                <a:lnSpc>
                  <a:spcPct val="90000"/>
                </a:lnSpc>
                <a:spcBef>
                  <a:spcPct val="0"/>
                </a:spcBef>
                <a:spcAft>
                  <a:spcPct val="35000"/>
                </a:spcAft>
              </a:pPr>
              <a:r>
                <a:rPr lang="en-US" sz="1200" dirty="0">
                  <a:solidFill>
                    <a:schemeClr val="bg1"/>
                  </a:solidFill>
                </a:rPr>
                <a:t>Model Parameters and Assumptions</a:t>
              </a:r>
            </a:p>
          </p:txBody>
        </p:sp>
      </p:grpSp>
      <p:cxnSp>
        <p:nvCxnSpPr>
          <p:cNvPr id="23" name="Straight Connector 22"/>
          <p:cNvCxnSpPr/>
          <p:nvPr/>
        </p:nvCxnSpPr>
        <p:spPr>
          <a:xfrm>
            <a:off x="1371600" y="1219200"/>
            <a:ext cx="0" cy="518160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0" y="1278463"/>
            <a:ext cx="1346199" cy="263474"/>
          </a:xfrm>
          <a:prstGeom prst="rect">
            <a:avLst/>
          </a:prstGeom>
          <a:noFill/>
        </p:spPr>
        <p:txBody>
          <a:bodyPr wrap="square" lIns="93286" tIns="46643" rIns="93286" bIns="46643" rtlCol="0">
            <a:spAutoFit/>
          </a:bodyPr>
          <a:lstStyle/>
          <a:p>
            <a:pPr algn="ctr" fontAlgn="base">
              <a:spcBef>
                <a:spcPct val="0"/>
              </a:spcBef>
              <a:spcAft>
                <a:spcPct val="0"/>
              </a:spcAft>
            </a:pPr>
            <a:r>
              <a:rPr lang="en-US" sz="1100" u="sng" dirty="0" smtClean="0">
                <a:solidFill>
                  <a:srgbClr val="000000"/>
                </a:solidFill>
                <a:latin typeface="Arial Body"/>
              </a:rPr>
              <a:t>Production Inputs</a:t>
            </a:r>
            <a:endParaRPr lang="en-US" sz="1100" u="sng" dirty="0">
              <a:solidFill>
                <a:srgbClr val="000000"/>
              </a:solidFill>
              <a:latin typeface="Arial Body"/>
            </a:endParaRPr>
          </a:p>
        </p:txBody>
      </p:sp>
      <p:sp>
        <p:nvSpPr>
          <p:cNvPr id="38" name="TextBox 37"/>
          <p:cNvSpPr txBox="1"/>
          <p:nvPr/>
        </p:nvSpPr>
        <p:spPr>
          <a:xfrm>
            <a:off x="1371600" y="1286933"/>
            <a:ext cx="1333260" cy="432751"/>
          </a:xfrm>
          <a:prstGeom prst="rect">
            <a:avLst/>
          </a:prstGeom>
          <a:noFill/>
        </p:spPr>
        <p:txBody>
          <a:bodyPr wrap="square" lIns="93286" tIns="46643" rIns="93286" bIns="46643" rtlCol="0">
            <a:spAutoFit/>
          </a:bodyPr>
          <a:lstStyle/>
          <a:p>
            <a:pPr lvl="0" algn="ctr" fontAlgn="base">
              <a:spcBef>
                <a:spcPct val="0"/>
              </a:spcBef>
              <a:spcAft>
                <a:spcPct val="0"/>
              </a:spcAft>
            </a:pPr>
            <a:r>
              <a:rPr lang="en-US" sz="1100" u="sng" dirty="0" smtClean="0">
                <a:solidFill>
                  <a:srgbClr val="000000"/>
                </a:solidFill>
                <a:latin typeface="Arial Body"/>
              </a:rPr>
              <a:t>Model Specification</a:t>
            </a:r>
            <a:endParaRPr lang="en-US" sz="1100" u="sng" dirty="0">
              <a:solidFill>
                <a:srgbClr val="000000"/>
              </a:solidFill>
              <a:latin typeface="Arial Body"/>
            </a:endParaRPr>
          </a:p>
        </p:txBody>
      </p:sp>
    </p:spTree>
    <p:extLst>
      <p:ext uri="{BB962C8B-B14F-4D97-AF65-F5344CB8AC3E}">
        <p14:creationId xmlns:p14="http://schemas.microsoft.com/office/powerpoint/2010/main" val="1102615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 Payments Net Revenue</a:t>
            </a:r>
            <a:endParaRPr lang="en-US" dirty="0"/>
          </a:p>
        </p:txBody>
      </p:sp>
      <p:pic>
        <p:nvPicPr>
          <p:cNvPr id="3" name="Picture 2"/>
          <p:cNvPicPr>
            <a:picLocks noChangeAspect="1"/>
          </p:cNvPicPr>
          <p:nvPr/>
        </p:nvPicPr>
        <p:blipFill>
          <a:blip r:embed="rId2"/>
          <a:stretch>
            <a:fillRect/>
          </a:stretch>
        </p:blipFill>
        <p:spPr>
          <a:xfrm>
            <a:off x="304800" y="1828800"/>
            <a:ext cx="8686800" cy="4791075"/>
          </a:xfrm>
          <a:prstGeom prst="rect">
            <a:avLst/>
          </a:prstGeom>
        </p:spPr>
      </p:pic>
    </p:spTree>
    <p:extLst>
      <p:ext uri="{BB962C8B-B14F-4D97-AF65-F5344CB8AC3E}">
        <p14:creationId xmlns:p14="http://schemas.microsoft.com/office/powerpoint/2010/main" val="270320349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PPNR Models</a:t>
            </a:r>
            <a:endParaRPr lang="en-US" dirty="0"/>
          </a:p>
        </p:txBody>
      </p:sp>
      <p:pic>
        <p:nvPicPr>
          <p:cNvPr id="4" name="Picture 3"/>
          <p:cNvPicPr>
            <a:picLocks noChangeAspect="1"/>
          </p:cNvPicPr>
          <p:nvPr/>
        </p:nvPicPr>
        <p:blipFill>
          <a:blip r:embed="rId2"/>
          <a:stretch>
            <a:fillRect/>
          </a:stretch>
        </p:blipFill>
        <p:spPr>
          <a:xfrm>
            <a:off x="185737" y="1600200"/>
            <a:ext cx="8772525" cy="4772025"/>
          </a:xfrm>
          <a:prstGeom prst="rect">
            <a:avLst/>
          </a:prstGeom>
        </p:spPr>
      </p:pic>
    </p:spTree>
    <p:extLst>
      <p:ext uri="{BB962C8B-B14F-4D97-AF65-F5344CB8AC3E}">
        <p14:creationId xmlns:p14="http://schemas.microsoft.com/office/powerpoint/2010/main" val="244812631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Questions?</a:t>
            </a:r>
            <a:endParaRPr lang="en-US" dirty="0"/>
          </a:p>
        </p:txBody>
      </p:sp>
    </p:spTree>
    <p:extLst>
      <p:ext uri="{BB962C8B-B14F-4D97-AF65-F5344CB8AC3E}">
        <p14:creationId xmlns:p14="http://schemas.microsoft.com/office/powerpoint/2010/main" val="38577776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CCAR?</a:t>
            </a:r>
            <a:endParaRPr lang="en-US" dirty="0"/>
          </a:p>
        </p:txBody>
      </p:sp>
      <p:sp>
        <p:nvSpPr>
          <p:cNvPr id="3" name="Content Placeholder 2"/>
          <p:cNvSpPr>
            <a:spLocks noGrp="1"/>
          </p:cNvSpPr>
          <p:nvPr>
            <p:ph idx="1"/>
          </p:nvPr>
        </p:nvSpPr>
        <p:spPr/>
        <p:txBody>
          <a:bodyPr>
            <a:noAutofit/>
          </a:bodyPr>
          <a:lstStyle/>
          <a:p>
            <a:r>
              <a:rPr lang="en-US" sz="1600" dirty="0"/>
              <a:t>CCAR stands for Comprehensive Capital Analysis and Review, and is defined as a federally-required stress test that is held annually to determine the financial resilience of the nation’s large bank holding companies (BHCs</a:t>
            </a:r>
            <a:r>
              <a:rPr lang="en-US" sz="1600" dirty="0" smtClean="0"/>
              <a:t>). </a:t>
            </a:r>
          </a:p>
          <a:p>
            <a:pPr marL="0" indent="0">
              <a:buNone/>
            </a:pPr>
            <a:endParaRPr lang="en-US" sz="1600" dirty="0"/>
          </a:p>
          <a:p>
            <a:r>
              <a:rPr lang="en-US" sz="1600" dirty="0"/>
              <a:t>The Federal Reserve supplies scenarios </a:t>
            </a:r>
            <a:r>
              <a:rPr lang="en-US" sz="1600" dirty="0" smtClean="0"/>
              <a:t>to test </a:t>
            </a:r>
            <a:r>
              <a:rPr lang="en-US" sz="1600" dirty="0"/>
              <a:t>each bank holding companies’ ability to </a:t>
            </a:r>
            <a:r>
              <a:rPr lang="en-US" sz="1600" dirty="0" smtClean="0"/>
              <a:t>continue operations, </a:t>
            </a:r>
            <a:r>
              <a:rPr lang="en-US" sz="1600" dirty="0"/>
              <a:t>even during financial shock. </a:t>
            </a:r>
            <a:endParaRPr lang="en-US" sz="1600" dirty="0" smtClean="0"/>
          </a:p>
          <a:p>
            <a:endParaRPr lang="en-US" sz="1600" dirty="0"/>
          </a:p>
          <a:p>
            <a:r>
              <a:rPr lang="en-US" sz="1600" dirty="0"/>
              <a:t>The idea </a:t>
            </a:r>
            <a:r>
              <a:rPr lang="en-US" sz="1600" dirty="0" smtClean="0"/>
              <a:t>is </a:t>
            </a:r>
            <a:r>
              <a:rPr lang="en-US" sz="1600" dirty="0"/>
              <a:t>to determine whether a large bank holding company’s internal processes are sufficient to handle all of the relevant </a:t>
            </a:r>
            <a:r>
              <a:rPr lang="en-US" sz="1600" dirty="0" smtClean="0"/>
              <a:t>risks</a:t>
            </a:r>
          </a:p>
          <a:p>
            <a:pPr marL="0" indent="0">
              <a:buNone/>
            </a:pPr>
            <a:endParaRPr lang="en-US" sz="1600" dirty="0"/>
          </a:p>
          <a:p>
            <a:r>
              <a:rPr lang="en-US" sz="1600" dirty="0"/>
              <a:t>CCAR requires accurate reporting, agreement to federal recommendations, and a commitment to uphold the plans stated during the test.   </a:t>
            </a:r>
          </a:p>
          <a:p>
            <a:endParaRPr lang="en-US" sz="1600" dirty="0"/>
          </a:p>
        </p:txBody>
      </p:sp>
    </p:spTree>
    <p:extLst>
      <p:ext uri="{BB962C8B-B14F-4D97-AF65-F5344CB8AC3E}">
        <p14:creationId xmlns:p14="http://schemas.microsoft.com/office/powerpoint/2010/main" val="359131936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Mortgage Risk: CCAR Vs DFAST</a:t>
            </a:r>
            <a:endParaRPr lang="en-US" dirty="0"/>
          </a:p>
        </p:txBody>
      </p:sp>
      <p:sp>
        <p:nvSpPr>
          <p:cNvPr id="3" name="Content Placeholder 2"/>
          <p:cNvSpPr>
            <a:spLocks noGrp="1"/>
          </p:cNvSpPr>
          <p:nvPr>
            <p:ph idx="1"/>
          </p:nvPr>
        </p:nvSpPr>
        <p:spPr/>
        <p:txBody>
          <a:bodyPr>
            <a:noAutofit/>
          </a:bodyPr>
          <a:lstStyle/>
          <a:p>
            <a:r>
              <a:rPr lang="en-US" sz="1600" dirty="0" smtClean="0"/>
              <a:t>CCAR Mortgage Risk is declining YoY, whereas there can be seen a upwards trend in DFAST Mortgage Risk.</a:t>
            </a:r>
          </a:p>
          <a:p>
            <a:endParaRPr lang="en-US" sz="1600" dirty="0"/>
          </a:p>
          <a:p>
            <a:r>
              <a:rPr lang="en-US" sz="1600" dirty="0" smtClean="0"/>
              <a:t>DFAST Mortgage Activities boomed in 2013. there can be seen a declining trend in CCAR Mortgage activities.</a:t>
            </a:r>
          </a:p>
          <a:p>
            <a:endParaRPr lang="en-US" sz="1600" dirty="0"/>
          </a:p>
          <a:p>
            <a:r>
              <a:rPr lang="en-US" sz="1600" dirty="0" smtClean="0"/>
              <a:t>DFAST impaired mortgage loans are experiencing a Rise compared to a consistent decrease in CCAR impaired mortgage loans.</a:t>
            </a:r>
          </a:p>
        </p:txBody>
      </p:sp>
    </p:spTree>
    <p:extLst>
      <p:ext uri="{BB962C8B-B14F-4D97-AF65-F5344CB8AC3E}">
        <p14:creationId xmlns:p14="http://schemas.microsoft.com/office/powerpoint/2010/main" val="9475153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Sneak Peak into Stress Testing</a:t>
            </a:r>
            <a:endParaRPr lang="en-US" dirty="0"/>
          </a:p>
        </p:txBody>
      </p:sp>
      <p:sp>
        <p:nvSpPr>
          <p:cNvPr id="3" name="Content Placeholder 2"/>
          <p:cNvSpPr>
            <a:spLocks noGrp="1"/>
          </p:cNvSpPr>
          <p:nvPr>
            <p:ph idx="1"/>
          </p:nvPr>
        </p:nvSpPr>
        <p:spPr/>
        <p:txBody>
          <a:bodyPr>
            <a:noAutofit/>
          </a:bodyPr>
          <a:lstStyle/>
          <a:p>
            <a:r>
              <a:rPr lang="en-US" sz="1600" dirty="0" smtClean="0"/>
              <a:t>Balance-sheet </a:t>
            </a:r>
            <a:r>
              <a:rPr lang="en-US" sz="1600" dirty="0"/>
              <a:t>assessments that analyze a bank’s solvency by placing it under hypothetical unfavorable economic circumstances. </a:t>
            </a:r>
            <a:endParaRPr lang="en-US" sz="1600" dirty="0" smtClean="0"/>
          </a:p>
          <a:p>
            <a:endParaRPr lang="en-US" sz="1600" dirty="0"/>
          </a:p>
          <a:p>
            <a:r>
              <a:rPr lang="en-US" sz="1600" dirty="0"/>
              <a:t>Concentrating on liquidity, market and credit risks banks may face when their financial health is </a:t>
            </a:r>
            <a:r>
              <a:rPr lang="en-US" sz="1600" dirty="0" smtClean="0"/>
              <a:t>strained</a:t>
            </a:r>
            <a:r>
              <a:rPr lang="en-US" sz="1600" dirty="0"/>
              <a:t>.</a:t>
            </a:r>
            <a:endParaRPr lang="en-US" sz="1600" dirty="0" smtClean="0"/>
          </a:p>
          <a:p>
            <a:endParaRPr lang="en-US" sz="1600" dirty="0"/>
          </a:p>
          <a:p>
            <a:r>
              <a:rPr lang="en-US" sz="1600" dirty="0"/>
              <a:t>For example, an actual recent stress test scenario simultaneously factored in a 21% drop in housing prices, a 50% decline in equity prices, a 5% drop in gross domestic product, and an unemployment rate of 13%. The test looks at a bank’s Tier 1 common capital ratio, which is the common equity component of capital-to-risk-weighted assets. </a:t>
            </a:r>
          </a:p>
        </p:txBody>
      </p:sp>
    </p:spTree>
    <p:extLst>
      <p:ext uri="{BB962C8B-B14F-4D97-AF65-F5344CB8AC3E}">
        <p14:creationId xmlns:p14="http://schemas.microsoft.com/office/powerpoint/2010/main" val="18227496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CCAR Process &amp; Instructions</a:t>
            </a:r>
            <a:endParaRPr lang="en-US" dirty="0"/>
          </a:p>
        </p:txBody>
      </p:sp>
      <p:sp>
        <p:nvSpPr>
          <p:cNvPr id="3" name="Content Placeholder 2"/>
          <p:cNvSpPr>
            <a:spLocks noGrp="1"/>
          </p:cNvSpPr>
          <p:nvPr>
            <p:ph idx="1"/>
          </p:nvPr>
        </p:nvSpPr>
        <p:spPr/>
        <p:txBody>
          <a:bodyPr>
            <a:normAutofit/>
          </a:bodyPr>
          <a:lstStyle/>
          <a:p>
            <a:pPr lvl="0"/>
            <a:r>
              <a:rPr lang="en-US" sz="1600" dirty="0"/>
              <a:t>The Federal Reserve releases annual CCAR scenarios in January, and BHCs are expected to submit their capital plans and stress tests based on these scenarios in April. 5–7 capital plans are required for each participating BHC, based on the three supplied scenarios and two scenarios that the BHC will create for itself. </a:t>
            </a:r>
            <a:endParaRPr lang="en-US" sz="1600" dirty="0" smtClean="0"/>
          </a:p>
          <a:p>
            <a:pPr lvl="0"/>
            <a:endParaRPr lang="en-US" sz="1600" dirty="0"/>
          </a:p>
          <a:p>
            <a:pPr lvl="0"/>
            <a:r>
              <a:rPr lang="en-US" sz="1600" dirty="0"/>
              <a:t>The Federal Reserve will give each BHC feedback on adherence to CCAR requirements and release the results in June. This feedback is a critique of the BHC’s capital plans, stating where the plans are optimum and where they need work. </a:t>
            </a:r>
            <a:endParaRPr lang="en-US" sz="1600" dirty="0" smtClean="0"/>
          </a:p>
          <a:p>
            <a:pPr lvl="0"/>
            <a:endParaRPr lang="en-US" sz="1600" dirty="0"/>
          </a:p>
          <a:p>
            <a:pPr lvl="0"/>
            <a:r>
              <a:rPr lang="en-US" sz="1600" dirty="0"/>
              <a:t>BHCs can go ahead as early as July 1 with public quarterly plans to deploy excess capital and move forward with share buybacks and dividend payments as stated in their capital action plans. </a:t>
            </a:r>
            <a:endParaRPr lang="en-US" sz="1600" dirty="0" smtClean="0"/>
          </a:p>
          <a:p>
            <a:pPr lvl="0"/>
            <a:endParaRPr lang="en-US" sz="1600" dirty="0"/>
          </a:p>
          <a:p>
            <a:pPr lvl="0"/>
            <a:r>
              <a:rPr lang="en-US" sz="1600" dirty="0"/>
              <a:t>The BHC’s expenditure must meet the expectations outlined in its capital plans or it will have to request permission to proceed from the Federal Reserve. </a:t>
            </a:r>
          </a:p>
        </p:txBody>
      </p:sp>
    </p:spTree>
    <p:extLst>
      <p:ext uri="{BB962C8B-B14F-4D97-AF65-F5344CB8AC3E}">
        <p14:creationId xmlns:p14="http://schemas.microsoft.com/office/powerpoint/2010/main" val="25805649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CCAR Scenarios</a:t>
            </a:r>
            <a:endParaRPr lang="en-US" dirty="0"/>
          </a:p>
        </p:txBody>
      </p:sp>
      <p:sp>
        <p:nvSpPr>
          <p:cNvPr id="3" name="Content Placeholder 2"/>
          <p:cNvSpPr>
            <a:spLocks noGrp="1"/>
          </p:cNvSpPr>
          <p:nvPr>
            <p:ph idx="1"/>
          </p:nvPr>
        </p:nvSpPr>
        <p:spPr/>
        <p:txBody>
          <a:bodyPr>
            <a:noAutofit/>
          </a:bodyPr>
          <a:lstStyle/>
          <a:p>
            <a:r>
              <a:rPr lang="en-US" sz="1600" dirty="0"/>
              <a:t>The CCAR is made up of capital action plans from BHCs that are based on several hypothetical scenarios. It is like a fire drill: the government supplies the BHCs with example situations, and the BHCs prepare how they would handle these imaginary situations based on their capital and their management strategies. </a:t>
            </a:r>
            <a:endParaRPr lang="en-US" sz="1600" dirty="0" smtClean="0"/>
          </a:p>
          <a:p>
            <a:pPr marL="0" indent="0">
              <a:buNone/>
            </a:pPr>
            <a:endParaRPr lang="en-US" sz="1600" dirty="0"/>
          </a:p>
          <a:p>
            <a:r>
              <a:rPr lang="en-US" sz="1600" dirty="0"/>
              <a:t>The federal government supplies three CCAR scenarios that range from normal to extreme situations (details are based on year 2016 scenarios): </a:t>
            </a:r>
          </a:p>
          <a:p>
            <a:pPr lvl="1"/>
            <a:r>
              <a:rPr lang="en-US" sz="1400" dirty="0"/>
              <a:t>Baseline – is based on the average projections of economic forecasters </a:t>
            </a:r>
          </a:p>
          <a:p>
            <a:pPr lvl="1"/>
            <a:r>
              <a:rPr lang="en-US" sz="1400" dirty="0"/>
              <a:t>Adverse – is a hypothetical situation involving moderate recession or mild deflation that causes weakened economic activity </a:t>
            </a:r>
          </a:p>
          <a:p>
            <a:pPr lvl="1"/>
            <a:r>
              <a:rPr lang="en-US" sz="1400" dirty="0"/>
              <a:t>Severely Adverse – is a hypothetical situation involving a severe global recession with U.S. unemployment rates rising to 10 percent, a heightened period of corporate financial stress, and negative yields for short-term U.S. Treasury securities </a:t>
            </a:r>
            <a:endParaRPr lang="en-US" sz="1400" dirty="0" smtClean="0"/>
          </a:p>
          <a:p>
            <a:pPr lvl="0"/>
            <a:endParaRPr lang="en-US" sz="1600" dirty="0"/>
          </a:p>
          <a:p>
            <a:r>
              <a:rPr lang="en-US" sz="1600" dirty="0"/>
              <a:t>All participating BHCs are expected to create two of their own scenarios and supply actions plans. One must be based on baseline expectations, and one must be based on a stress scenario, meaning that each BHC is required to submit action plans for 5 total scenarios. </a:t>
            </a:r>
          </a:p>
        </p:txBody>
      </p:sp>
    </p:spTree>
    <p:extLst>
      <p:ext uri="{BB962C8B-B14F-4D97-AF65-F5344CB8AC3E}">
        <p14:creationId xmlns:p14="http://schemas.microsoft.com/office/powerpoint/2010/main" val="439840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CCAR History</a:t>
            </a:r>
            <a:endParaRPr lang="en-US" dirty="0"/>
          </a:p>
        </p:txBody>
      </p:sp>
      <p:sp>
        <p:nvSpPr>
          <p:cNvPr id="3" name="Content Placeholder 2"/>
          <p:cNvSpPr>
            <a:spLocks noGrp="1"/>
          </p:cNvSpPr>
          <p:nvPr>
            <p:ph idx="1"/>
          </p:nvPr>
        </p:nvSpPr>
        <p:spPr/>
        <p:txBody>
          <a:bodyPr>
            <a:normAutofit/>
          </a:bodyPr>
          <a:lstStyle/>
          <a:p>
            <a:pPr lvl="0"/>
            <a:r>
              <a:rPr lang="en-US" sz="1600" dirty="0"/>
              <a:t>CCAR regulation was inspired by the 2008 economic </a:t>
            </a:r>
            <a:r>
              <a:rPr lang="en-US" sz="1600" dirty="0" smtClean="0"/>
              <a:t>collapse</a:t>
            </a:r>
          </a:p>
          <a:p>
            <a:pPr lvl="0"/>
            <a:endParaRPr lang="en-US" sz="1600" dirty="0"/>
          </a:p>
          <a:p>
            <a:pPr lvl="0"/>
            <a:r>
              <a:rPr lang="en-US" sz="1600" dirty="0"/>
              <a:t>Following the financial crisis, </a:t>
            </a:r>
            <a:r>
              <a:rPr lang="en-US" sz="1600" dirty="0" smtClean="0"/>
              <a:t>came broader </a:t>
            </a:r>
            <a:r>
              <a:rPr lang="en-US" sz="1600" dirty="0"/>
              <a:t>focus on stress testing and capital adequacy mainly due to the 2010 Dodd-Frank Act</a:t>
            </a:r>
            <a:r>
              <a:rPr lang="en-US" sz="1600" dirty="0" smtClean="0"/>
              <a:t>.</a:t>
            </a:r>
          </a:p>
          <a:p>
            <a:pPr lvl="0"/>
            <a:endParaRPr lang="en-US" sz="1600" dirty="0"/>
          </a:p>
          <a:p>
            <a:pPr lvl="0"/>
            <a:r>
              <a:rPr lang="en-US" sz="1600" dirty="0"/>
              <a:t>Beginning in 2011, new regulations in the United States required the submission of Comprehensive Capital Analysis and Review (CCAR) documentation for the banking industry</a:t>
            </a:r>
            <a:r>
              <a:rPr lang="en-US" sz="1600" dirty="0" smtClean="0"/>
              <a:t>.</a:t>
            </a:r>
          </a:p>
          <a:p>
            <a:pPr marL="0" lvl="0" indent="0">
              <a:buNone/>
            </a:pPr>
            <a:r>
              <a:rPr lang="en-US" sz="1600" dirty="0" smtClean="0"/>
              <a:t> </a:t>
            </a:r>
            <a:endParaRPr lang="en-US" sz="1600" dirty="0"/>
          </a:p>
          <a:p>
            <a:pPr lvl="0"/>
            <a:r>
              <a:rPr lang="en-US" sz="1600" dirty="0"/>
              <a:t>In 2014, several BHCs struggled with their CCAR tests and, as a result, proficiency with CCAR stress testing became a key factor in recruitment within banking and finance industries. </a:t>
            </a:r>
            <a:endParaRPr lang="en-US" sz="1600" dirty="0" smtClean="0"/>
          </a:p>
          <a:p>
            <a:pPr lvl="0"/>
            <a:endParaRPr lang="en-US" sz="1600" dirty="0"/>
          </a:p>
          <a:p>
            <a:pPr lvl="0"/>
            <a:r>
              <a:rPr lang="en-US" sz="1600" dirty="0"/>
              <a:t>In 2017, 33 BHCs were subject to CCAR testing. This is two more BHCs participating than last </a:t>
            </a:r>
            <a:r>
              <a:rPr lang="en-US" sz="1600" dirty="0" smtClean="0"/>
              <a:t>year</a:t>
            </a:r>
            <a:r>
              <a:rPr lang="en-US" sz="1600" dirty="0"/>
              <a:t>.</a:t>
            </a:r>
            <a:endParaRPr lang="en-US" dirty="0"/>
          </a:p>
        </p:txBody>
      </p:sp>
    </p:spTree>
    <p:extLst>
      <p:ext uri="{BB962C8B-B14F-4D97-AF65-F5344CB8AC3E}">
        <p14:creationId xmlns:p14="http://schemas.microsoft.com/office/powerpoint/2010/main" val="39891163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CCAR Vs DFAST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333002933"/>
              </p:ext>
            </p:extLst>
          </p:nvPr>
        </p:nvGraphicFramePr>
        <p:xfrm>
          <a:off x="685800" y="1417639"/>
          <a:ext cx="7772400" cy="4579142"/>
        </p:xfrm>
        <a:graphic>
          <a:graphicData uri="http://schemas.openxmlformats.org/drawingml/2006/table">
            <a:tbl>
              <a:tblPr>
                <a:tableStyleId>{5C22544A-7EE6-4342-B048-85BDC9FD1C3A}</a:tableStyleId>
              </a:tblPr>
              <a:tblGrid>
                <a:gridCol w="3886200">
                  <a:extLst>
                    <a:ext uri="{9D8B030D-6E8A-4147-A177-3AD203B41FA5}">
                      <a16:colId xmlns:a16="http://schemas.microsoft.com/office/drawing/2014/main" val="2143098477"/>
                    </a:ext>
                  </a:extLst>
                </a:gridCol>
                <a:gridCol w="3886200">
                  <a:extLst>
                    <a:ext uri="{9D8B030D-6E8A-4147-A177-3AD203B41FA5}">
                      <a16:colId xmlns:a16="http://schemas.microsoft.com/office/drawing/2014/main" val="641150726"/>
                    </a:ext>
                  </a:extLst>
                </a:gridCol>
              </a:tblGrid>
              <a:tr h="286196">
                <a:tc>
                  <a:txBody>
                    <a:bodyPr/>
                    <a:lstStyle/>
                    <a:p>
                      <a:pPr algn="l" rtl="0" fontAlgn="ctr"/>
                      <a:r>
                        <a:rPr lang="en-US" sz="1600" b="1" u="none" strike="noStrike" dirty="0">
                          <a:effectLst/>
                        </a:rPr>
                        <a:t>CCAR </a:t>
                      </a:r>
                      <a:r>
                        <a:rPr lang="en-US" sz="1600" b="1" u="none" strike="noStrike" dirty="0" smtClean="0">
                          <a:effectLst/>
                        </a:rPr>
                        <a:t>requirements</a:t>
                      </a:r>
                      <a:endParaRPr lang="en-US" sz="16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l" rtl="0" fontAlgn="ctr"/>
                      <a:r>
                        <a:rPr lang="en-US" sz="1600" b="1" u="none" strike="noStrike" dirty="0" smtClean="0">
                          <a:effectLst/>
                        </a:rPr>
                        <a:t>DFAST</a:t>
                      </a:r>
                      <a:endParaRPr lang="en-US" sz="1600" b="1"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273328066"/>
                  </a:ext>
                </a:extLst>
              </a:tr>
              <a:tr h="572393">
                <a:tc rowSpan="2">
                  <a:txBody>
                    <a:bodyPr/>
                    <a:lstStyle/>
                    <a:p>
                      <a:pPr algn="l" rtl="0" fontAlgn="ctr"/>
                      <a:r>
                        <a:rPr lang="en-US" sz="1600" u="none" strike="noStrike">
                          <a:effectLst/>
                        </a:rPr>
                        <a:t>Semi annual submission ( January and July)</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l" rtl="0" fontAlgn="ctr"/>
                      <a:r>
                        <a:rPr lang="en-US" sz="1600" u="none" strike="noStrike">
                          <a:effectLst/>
                        </a:rPr>
                        <a:t>Annual submission by March 31st of each year</a:t>
                      </a:r>
                      <a:endParaRPr lang="en-US" sz="16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514638936"/>
                  </a:ext>
                </a:extLst>
              </a:tr>
              <a:tr h="858589">
                <a:tc vMerge="1">
                  <a:txBody>
                    <a:bodyPr/>
                    <a:lstStyle/>
                    <a:p>
                      <a:endParaRPr lang="en-US"/>
                    </a:p>
                  </a:txBody>
                  <a:tcPr/>
                </a:tc>
                <a:tc>
                  <a:txBody>
                    <a:bodyPr/>
                    <a:lstStyle/>
                    <a:p>
                      <a:pPr algn="l" rtl="0" fontAlgn="ctr"/>
                      <a:r>
                        <a:rPr lang="en-US" sz="1600" u="none" strike="noStrike">
                          <a:effectLst/>
                        </a:rPr>
                        <a:t>Annual public disclosure of summary results beginning in June 2015</a:t>
                      </a:r>
                      <a:endParaRPr lang="en-US" sz="16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142315737"/>
                  </a:ext>
                </a:extLst>
              </a:tr>
              <a:tr h="572393">
                <a:tc>
                  <a:txBody>
                    <a:bodyPr/>
                    <a:lstStyle/>
                    <a:p>
                      <a:pPr algn="l" rtl="0" fontAlgn="ctr"/>
                      <a:r>
                        <a:rPr lang="en-US" sz="1600" u="none" strike="noStrike">
                          <a:effectLst/>
                        </a:rPr>
                        <a:t>Submission of  reporting form FR-Y 14 A</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l" rtl="0" fontAlgn="ctr"/>
                      <a:r>
                        <a:rPr lang="en-US" sz="1600" u="none" strike="noStrike">
                          <a:effectLst/>
                        </a:rPr>
                        <a:t>Report on form FR Y‐16</a:t>
                      </a:r>
                      <a:endParaRPr lang="en-US" sz="16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658942216"/>
                  </a:ext>
                </a:extLst>
              </a:tr>
              <a:tr h="1430982">
                <a:tc>
                  <a:txBody>
                    <a:bodyPr/>
                    <a:lstStyle/>
                    <a:p>
                      <a:pPr algn="l" rtl="0" fontAlgn="ctr"/>
                      <a:r>
                        <a:rPr lang="en-US" sz="1600" u="none" strike="noStrike">
                          <a:effectLst/>
                        </a:rPr>
                        <a:t>Must incorporate U.S. Basel III capital framework in capital projections</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l" rtl="0" fontAlgn="ctr"/>
                      <a:r>
                        <a:rPr lang="en-US" sz="1600" u="none" strike="noStrike">
                          <a:effectLst/>
                        </a:rPr>
                        <a:t>Not required to incorporate U.S. Basel III capital framework in capital projections until the 2015 stress testing cycle starting in October 2014</a:t>
                      </a:r>
                      <a:endParaRPr lang="en-US" sz="16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653373476"/>
                  </a:ext>
                </a:extLst>
              </a:tr>
              <a:tr h="858589">
                <a:tc>
                  <a:txBody>
                    <a:bodyPr/>
                    <a:lstStyle/>
                    <a:p>
                      <a:pPr algn="l" rtl="0" fontAlgn="ctr"/>
                      <a:r>
                        <a:rPr lang="en-US" sz="1600" u="none" strike="noStrike">
                          <a:effectLst/>
                        </a:rPr>
                        <a:t>Tier 1 Common ratio is calculated using existing capital rules</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l" rtl="0" fontAlgn="ctr"/>
                      <a:r>
                        <a:rPr lang="en-US" sz="1600" u="none" strike="noStrike" dirty="0">
                          <a:effectLst/>
                        </a:rPr>
                        <a:t>Not required to calculate Tier 1 Common ratio for 2014 stress testing cycle </a:t>
                      </a:r>
                      <a:endParaRPr lang="en-US" sz="16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167893712"/>
                  </a:ext>
                </a:extLst>
              </a:tr>
            </a:tbl>
          </a:graphicData>
        </a:graphic>
      </p:graphicFrame>
    </p:spTree>
    <p:extLst>
      <p:ext uri="{BB962C8B-B14F-4D97-AF65-F5344CB8AC3E}">
        <p14:creationId xmlns:p14="http://schemas.microsoft.com/office/powerpoint/2010/main" val="14617036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 FR Y-14 A Snapshot</a:t>
            </a:r>
            <a:endParaRPr lang="en-US" dirty="0"/>
          </a:p>
        </p:txBody>
      </p:sp>
      <p:pic>
        <p:nvPicPr>
          <p:cNvPr id="5" name="Picture 4"/>
          <p:cNvPicPr>
            <a:picLocks noChangeAspect="1"/>
          </p:cNvPicPr>
          <p:nvPr/>
        </p:nvPicPr>
        <p:blipFill>
          <a:blip r:embed="rId2"/>
          <a:stretch>
            <a:fillRect/>
          </a:stretch>
        </p:blipFill>
        <p:spPr>
          <a:xfrm>
            <a:off x="457200" y="1295400"/>
            <a:ext cx="8077200" cy="5105400"/>
          </a:xfrm>
          <a:prstGeom prst="rect">
            <a:avLst/>
          </a:prstGeom>
        </p:spPr>
      </p:pic>
    </p:spTree>
    <p:extLst>
      <p:ext uri="{BB962C8B-B14F-4D97-AF65-F5344CB8AC3E}">
        <p14:creationId xmlns:p14="http://schemas.microsoft.com/office/powerpoint/2010/main" val="10597239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 FR Y-14 A Snapshot</a:t>
            </a:r>
            <a:endParaRPr lang="en-US" dirty="0"/>
          </a:p>
        </p:txBody>
      </p:sp>
      <p:pic>
        <p:nvPicPr>
          <p:cNvPr id="3" name="Picture 2"/>
          <p:cNvPicPr>
            <a:picLocks noChangeAspect="1"/>
          </p:cNvPicPr>
          <p:nvPr/>
        </p:nvPicPr>
        <p:blipFill>
          <a:blip r:embed="rId2"/>
          <a:stretch>
            <a:fillRect/>
          </a:stretch>
        </p:blipFill>
        <p:spPr>
          <a:xfrm>
            <a:off x="609600" y="1219200"/>
            <a:ext cx="8458200" cy="5334000"/>
          </a:xfrm>
          <a:prstGeom prst="rect">
            <a:avLst/>
          </a:prstGeom>
        </p:spPr>
      </p:pic>
    </p:spTree>
    <p:extLst>
      <p:ext uri="{BB962C8B-B14F-4D97-AF65-F5344CB8AC3E}">
        <p14:creationId xmlns:p14="http://schemas.microsoft.com/office/powerpoint/2010/main" val="9174523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mn-lt"/>
              </a:rPr>
              <a:t>CCAR Process</a:t>
            </a:r>
            <a:endParaRPr lang="en-US" dirty="0">
              <a:latin typeface="+mn-lt"/>
            </a:endParaRPr>
          </a:p>
        </p:txBody>
      </p:sp>
      <p:graphicFrame>
        <p:nvGraphicFramePr>
          <p:cNvPr id="5" name="Diagram 4"/>
          <p:cNvGraphicFramePr/>
          <p:nvPr/>
        </p:nvGraphicFramePr>
        <p:xfrm>
          <a:off x="457200" y="1447800"/>
          <a:ext cx="8229600" cy="5410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145094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6946969" y="2996089"/>
            <a:ext cx="1892231" cy="2490311"/>
            <a:chOff x="4322949" y="924162"/>
            <a:chExt cx="2075259" cy="2490311"/>
          </a:xfrm>
        </p:grpSpPr>
        <p:sp>
          <p:nvSpPr>
            <p:cNvPr id="11" name="Rounded Rectangle 10"/>
            <p:cNvSpPr/>
            <p:nvPr/>
          </p:nvSpPr>
          <p:spPr>
            <a:xfrm>
              <a:off x="4322949" y="924162"/>
              <a:ext cx="2075259" cy="2490311"/>
            </a:xfrm>
            <a:prstGeom prst="roundRect">
              <a:avLst>
                <a:gd name="adj" fmla="val 5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smtClean="0">
                <a:ln>
                  <a:noFill/>
                </a:ln>
                <a:solidFill>
                  <a:prstClr val="white"/>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white"/>
                  </a:solidFill>
                  <a:effectLst/>
                  <a:uLnTx/>
                  <a:uFillTx/>
                  <a:latin typeface="Calibri"/>
                  <a:ea typeface="+mn-ea"/>
                  <a:cs typeface="+mn-cs"/>
                </a:rPr>
                <a:t>Description of </a:t>
              </a:r>
              <a:r>
                <a:rPr kumimoji="0" lang="en-US" sz="1400" b="0" i="0" u="none" strike="noStrike" kern="1200" cap="none" spc="0" normalizeH="0" baseline="0" noProof="0" dirty="0">
                  <a:ln>
                    <a:noFill/>
                  </a:ln>
                  <a:solidFill>
                    <a:prstClr val="white"/>
                  </a:solidFill>
                  <a:effectLst/>
                  <a:uLnTx/>
                  <a:uFillTx/>
                  <a:latin typeface="Calibri"/>
                  <a:ea typeface="+mn-ea"/>
                  <a:cs typeface="+mn-cs"/>
                </a:rPr>
                <a:t>all planned capital actions by the firm over the planning </a:t>
              </a:r>
              <a:r>
                <a:rPr kumimoji="0" lang="en-US" sz="1400" b="0" i="0" u="none" strike="noStrike" kern="1200" cap="none" spc="0" normalizeH="0" baseline="0" noProof="0" dirty="0" smtClean="0">
                  <a:ln>
                    <a:noFill/>
                  </a:ln>
                  <a:solidFill>
                    <a:prstClr val="white"/>
                  </a:solidFill>
                  <a:effectLst/>
                  <a:uLnTx/>
                  <a:uFillTx/>
                  <a:latin typeface="Calibri"/>
                  <a:ea typeface="+mn-ea"/>
                  <a:cs typeface="+mn-cs"/>
                </a:rPr>
                <a:t>horizon:</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kumimoji="0" lang="en-US" sz="1100" b="0" i="0" u="none" strike="noStrike" kern="1200" cap="none" spc="0" normalizeH="0" baseline="0" noProof="0" dirty="0" smtClean="0">
                  <a:ln>
                    <a:noFill/>
                  </a:ln>
                  <a:solidFill>
                    <a:prstClr val="white"/>
                  </a:solidFill>
                  <a:effectLst/>
                  <a:uLnTx/>
                  <a:uFillTx/>
                  <a:latin typeface="Calibri"/>
                  <a:ea typeface="+mn-ea"/>
                  <a:cs typeface="+mn-cs"/>
                </a:rPr>
                <a:t>Planned Capital Action</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kumimoji="0" lang="en-US" sz="1100" b="0" i="0" u="none" strike="noStrike" kern="1200" cap="none" spc="0" normalizeH="0" baseline="0" noProof="0" dirty="0" smtClean="0">
                  <a:ln>
                    <a:noFill/>
                  </a:ln>
                  <a:solidFill>
                    <a:prstClr val="white"/>
                  </a:solidFill>
                  <a:effectLst/>
                  <a:uLnTx/>
                  <a:uFillTx/>
                  <a:latin typeface="Calibri"/>
                  <a:ea typeface="+mn-ea"/>
                  <a:cs typeface="+mn-cs"/>
                </a:rPr>
                <a:t>Alternative Action</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kumimoji="0" lang="en-US" sz="1100" b="0" i="0" u="none" strike="noStrike" kern="1200" cap="none" spc="0" normalizeH="0" baseline="0" noProof="0" dirty="0" smtClean="0">
                  <a:ln>
                    <a:noFill/>
                  </a:ln>
                  <a:solidFill>
                    <a:prstClr val="white"/>
                  </a:solidFill>
                  <a:effectLst/>
                  <a:uLnTx/>
                  <a:uFillTx/>
                  <a:latin typeface="Calibri"/>
                  <a:ea typeface="+mn-ea"/>
                  <a:cs typeface="+mn-cs"/>
                </a:rPr>
                <a:t>3. DFAST Capital Action</a:t>
              </a:r>
              <a:endParaRPr kumimoji="0" lang="en-US" sz="1100" b="0" i="0" u="none" strike="noStrike" kern="1200" cap="none" spc="0" normalizeH="0" baseline="0" noProof="0" dirty="0">
                <a:ln>
                  <a:noFill/>
                </a:ln>
                <a:solidFill>
                  <a:prstClr val="white"/>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a:ea typeface="+mn-ea"/>
                <a:cs typeface="+mn-cs"/>
              </a:endParaRPr>
            </a:p>
          </p:txBody>
        </p:sp>
        <p:sp>
          <p:nvSpPr>
            <p:cNvPr id="12" name="Rounded Rectangle 4"/>
            <p:cNvSpPr txBox="1"/>
            <p:nvPr/>
          </p:nvSpPr>
          <p:spPr>
            <a:xfrm rot="16200000">
              <a:off x="3509447" y="1737664"/>
              <a:ext cx="2042055" cy="41505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54864" rIns="71120" bIns="0" numCol="1" spcCol="1270" anchor="t" anchorCtr="0">
              <a:noAutofit/>
            </a:bodyPr>
            <a:lstStyle/>
            <a:p>
              <a:pPr marL="0" marR="0" lvl="0" indent="0" algn="r" defTabSz="711200" rtl="0" eaLnBrk="1" fontAlgn="auto" latinLnBrk="0" hangingPunct="1">
                <a:lnSpc>
                  <a:spcPct val="90000"/>
                </a:lnSpc>
                <a:spcBef>
                  <a:spcPct val="0"/>
                </a:spcBef>
                <a:spcAft>
                  <a:spcPct val="3500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title"/>
          </p:nvPr>
        </p:nvSpPr>
        <p:spPr/>
        <p:txBody>
          <a:bodyPr/>
          <a:lstStyle/>
          <a:p>
            <a:r>
              <a:rPr lang="en-US" dirty="0" smtClean="0"/>
              <a:t>Capital Plan Rule’s: Components</a:t>
            </a:r>
            <a:endParaRPr lang="en-US" dirty="0"/>
          </a:p>
        </p:txBody>
      </p:sp>
      <p:sp>
        <p:nvSpPr>
          <p:cNvPr id="3" name="Content Placeholder 2"/>
          <p:cNvSpPr>
            <a:spLocks noGrp="1"/>
          </p:cNvSpPr>
          <p:nvPr>
            <p:ph idx="1"/>
          </p:nvPr>
        </p:nvSpPr>
        <p:spPr/>
        <p:txBody>
          <a:bodyPr>
            <a:normAutofit/>
          </a:bodyPr>
          <a:lstStyle/>
          <a:p>
            <a:pPr marL="0" indent="0">
              <a:buNone/>
            </a:pPr>
            <a:r>
              <a:rPr lang="en-US" sz="2800" dirty="0" smtClean="0"/>
              <a:t>1. </a:t>
            </a:r>
            <a:r>
              <a:rPr lang="en-US" sz="1800" dirty="0" smtClean="0"/>
              <a:t> </a:t>
            </a:r>
            <a:r>
              <a:rPr lang="en-US" sz="2800" dirty="0" smtClean="0"/>
              <a:t>Assessment </a:t>
            </a:r>
            <a:r>
              <a:rPr lang="en-US" sz="2800" dirty="0"/>
              <a:t>of the Expected Uses </a:t>
            </a:r>
            <a:r>
              <a:rPr lang="en-US" sz="2800" dirty="0" smtClean="0"/>
              <a:t>and Sources </a:t>
            </a:r>
            <a:r>
              <a:rPr lang="en-US" sz="2800" dirty="0"/>
              <a:t>of </a:t>
            </a:r>
            <a:r>
              <a:rPr lang="en-US" sz="2800" dirty="0" smtClean="0"/>
              <a:t>Capital</a:t>
            </a:r>
            <a:endParaRPr lang="en-US" sz="1800" dirty="0" smtClean="0"/>
          </a:p>
          <a:p>
            <a:pPr marL="0" indent="0">
              <a:buNone/>
            </a:pPr>
            <a:endParaRPr lang="en-US" sz="1800" dirty="0" smtClean="0"/>
          </a:p>
        </p:txBody>
      </p:sp>
      <p:graphicFrame>
        <p:nvGraphicFramePr>
          <p:cNvPr id="4" name="Diagram 3"/>
          <p:cNvGraphicFramePr/>
          <p:nvPr/>
        </p:nvGraphicFramePr>
        <p:xfrm>
          <a:off x="457200" y="2062162"/>
          <a:ext cx="6400800" cy="43386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Flowchart: Extract 4"/>
          <p:cNvSpPr/>
          <p:nvPr/>
        </p:nvSpPr>
        <p:spPr>
          <a:xfrm rot="5400000">
            <a:off x="6754389" y="4980411"/>
            <a:ext cx="366110" cy="311288"/>
          </a:xfrm>
          <a:prstGeom prst="flowChartExtract">
            <a:avLst/>
          </a:prstGeom>
          <a:blipFill rotWithShape="0">
            <a:blip r:embed="rId7"/>
            <a:stretch>
              <a:fillRect/>
            </a:stretch>
          </a:blipFill>
        </p:spPr>
        <p:style>
          <a:lnRef idx="2">
            <a:schemeClr val="accent1">
              <a:hueOff val="0"/>
              <a:satOff val="0"/>
              <a:lumOff val="0"/>
              <a:alphaOff val="0"/>
            </a:schemeClr>
          </a:lnRef>
          <a:fillRef idx="1">
            <a:scrgbClr r="0" g="0" b="0"/>
          </a:fillRef>
          <a:effectRef idx="0">
            <a:schemeClr val="lt1">
              <a:hueOff val="0"/>
              <a:satOff val="0"/>
              <a:lumOff val="0"/>
              <a:alphaOff val="0"/>
            </a:schemeClr>
          </a:effectRef>
          <a:fontRef idx="minor">
            <a:schemeClr val="dk1">
              <a:hueOff val="0"/>
              <a:satOff val="0"/>
              <a:lumOff val="0"/>
              <a:alphaOff val="0"/>
            </a:schemeClr>
          </a:fontRef>
        </p:style>
      </p:sp>
    </p:spTree>
    <p:extLst>
      <p:ext uri="{BB962C8B-B14F-4D97-AF65-F5344CB8AC3E}">
        <p14:creationId xmlns:p14="http://schemas.microsoft.com/office/powerpoint/2010/main" val="23159646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Capital Plan Rule’s: Components</a:t>
            </a:r>
            <a:endParaRPr lang="en-US" dirty="0"/>
          </a:p>
        </p:txBody>
      </p:sp>
      <p:sp>
        <p:nvSpPr>
          <p:cNvPr id="3" name="Content Placeholder 2"/>
          <p:cNvSpPr>
            <a:spLocks noGrp="1"/>
          </p:cNvSpPr>
          <p:nvPr>
            <p:ph idx="1"/>
          </p:nvPr>
        </p:nvSpPr>
        <p:spPr/>
        <p:txBody>
          <a:bodyPr>
            <a:normAutofit/>
          </a:bodyPr>
          <a:lstStyle/>
          <a:p>
            <a:pPr marL="457200" indent="-457200">
              <a:buAutoNum type="arabicPeriod" startAt="2"/>
            </a:pPr>
            <a:r>
              <a:rPr lang="en-US" sz="3100" dirty="0" smtClean="0"/>
              <a:t>Description of Firm’s process for Accessing Capital Adequacy</a:t>
            </a:r>
          </a:p>
          <a:p>
            <a:pPr marL="0" indent="0">
              <a:buNone/>
            </a:pPr>
            <a:r>
              <a:rPr lang="en-US" sz="1600" dirty="0" smtClean="0"/>
              <a:t>-How you come about accessing if the capital adequacy assessments are adequate or not.</a:t>
            </a:r>
          </a:p>
          <a:p>
            <a:pPr marL="0" indent="0">
              <a:buNone/>
            </a:pPr>
            <a:r>
              <a:rPr lang="en-US" sz="1600" dirty="0" smtClean="0"/>
              <a:t>-Both in case of Base as well as Stress Scenarios</a:t>
            </a:r>
          </a:p>
          <a:p>
            <a:pPr marL="0" indent="0">
              <a:buNone/>
            </a:pPr>
            <a:endParaRPr lang="en-US" sz="1600" dirty="0"/>
          </a:p>
          <a:p>
            <a:pPr marL="0" indent="0">
              <a:buNone/>
            </a:pPr>
            <a:r>
              <a:rPr lang="en-US" sz="2800" dirty="0" smtClean="0"/>
              <a:t>3.</a:t>
            </a:r>
            <a:r>
              <a:rPr lang="en-US" sz="1600" dirty="0" smtClean="0"/>
              <a:t>  </a:t>
            </a:r>
            <a:r>
              <a:rPr lang="en-US" dirty="0"/>
              <a:t>Expected Changes to Business </a:t>
            </a:r>
            <a:r>
              <a:rPr lang="en-US" dirty="0" smtClean="0"/>
              <a:t>Plans Affecting </a:t>
            </a:r>
            <a:r>
              <a:rPr lang="en-US" dirty="0"/>
              <a:t>Capital Adequacy </a:t>
            </a:r>
            <a:r>
              <a:rPr lang="en-US" dirty="0" smtClean="0"/>
              <a:t>or Funding:</a:t>
            </a:r>
          </a:p>
          <a:p>
            <a:pPr marL="0" indent="0">
              <a:buNone/>
            </a:pPr>
            <a:r>
              <a:rPr lang="en-US" sz="2400" dirty="0" smtClean="0"/>
              <a:t>- </a:t>
            </a:r>
            <a:r>
              <a:rPr lang="en-US" sz="1600" dirty="0" smtClean="0"/>
              <a:t>What is the action plan in case of a big business change, for example: Merger, Consolidation, divestitures, Acquisitions</a:t>
            </a:r>
            <a:endParaRPr lang="en-US" sz="1600" dirty="0"/>
          </a:p>
        </p:txBody>
      </p:sp>
    </p:spTree>
    <p:extLst>
      <p:ext uri="{BB962C8B-B14F-4D97-AF65-F5344CB8AC3E}">
        <p14:creationId xmlns:p14="http://schemas.microsoft.com/office/powerpoint/2010/main" val="2083011385"/>
      </p:ext>
    </p:extLst>
  </p:cSld>
  <p:clrMapOvr>
    <a:masterClrMapping/>
  </p:clrMapOvr>
  <p:timing>
    <p:tnLst>
      <p:par>
        <p:cTn id="1" dur="indefinite" restart="never" nodeType="tmRoot"/>
      </p:par>
    </p:tnLst>
  </p:timing>
</p:sld>
</file>

<file path=ppt/theme/theme1.xml><?xml version="1.0" encoding="utf-8"?>
<a:theme xmlns:a="http://schemas.openxmlformats.org/drawingml/2006/main" name="1_blan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UI/customUI.xml><?xml version="1.0" encoding="utf-8"?>
<customUI xmlns="http://schemas.microsoft.com/office/2006/01/customui">
  <ribbon>
    <tabs>
      <tab id="CustomTab2" label="Citi Approved Templates" insertBeforeQ="TabHome">
        <group id="CustomGroup2" label="Click NEW to use Citi Approved Templates">
          <control idQ="FileNew" visible="true" size="large"/>
        </group>
      </tab>
    </tabs>
  </ribbon>
</customUI>
</file>

<file path=docProps/app.xml><?xml version="1.0" encoding="utf-8"?>
<Properties xmlns="http://schemas.openxmlformats.org/officeDocument/2006/extended-properties" xmlns:vt="http://schemas.openxmlformats.org/officeDocument/2006/docPropsVTypes">
  <Template>blank</Template>
  <TotalTime>1445</TotalTime>
  <Words>1486</Words>
  <Application>Microsoft Office PowerPoint</Application>
  <PresentationFormat>On-screen Show (4:3)</PresentationFormat>
  <Paragraphs>181</Paragraphs>
  <Slides>23</Slides>
  <Notes>1</Notes>
  <HiddenSlides>4</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Arial Body</vt:lpstr>
      <vt:lpstr>Calibri</vt:lpstr>
      <vt:lpstr>Courier New</vt:lpstr>
      <vt:lpstr>1_blank</vt:lpstr>
      <vt:lpstr>CCAR</vt:lpstr>
      <vt:lpstr>What is CCAR?</vt:lpstr>
      <vt:lpstr>CCAR History</vt:lpstr>
      <vt:lpstr>CCAR Vs DFAST</vt:lpstr>
      <vt:lpstr>Form FR Y-14 A Snapshot</vt:lpstr>
      <vt:lpstr>Form FR Y-14 A Snapshot</vt:lpstr>
      <vt:lpstr>CCAR Process</vt:lpstr>
      <vt:lpstr>Capital Plan Rule’s: Components</vt:lpstr>
      <vt:lpstr>Capital Plan Rule’s: Components</vt:lpstr>
      <vt:lpstr>FRB’s Assessment: Qualitative</vt:lpstr>
      <vt:lpstr>FRB’s Assessment: Quantitative</vt:lpstr>
      <vt:lpstr>Stress Testing Workflow</vt:lpstr>
      <vt:lpstr>How is Risk Architecture involved?</vt:lpstr>
      <vt:lpstr>CCAR MCST Workflow</vt:lpstr>
      <vt:lpstr>CCAR Production Process Inputs</vt:lpstr>
      <vt:lpstr>Production Functional Flow Diagram</vt:lpstr>
      <vt:lpstr>Pre Payments Net Revenue</vt:lpstr>
      <vt:lpstr>PPNR Models</vt:lpstr>
      <vt:lpstr>Questions?</vt:lpstr>
      <vt:lpstr>Mortgage Risk: CCAR Vs DFAST</vt:lpstr>
      <vt:lpstr>Sneak Peak into Stress Testing</vt:lpstr>
      <vt:lpstr>CCAR Process &amp; Instructions</vt:lpstr>
      <vt:lpstr>CCAR Scenarios</vt:lpstr>
    </vt:vector>
  </TitlesOfParts>
  <Company>Citigroup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Citi Enterprise PowerPoint Template</dc:title>
  <dc:creator>Sharma, Rahul1 [GCB-RTLB NE]</dc:creator>
  <cp:lastModifiedBy>Sharma, Rahul1 [GCB-RTLB NE]</cp:lastModifiedBy>
  <cp:revision>27</cp:revision>
  <dcterms:created xsi:type="dcterms:W3CDTF">2018-08-02T11:57:35Z</dcterms:created>
  <dcterms:modified xsi:type="dcterms:W3CDTF">2018-08-03T12:22:50Z</dcterms:modified>
</cp:coreProperties>
</file>