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7"/>
  </p:sldMasterIdLst>
  <p:notesMasterIdLst>
    <p:notesMasterId r:id="rId45"/>
  </p:notesMasterIdLst>
  <p:sldIdLst>
    <p:sldId id="305" r:id="rId8"/>
    <p:sldId id="320" r:id="rId9"/>
    <p:sldId id="327" r:id="rId10"/>
    <p:sldId id="330" r:id="rId11"/>
    <p:sldId id="331" r:id="rId12"/>
    <p:sldId id="332" r:id="rId13"/>
    <p:sldId id="333" r:id="rId14"/>
    <p:sldId id="357" r:id="rId15"/>
    <p:sldId id="326" r:id="rId16"/>
    <p:sldId id="325" r:id="rId17"/>
    <p:sldId id="321" r:id="rId18"/>
    <p:sldId id="322" r:id="rId19"/>
    <p:sldId id="329" r:id="rId20"/>
    <p:sldId id="328" r:id="rId21"/>
    <p:sldId id="341" r:id="rId22"/>
    <p:sldId id="342" r:id="rId23"/>
    <p:sldId id="334" r:id="rId24"/>
    <p:sldId id="335" r:id="rId25"/>
    <p:sldId id="336" r:id="rId26"/>
    <p:sldId id="337" r:id="rId27"/>
    <p:sldId id="346" r:id="rId28"/>
    <p:sldId id="338" r:id="rId29"/>
    <p:sldId id="343" r:id="rId30"/>
    <p:sldId id="344" r:id="rId31"/>
    <p:sldId id="345" r:id="rId32"/>
    <p:sldId id="339" r:id="rId33"/>
    <p:sldId id="340" r:id="rId34"/>
    <p:sldId id="354" r:id="rId35"/>
    <p:sldId id="350" r:id="rId36"/>
    <p:sldId id="351" r:id="rId37"/>
    <p:sldId id="347" r:id="rId38"/>
    <p:sldId id="348" r:id="rId39"/>
    <p:sldId id="349" r:id="rId40"/>
    <p:sldId id="352" r:id="rId41"/>
    <p:sldId id="353" r:id="rId42"/>
    <p:sldId id="356" r:id="rId43"/>
    <p:sldId id="35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p:scale>
          <a:sx n="70" d="100"/>
          <a:sy n="70" d="100"/>
        </p:scale>
        <p:origin x="-133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5E4BBC-994A-4F63-897A-74D3180BF43C}" type="datetimeFigureOut">
              <a:rPr lang="en-US" smtClean="0"/>
              <a:pPr/>
              <a:t>9/20/2018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BA2474-982A-4505-B19C-37BE63A6B6C2}" type="slidenum">
              <a:rPr lang="en-US" smtClean="0"/>
              <a:pPr/>
              <a:t>‹#›</a:t>
            </a:fld>
            <a:endParaRPr lang="en-US"/>
          </a:p>
        </p:txBody>
      </p:sp>
    </p:spTree>
    <p:extLst>
      <p:ext uri="{BB962C8B-B14F-4D97-AF65-F5344CB8AC3E}">
        <p14:creationId xmlns:p14="http://schemas.microsoft.com/office/powerpoint/2010/main" val="7531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A2474-982A-4505-B19C-37BE63A6B6C2}" type="slidenum">
              <a:rPr lang="en-US" smtClean="0"/>
              <a:pPr/>
              <a:t>2</a:t>
            </a:fld>
            <a:endParaRPr lang="en-US"/>
          </a:p>
        </p:txBody>
      </p:sp>
    </p:spTree>
    <p:extLst>
      <p:ext uri="{BB962C8B-B14F-4D97-AF65-F5344CB8AC3E}">
        <p14:creationId xmlns:p14="http://schemas.microsoft.com/office/powerpoint/2010/main" val="220544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A2474-982A-4505-B19C-37BE63A6B6C2}" type="slidenum">
              <a:rPr lang="en-US" smtClean="0"/>
              <a:pPr/>
              <a:t>37</a:t>
            </a:fld>
            <a:endParaRPr lang="en-US"/>
          </a:p>
        </p:txBody>
      </p:sp>
    </p:spTree>
    <p:extLst>
      <p:ext uri="{BB962C8B-B14F-4D97-AF65-F5344CB8AC3E}">
        <p14:creationId xmlns:p14="http://schemas.microsoft.com/office/powerpoint/2010/main" val="3051481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F8561D47-4DC8-43CB-AA96-3998178C6FD4}" type="datetime1">
              <a:rPr lang="en-US" smtClean="0"/>
              <a:pPr/>
              <a:t>9/20/2018</a:t>
            </a:fld>
            <a:endParaRPr lang="en-US"/>
          </a:p>
        </p:txBody>
      </p:sp>
      <p:sp>
        <p:nvSpPr>
          <p:cNvPr id="27" name="Slide Number Placeholder 26"/>
          <p:cNvSpPr>
            <a:spLocks noGrp="1"/>
          </p:cNvSpPr>
          <p:nvPr>
            <p:ph type="sldNum" sz="quarter" idx="12"/>
          </p:nvPr>
        </p:nvSpPr>
        <p:spPr/>
        <p:txBody>
          <a:bodyPr/>
          <a:lstStyle/>
          <a:p>
            <a:fld id="{E83B66B6-3089-4449-B50B-368D42BBA98E}" type="slidenum">
              <a:rPr lang="en-US" smtClean="0"/>
              <a:pPr/>
              <a:t>‹#›</a:t>
            </a:fld>
            <a:endParaRPr lang="en-US"/>
          </a:p>
        </p:txBody>
      </p:sp>
      <p:grpSp>
        <p:nvGrpSpPr>
          <p:cNvPr id="7" name="Group 23"/>
          <p:cNvGrpSpPr/>
          <p:nvPr userDrawn="1"/>
        </p:nvGrpSpPr>
        <p:grpSpPr>
          <a:xfrm>
            <a:off x="0" y="0"/>
            <a:ext cx="9144000" cy="6858002"/>
            <a:chOff x="0" y="0"/>
            <a:chExt cx="9144000" cy="6858002"/>
          </a:xfrm>
        </p:grpSpPr>
        <p:grpSp>
          <p:nvGrpSpPr>
            <p:cNvPr id="8" name="Group 27"/>
            <p:cNvGrpSpPr/>
            <p:nvPr userDrawn="1"/>
          </p:nvGrpSpPr>
          <p:grpSpPr>
            <a:xfrm>
              <a:off x="0" y="0"/>
              <a:ext cx="9144000" cy="990600"/>
              <a:chOff x="0" y="0"/>
              <a:chExt cx="9144000" cy="990600"/>
            </a:xfrm>
          </p:grpSpPr>
          <p:sp>
            <p:nvSpPr>
              <p:cNvPr id="11" name="Rectangle 10"/>
              <p:cNvSpPr/>
              <p:nvPr/>
            </p:nvSpPr>
            <p:spPr>
              <a:xfrm>
                <a:off x="0" y="0"/>
                <a:ext cx="9144000" cy="9906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defRPr/>
                </a:pPr>
                <a:endParaRPr lang="en-US" kern="0" dirty="0">
                  <a:solidFill>
                    <a:sysClr val="window" lastClr="FFFFFF"/>
                  </a:solidFill>
                  <a:latin typeface="Calibri" panose="020F0502020204030204" pitchFamily="34" charset="0"/>
                </a:endParaRPr>
              </a:p>
            </p:txBody>
          </p:sp>
          <p:sp>
            <p:nvSpPr>
              <p:cNvPr id="12"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panose="020F0502020204030204" pitchFamily="34" charset="0"/>
                </a:endParaRPr>
              </a:p>
            </p:txBody>
          </p:sp>
          <p:grpSp>
            <p:nvGrpSpPr>
              <p:cNvPr id="13" name="Group 18"/>
              <p:cNvGrpSpPr/>
              <p:nvPr/>
            </p:nvGrpSpPr>
            <p:grpSpPr>
              <a:xfrm>
                <a:off x="381000" y="249151"/>
                <a:ext cx="2373191" cy="314216"/>
                <a:chOff x="381000" y="333375"/>
                <a:chExt cx="2373191" cy="314216"/>
              </a:xfrm>
            </p:grpSpPr>
            <p:grpSp>
              <p:nvGrpSpPr>
                <p:cNvPr id="14" name="Group 15"/>
                <p:cNvGrpSpPr/>
                <p:nvPr/>
              </p:nvGrpSpPr>
              <p:grpSpPr>
                <a:xfrm>
                  <a:off x="381000" y="333375"/>
                  <a:ext cx="2227430" cy="112270"/>
                  <a:chOff x="68096" y="6650480"/>
                  <a:chExt cx="2503487" cy="127000"/>
                </a:xfrm>
                <a:solidFill>
                  <a:schemeClr val="bg1"/>
                </a:solidFill>
              </p:grpSpPr>
              <p:sp>
                <p:nvSpPr>
                  <p:cNvPr id="16" name="Freeform 1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18" name="Freeform 1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20" name="Freeform 1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grpSp>
            <p:sp>
              <p:nvSpPr>
                <p:cNvPr id="15" name="Freeform 14"/>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Calibri" panose="020F0502020204030204" pitchFamily="34" charset="0"/>
                  </a:endParaRPr>
                </a:p>
              </p:txBody>
            </p:sp>
          </p:grpSp>
        </p:gr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flipH="1">
              <a:off x="6689498" y="6295414"/>
              <a:ext cx="2454502" cy="562588"/>
            </a:xfrm>
            <a:prstGeom prst="rect">
              <a:avLst/>
            </a:prstGeom>
          </p:spPr>
        </p:pic>
      </p:gr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52B52D-9063-4573-89CF-5B91FC86E71B}" type="datetime1">
              <a:rPr lang="en-US" smtClean="0"/>
              <a:pPr/>
              <a:t>9/20/2018</a:t>
            </a:fld>
            <a:endParaRPr lang="en-US"/>
          </a:p>
        </p:txBody>
      </p:sp>
      <p:sp>
        <p:nvSpPr>
          <p:cNvPr id="6" name="Slide Number Placeholder 5"/>
          <p:cNvSpPr>
            <a:spLocks noGrp="1"/>
          </p:cNvSpPr>
          <p:nvPr>
            <p:ph type="sldNum" sz="quarter" idx="12"/>
          </p:nvPr>
        </p:nvSpPr>
        <p:spPr/>
        <p:txBody>
          <a:bodyPr/>
          <a:lstStyle/>
          <a:p>
            <a:fld id="{E83B66B6-3089-4449-B50B-368D42BBA9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BD4884-52A5-436C-BF26-ACB66672A5A8}" type="datetime1">
              <a:rPr lang="en-US" smtClean="0"/>
              <a:pPr/>
              <a:t>9/20/2018</a:t>
            </a:fld>
            <a:endParaRPr lang="en-US"/>
          </a:p>
        </p:txBody>
      </p:sp>
      <p:sp>
        <p:nvSpPr>
          <p:cNvPr id="4" name="Slide Number Placeholder 3"/>
          <p:cNvSpPr>
            <a:spLocks noGrp="1"/>
          </p:cNvSpPr>
          <p:nvPr>
            <p:ph type="sldNum" sz="quarter" idx="11"/>
          </p:nvPr>
        </p:nvSpPr>
        <p:spPr/>
        <p:txBody>
          <a:bodyPr/>
          <a:lstStyle/>
          <a:p>
            <a:fld id="{E83B66B6-3089-4449-B50B-368D42BBA9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DBCC03E-FF65-4FBC-B2F8-B47092FABB7A}" type="datetime1">
              <a:rPr lang="en-US" smtClean="0"/>
              <a:pPr/>
              <a:t>9/20/2018</a:t>
            </a:fld>
            <a:endParaRPr lang="en-US"/>
          </a:p>
        </p:txBody>
      </p:sp>
      <p:sp>
        <p:nvSpPr>
          <p:cNvPr id="9" name="Slide Number Placeholder 8"/>
          <p:cNvSpPr>
            <a:spLocks noGrp="1"/>
          </p:cNvSpPr>
          <p:nvPr>
            <p:ph type="sldNum" sz="quarter" idx="12"/>
          </p:nvPr>
        </p:nvSpPr>
        <p:spPr/>
        <p:txBody>
          <a:bodyPr/>
          <a:lstStyle/>
          <a:p>
            <a:fld id="{E83B66B6-3089-4449-B50B-368D42BBA9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9121C8-7ECF-4527-8146-E752322CD22D}" type="datetime1">
              <a:rPr lang="en-US" smtClean="0"/>
              <a:pPr/>
              <a:t>9/20/2018</a:t>
            </a:fld>
            <a:endParaRPr lang="en-US"/>
          </a:p>
        </p:txBody>
      </p:sp>
      <p:sp>
        <p:nvSpPr>
          <p:cNvPr id="5" name="Slide Number Placeholder 4"/>
          <p:cNvSpPr>
            <a:spLocks noGrp="1"/>
          </p:cNvSpPr>
          <p:nvPr>
            <p:ph type="sldNum" sz="quarter" idx="12"/>
          </p:nvPr>
        </p:nvSpPr>
        <p:spPr/>
        <p:txBody>
          <a:bodyPr/>
          <a:lstStyle/>
          <a:p>
            <a:fld id="{E83B66B6-3089-4449-B50B-368D42BBA9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with Visual Option 9">
    <p:spTree>
      <p:nvGrpSpPr>
        <p:cNvPr id="1" name=""/>
        <p:cNvGrpSpPr/>
        <p:nvPr/>
      </p:nvGrpSpPr>
      <p:grpSpPr>
        <a:xfrm>
          <a:off x="0" y="0"/>
          <a:ext cx="0" cy="0"/>
          <a:chOff x="0" y="0"/>
          <a:chExt cx="0" cy="0"/>
        </a:xfrm>
      </p:grpSpPr>
      <p:grpSp>
        <p:nvGrpSpPr>
          <p:cNvPr id="4" name="Group 23"/>
          <p:cNvGrpSpPr/>
          <p:nvPr userDrawn="1"/>
        </p:nvGrpSpPr>
        <p:grpSpPr>
          <a:xfrm>
            <a:off x="381000" y="124823"/>
            <a:ext cx="8763000" cy="6733179"/>
            <a:chOff x="381000" y="124823"/>
            <a:chExt cx="8763000" cy="6733179"/>
          </a:xfrm>
        </p:grpSpPr>
        <p:grpSp>
          <p:nvGrpSpPr>
            <p:cNvPr id="5" name="Group 27"/>
            <p:cNvGrpSpPr/>
            <p:nvPr userDrawn="1"/>
          </p:nvGrpSpPr>
          <p:grpSpPr>
            <a:xfrm>
              <a:off x="381000" y="124823"/>
              <a:ext cx="8470250" cy="438544"/>
              <a:chOff x="381000" y="124823"/>
              <a:chExt cx="8470250" cy="438544"/>
            </a:xfrm>
          </p:grpSpPr>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panose="020F0502020204030204" pitchFamily="34" charset="0"/>
                </a:endParaRPr>
              </a:p>
            </p:txBody>
          </p:sp>
          <p:grpSp>
            <p:nvGrpSpPr>
              <p:cNvPr id="6" name="Group 18"/>
              <p:cNvGrpSpPr/>
              <p:nvPr/>
            </p:nvGrpSpPr>
            <p:grpSpPr>
              <a:xfrm>
                <a:off x="381000" y="249151"/>
                <a:ext cx="2373191" cy="314216"/>
                <a:chOff x="381000" y="333375"/>
                <a:chExt cx="2373191" cy="314216"/>
              </a:xfrm>
            </p:grpSpPr>
            <p:grpSp>
              <p:nvGrpSpPr>
                <p:cNvPr id="7"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Calibri" panose="020F0502020204030204" pitchFamily="34" charset="0"/>
                  </a:endParaRPr>
                </a:p>
              </p:txBody>
            </p:sp>
          </p:grpSp>
        </p:gr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flipH="1">
              <a:off x="6689498" y="6295414"/>
              <a:ext cx="2454502" cy="562588"/>
            </a:xfrm>
            <a:prstGeom prst="rect">
              <a:avLst/>
            </a:prstGeom>
          </p:spPr>
        </p:pic>
      </p:grpSp>
      <p:sp>
        <p:nvSpPr>
          <p:cNvPr id="27"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28" name="Vertical Text Placeholder 2"/>
          <p:cNvSpPr>
            <a:spLocks noGrp="1"/>
          </p:cNvSpPr>
          <p:nvPr>
            <p:ph type="body" orient="vert" idx="1"/>
          </p:nvPr>
        </p:nvSpPr>
        <p:spPr>
          <a:xfrm>
            <a:off x="457200" y="1935480"/>
            <a:ext cx="8229600" cy="4389120"/>
          </a:xfrm>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extLst>
      <p:ext uri="{BB962C8B-B14F-4D97-AF65-F5344CB8AC3E}">
        <p14:creationId xmlns:p14="http://schemas.microsoft.com/office/powerpoint/2010/main" val="409139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BBCCA47-2907-4920-B3D1-8A10A8BF5978}" type="slidenum">
              <a:rPr lang="en-US" altLang="en-US"/>
              <a:pPr/>
              <a:t>‹#›</a:t>
            </a:fld>
            <a:endParaRPr lang="en-US" altLang="en-US"/>
          </a:p>
        </p:txBody>
      </p:sp>
    </p:spTree>
    <p:extLst>
      <p:ext uri="{BB962C8B-B14F-4D97-AF65-F5344CB8AC3E}">
        <p14:creationId xmlns:p14="http://schemas.microsoft.com/office/powerpoint/2010/main" val="264548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BD4884-52A5-436C-BF26-ACB66672A5A8}" type="datetime1">
              <a:rPr lang="en-US" smtClean="0"/>
              <a:pPr/>
              <a:t>9/20/2018</a:t>
            </a:fld>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83B66B6-3089-4449-B50B-368D42BBA98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pSp>
        <p:nvGrpSpPr>
          <p:cNvPr id="14" name="Group 23"/>
          <p:cNvGrpSpPr/>
          <p:nvPr userDrawn="1"/>
        </p:nvGrpSpPr>
        <p:grpSpPr>
          <a:xfrm>
            <a:off x="0" y="0"/>
            <a:ext cx="9144000" cy="6858002"/>
            <a:chOff x="0" y="0"/>
            <a:chExt cx="9144000" cy="6858002"/>
          </a:xfrm>
        </p:grpSpPr>
        <p:grpSp>
          <p:nvGrpSpPr>
            <p:cNvPr id="15" name="Group 27"/>
            <p:cNvGrpSpPr/>
            <p:nvPr userDrawn="1"/>
          </p:nvGrpSpPr>
          <p:grpSpPr>
            <a:xfrm>
              <a:off x="0" y="0"/>
              <a:ext cx="9144000" cy="990600"/>
              <a:chOff x="0" y="0"/>
              <a:chExt cx="9144000" cy="990600"/>
            </a:xfrm>
          </p:grpSpPr>
          <p:sp>
            <p:nvSpPr>
              <p:cNvPr id="17" name="Rectangle 16"/>
              <p:cNvSpPr/>
              <p:nvPr/>
            </p:nvSpPr>
            <p:spPr>
              <a:xfrm>
                <a:off x="0" y="0"/>
                <a:ext cx="9144000" cy="9906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defRPr/>
                </a:pPr>
                <a:endParaRPr lang="en-US" kern="0" dirty="0">
                  <a:solidFill>
                    <a:sysClr val="window" lastClr="FFFFFF"/>
                  </a:solidFill>
                  <a:latin typeface="Calibri" panose="020F0502020204030204" pitchFamily="34" charset="0"/>
                </a:endParaRPr>
              </a:p>
            </p:txBody>
          </p:sp>
          <p:sp>
            <p:nvSpPr>
              <p:cNvPr id="19"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panose="020F0502020204030204" pitchFamily="34" charset="0"/>
                </a:endParaRPr>
              </a:p>
            </p:txBody>
          </p:sp>
          <p:grpSp>
            <p:nvGrpSpPr>
              <p:cNvPr id="20" name="Group 18"/>
              <p:cNvGrpSpPr/>
              <p:nvPr/>
            </p:nvGrpSpPr>
            <p:grpSpPr>
              <a:xfrm>
                <a:off x="381000" y="249151"/>
                <a:ext cx="2373191" cy="314216"/>
                <a:chOff x="381000" y="333375"/>
                <a:chExt cx="2373191" cy="314216"/>
              </a:xfrm>
            </p:grpSpPr>
            <p:grpSp>
              <p:nvGrpSpPr>
                <p:cNvPr id="21" name="Group 15"/>
                <p:cNvGrpSpPr/>
                <p:nvPr/>
              </p:nvGrpSpPr>
              <p:grpSpPr>
                <a:xfrm>
                  <a:off x="381000" y="333375"/>
                  <a:ext cx="2227430" cy="112270"/>
                  <a:chOff x="68096" y="6650480"/>
                  <a:chExt cx="2503487" cy="127000"/>
                </a:xfrm>
                <a:solidFill>
                  <a:schemeClr val="bg1"/>
                </a:solidFill>
              </p:grpSpPr>
              <p:sp>
                <p:nvSpPr>
                  <p:cNvPr id="24" name="Freeform 23"/>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25" name="Freeform 24"/>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26" name="Freeform 2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grpSp>
            <p:sp>
              <p:nvSpPr>
                <p:cNvPr id="23" name="Freeform 22"/>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Calibri" panose="020F0502020204030204" pitchFamily="34" charset="0"/>
                  </a:endParaRPr>
                </a:p>
              </p:txBody>
            </p:sp>
          </p:grpSp>
        </p:grpSp>
        <p:pic>
          <p:nvPicPr>
            <p:cNvPr id="16" name="Picture 15"/>
            <p:cNvPicPr>
              <a:picLocks noChangeAspect="1"/>
            </p:cNvPicPr>
            <p:nvPr userDrawn="1"/>
          </p:nvPicPr>
          <p:blipFill rotWithShape="1">
            <a:blip r:embed="rId9" cstate="print">
              <a:extLst>
                <a:ext uri="{28A0092B-C50C-407E-A947-70E740481C1C}">
                  <a14:useLocalDpi xmlns:a14="http://schemas.microsoft.com/office/drawing/2010/main" val="0"/>
                </a:ext>
              </a:extLst>
            </a:blip>
            <a:srcRect/>
            <a:stretch/>
          </p:blipFill>
          <p:spPr>
            <a:xfrm flipH="1">
              <a:off x="6689498" y="6295414"/>
              <a:ext cx="2454502" cy="562588"/>
            </a:xfrm>
            <a:prstGeom prst="rect">
              <a:avLst/>
            </a:prstGeom>
          </p:spPr>
        </p:pic>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97" r:id="rId3"/>
    <p:sldLayoutId id="2147483689" r:id="rId4"/>
    <p:sldLayoutId id="2147483690" r:id="rId5"/>
    <p:sldLayoutId id="2147483696" r:id="rId6"/>
    <p:sldLayoutId id="2147483698" r:id="rId7"/>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1.bp.blogspot.com/-wrJdHn0X_Y8/Wln1K2YZO5I/AAAAAAAACMI/gScVjBesYCY0S4bqUV_tVL6DELUjVcvLwCLcBGAs/s1600/poly2.jpg"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package" Target="../embeddings/Microsoft_Word_Document6.docx"/><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12"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1.vml"/><Relationship Id="rId6" Type="http://schemas.openxmlformats.org/officeDocument/2006/relationships/image" Target="../media/image28.wmf"/><Relationship Id="rId11" Type="http://schemas.openxmlformats.org/officeDocument/2006/relationships/package" Target="../embeddings/Microsoft_Word_Document5.docx"/><Relationship Id="rId5" Type="http://schemas.openxmlformats.org/officeDocument/2006/relationships/package" Target="../embeddings/Microsoft_Word_Document2.docx"/><Relationship Id="rId15" Type="http://schemas.openxmlformats.org/officeDocument/2006/relationships/package" Target="../embeddings/Microsoft_Word_Document7.docx"/><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package" Target="../embeddings/Microsoft_Word_Document4.docx"/><Relationship Id="rId14" Type="http://schemas.openxmlformats.org/officeDocument/2006/relationships/image" Target="../media/image32.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5658703" y="5328313"/>
            <a:ext cx="3112657" cy="457200"/>
          </a:xfrm>
        </p:spPr>
        <p:txBody>
          <a:bodyPr>
            <a:normAutofit/>
          </a:bodyPr>
          <a:lstStyle/>
          <a:p>
            <a:pPr>
              <a:buNone/>
            </a:pPr>
            <a:r>
              <a:rPr lang="en-US" sz="1600" dirty="0" smtClean="0">
                <a:solidFill>
                  <a:srgbClr val="0070C0"/>
                </a:solidFill>
                <a:latin typeface="+mj-lt"/>
              </a:rPr>
              <a:t>Sep‘18</a:t>
            </a:r>
            <a:endParaRPr lang="en-US" sz="1600" dirty="0">
              <a:solidFill>
                <a:srgbClr val="0070C0"/>
              </a:solidFill>
              <a:latin typeface="+mj-lt"/>
            </a:endParaRPr>
          </a:p>
        </p:txBody>
      </p:sp>
      <p:sp>
        <p:nvSpPr>
          <p:cNvPr id="6" name="Title 1"/>
          <p:cNvSpPr txBox="1">
            <a:spLocks/>
          </p:cNvSpPr>
          <p:nvPr/>
        </p:nvSpPr>
        <p:spPr bwMode="auto">
          <a:xfrm>
            <a:off x="337457" y="2286000"/>
            <a:ext cx="83058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800" noProof="0" dirty="0" smtClean="0">
                <a:solidFill>
                  <a:srgbClr val="0070C0"/>
                </a:solidFill>
                <a:latin typeface="+mj-lt"/>
                <a:ea typeface="+mj-ea"/>
                <a:cs typeface="Arial" pitchFamily="34" charset="0"/>
              </a:rPr>
              <a:t>Regression Techniques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dirty="0" smtClean="0">
                <a:ln>
                  <a:noFill/>
                </a:ln>
                <a:solidFill>
                  <a:srgbClr val="0070C0"/>
                </a:solidFill>
                <a:effectLst/>
                <a:uLnTx/>
                <a:uFillTx/>
                <a:latin typeface="+mj-lt"/>
                <a:ea typeface="+mj-ea"/>
                <a:cs typeface="Arial" pitchFamily="34" charset="0"/>
              </a:rPr>
              <a:t>(Overview) </a:t>
            </a:r>
            <a:endParaRPr kumimoji="0" lang="en-US" sz="4800" b="0" i="0" u="none" strike="noStrike" kern="1200" cap="none" spc="0" normalizeH="0" baseline="0" noProof="0" dirty="0" smtClean="0">
              <a:ln>
                <a:noFill/>
              </a:ln>
              <a:solidFill>
                <a:srgbClr val="0070C0"/>
              </a:solidFill>
              <a:effectLst/>
              <a:uLnTx/>
              <a:uFillTx/>
              <a:latin typeface="+mj-lt"/>
              <a:ea typeface="+mj-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4800" dirty="0" smtClean="0">
                <a:solidFill>
                  <a:srgbClr val="00B050"/>
                </a:solidFill>
                <a:latin typeface="+mj-lt"/>
                <a:ea typeface="+mj-ea"/>
                <a:cs typeface="Arial" pitchFamily="34" charset="0"/>
              </a:rPr>
              <a:t> </a:t>
            </a:r>
            <a:r>
              <a:rPr kumimoji="0" lang="en-US" sz="4800" b="0" i="0" u="none" strike="noStrike" kern="1200" cap="none" spc="0" normalizeH="0" baseline="0" noProof="0" dirty="0" smtClean="0">
                <a:ln>
                  <a:noFill/>
                </a:ln>
                <a:solidFill>
                  <a:srgbClr val="00B050"/>
                </a:solidFill>
                <a:effectLst/>
                <a:uLnTx/>
                <a:uFillTx/>
                <a:latin typeface="+mj-lt"/>
                <a:ea typeface="+mj-ea"/>
                <a:cs typeface="Arial" pitchFamily="34" charset="0"/>
              </a:rPr>
              <a:t/>
            </a:r>
            <a:br>
              <a:rPr kumimoji="0" lang="en-US" sz="4800" b="0" i="0" u="none" strike="noStrike" kern="1200" cap="none" spc="0" normalizeH="0" baseline="0" noProof="0" dirty="0" smtClean="0">
                <a:ln>
                  <a:noFill/>
                </a:ln>
                <a:solidFill>
                  <a:srgbClr val="00B050"/>
                </a:solidFill>
                <a:effectLst/>
                <a:uLnTx/>
                <a:uFillTx/>
                <a:latin typeface="+mj-lt"/>
                <a:ea typeface="+mj-ea"/>
                <a:cs typeface="Arial" pitchFamily="34" charset="0"/>
              </a:rPr>
            </a:br>
            <a:endParaRPr kumimoji="0" lang="en-US" sz="4800" b="0" i="0" u="none" strike="noStrike" kern="1200" cap="none" spc="0" normalizeH="0" baseline="0" noProof="0" dirty="0">
              <a:ln>
                <a:noFill/>
              </a:ln>
              <a:solidFill>
                <a:srgbClr val="00B050"/>
              </a:solidFill>
              <a:effectLst/>
              <a:uLnTx/>
              <a:uFillTx/>
              <a:latin typeface="+mj-lt"/>
              <a:ea typeface="+mj-ea"/>
              <a:cs typeface="Arial" pitchFamily="34" charset="0"/>
            </a:endParaRPr>
          </a:p>
        </p:txBody>
      </p:sp>
      <p:sp>
        <p:nvSpPr>
          <p:cNvPr id="8" name="Subtitle 2"/>
          <p:cNvSpPr txBox="1">
            <a:spLocks/>
          </p:cNvSpPr>
          <p:nvPr/>
        </p:nvSpPr>
        <p:spPr>
          <a:xfrm>
            <a:off x="5658703" y="4871113"/>
            <a:ext cx="2514600" cy="457200"/>
          </a:xfrm>
          <a:prstGeom prst="rect">
            <a:avLst/>
          </a:prstGeom>
        </p:spPr>
        <p:txBody>
          <a:bodyPr vert="horz" anchor="b">
            <a:noAutofit/>
          </a:bodyPr>
          <a:lstStyle/>
          <a:p>
            <a:pPr marL="0" marR="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lang="en-US" sz="1600" dirty="0" smtClean="0">
              <a:solidFill>
                <a:srgbClr val="0070C0"/>
              </a:solidFill>
              <a:latin typeface="Calibri" panose="020F0502020204030204" pitchFamily="34" charset="0"/>
            </a:endParaRPr>
          </a:p>
          <a:p>
            <a:pPr marL="0" marR="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1" i="0" u="none" strike="noStrike" kern="1200" cap="none" spc="0" normalizeH="0" baseline="0" noProof="0" dirty="0" smtClean="0">
                <a:ln>
                  <a:noFill/>
                </a:ln>
                <a:solidFill>
                  <a:srgbClr val="0070C0"/>
                </a:solidFill>
                <a:effectLst/>
                <a:uLnTx/>
                <a:uFillTx/>
                <a:latin typeface="Calibri" panose="020F0502020204030204" pitchFamily="34" charset="0"/>
              </a:rPr>
              <a:t>Sounak Roy</a:t>
            </a:r>
            <a:endParaRPr kumimoji="0" lang="en-US" sz="1600" b="1" i="0" u="none" strike="noStrike" kern="1200" cap="none" spc="0" normalizeH="0" baseline="0" noProof="0" dirty="0">
              <a:ln>
                <a:noFill/>
              </a:ln>
              <a:solidFill>
                <a:srgbClr val="0070C0"/>
              </a:solidFill>
              <a:effectLst/>
              <a:uLnTx/>
              <a:uFillTx/>
              <a:latin typeface="Calibri" panose="020F0502020204030204" pitchFamily="34" charset="0"/>
            </a:endParaRPr>
          </a:p>
        </p:txBody>
      </p:sp>
    </p:spTree>
    <p:extLst>
      <p:ext uri="{BB962C8B-B14F-4D97-AF65-F5344CB8AC3E}">
        <p14:creationId xmlns:p14="http://schemas.microsoft.com/office/powerpoint/2010/main" val="179872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Bottom)">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48" y="533400"/>
            <a:ext cx="8229600" cy="1143000"/>
          </a:xfrm>
        </p:spPr>
        <p:txBody>
          <a:bodyPr>
            <a:normAutofit/>
          </a:bodyPr>
          <a:lstStyle/>
          <a:p>
            <a:pPr algn="ctr"/>
            <a:r>
              <a:rPr lang="en-US" sz="3200" u="sng" dirty="0"/>
              <a:t>Link </a:t>
            </a:r>
            <a:r>
              <a:rPr lang="en-US" sz="3200" u="sng" dirty="0" smtClean="0"/>
              <a:t>Functions</a:t>
            </a:r>
            <a:endParaRPr lang="en-US" sz="32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1816090"/>
              </p:ext>
            </p:extLst>
          </p:nvPr>
        </p:nvGraphicFramePr>
        <p:xfrm>
          <a:off x="342331" y="1930476"/>
          <a:ext cx="8229600" cy="3108960"/>
        </p:xfrm>
        <a:graphic>
          <a:graphicData uri="http://schemas.openxmlformats.org/drawingml/2006/table">
            <a:tbl>
              <a:tblPr/>
              <a:tblGrid>
                <a:gridCol w="2743200"/>
                <a:gridCol w="2743200"/>
                <a:gridCol w="2743200"/>
              </a:tblGrid>
              <a:tr h="0">
                <a:tc>
                  <a:txBody>
                    <a:bodyPr/>
                    <a:lstStyle/>
                    <a:p>
                      <a:r>
                        <a:rPr lang="en-US" dirty="0"/>
                        <a:t>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Link Function, </a:t>
                      </a:r>
                      <a:r>
                        <a:rPr lang="en-US" i="1" dirty="0"/>
                        <a:t>g</a:t>
                      </a:r>
                      <a:r>
                        <a:rPr lang="en-US" dirty="0"/>
                        <a:t>(</a:t>
                      </a:r>
                      <a:r>
                        <a:rPr lang="el-GR" i="1" dirty="0"/>
                        <a:t>μ</a:t>
                      </a:r>
                      <a:r>
                        <a:rPr lang="en-US" baseline="-25000" dirty="0" err="1"/>
                        <a:t>i</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lang="en-US" dirty="0"/>
                        <a:t>Binomial, Ordinal, Nominal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a:t>logit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ln(</a:t>
                      </a:r>
                      <a:r>
                        <a:rPr lang="el-GR" i="1" dirty="0"/>
                        <a:t>μ</a:t>
                      </a:r>
                      <a:r>
                        <a:rPr lang="en-US" baseline="-25000" dirty="0" err="1"/>
                        <a:t>i</a:t>
                      </a:r>
                      <a:r>
                        <a:rPr lang="en-US" dirty="0"/>
                        <a:t>/(1−</a:t>
                      </a:r>
                      <a:r>
                        <a:rPr lang="el-GR" i="1" dirty="0"/>
                        <a:t>μ</a:t>
                      </a:r>
                      <a:r>
                        <a:rPr lang="en-US" baseline="-25000" dirty="0" err="1"/>
                        <a:t>i</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Binomial, Ordinal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normit (probit)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l-GR" dirty="0"/>
                        <a:t>Φ</a:t>
                      </a:r>
                      <a:r>
                        <a:rPr lang="el-GR" baseline="30000" dirty="0"/>
                        <a:t>−1</a:t>
                      </a:r>
                      <a:r>
                        <a:rPr lang="el-GR" dirty="0"/>
                        <a:t>(</a:t>
                      </a:r>
                      <a:r>
                        <a:rPr lang="el-GR" i="1" dirty="0"/>
                        <a:t>μ</a:t>
                      </a:r>
                      <a:r>
                        <a:rPr lang="en-US" baseline="-25000" dirty="0" err="1"/>
                        <a:t>i</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Binomial, Ordinal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gompit (complementary log-log)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ln(−ln(1−</a:t>
                      </a:r>
                      <a:r>
                        <a:rPr lang="el-GR" i="1" dirty="0"/>
                        <a:t>μ</a:t>
                      </a:r>
                      <a:r>
                        <a:rPr lang="en-US" baseline="-25000" dirty="0" err="1"/>
                        <a:t>i</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Poisson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natural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ln(</a:t>
                      </a:r>
                      <a:r>
                        <a:rPr lang="el-GR" i="1" dirty="0"/>
                        <a:t>μ</a:t>
                      </a:r>
                      <a:r>
                        <a:rPr lang="en-US" baseline="-25000" dirty="0" err="1"/>
                        <a:t>i</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Poisson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square root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Poisson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l-GR" i="1" dirty="0"/>
                        <a:t>μ</a:t>
                      </a:r>
                      <a:r>
                        <a:rPr lang="en-US" baseline="-25000" dirty="0" err="1"/>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49" name="Picture 1" descr="https://support.minitab.com/en-us/minitab/18/png/what_is_Link_function_def.dita_IDED7DED5DACA241748E710B20A3E7F1EB_general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459" y="4343400"/>
            <a:ext cx="304799" cy="3047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5181599"/>
            <a:ext cx="8229600" cy="1447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rPr>
              <a:t>Description</a:t>
            </a:r>
            <a:endParaRPr lang="en-US" sz="1400" b="1" u="sng" dirty="0">
              <a:solidFill>
                <a:schemeClr val="tx1"/>
              </a:solidFill>
            </a:endParaRPr>
          </a:p>
          <a:p>
            <a:r>
              <a:rPr lang="en-US" sz="1400" b="1" dirty="0" smtClean="0">
                <a:solidFill>
                  <a:schemeClr val="tx1"/>
                </a:solidFill>
              </a:rPr>
              <a:t>g(</a:t>
            </a:r>
            <a:r>
              <a:rPr lang="en-US" sz="1400" b="1" dirty="0" err="1" smtClean="0">
                <a:solidFill>
                  <a:schemeClr val="tx1"/>
                </a:solidFill>
              </a:rPr>
              <a:t>μi</a:t>
            </a:r>
            <a:r>
              <a:rPr lang="en-US" sz="1400" b="1" dirty="0">
                <a:solidFill>
                  <a:schemeClr val="tx1"/>
                </a:solidFill>
              </a:rPr>
              <a:t>) </a:t>
            </a:r>
            <a:r>
              <a:rPr lang="en-US" sz="1400" dirty="0" smtClean="0">
                <a:solidFill>
                  <a:schemeClr val="tx1"/>
                </a:solidFill>
              </a:rPr>
              <a:t>:- </a:t>
            </a:r>
            <a:r>
              <a:rPr lang="en-US" sz="1400" dirty="0">
                <a:solidFill>
                  <a:schemeClr val="tx1"/>
                </a:solidFill>
              </a:rPr>
              <a:t>the link function  </a:t>
            </a:r>
          </a:p>
          <a:p>
            <a:r>
              <a:rPr lang="el-GR" sz="1400" b="1" dirty="0" smtClean="0">
                <a:solidFill>
                  <a:schemeClr val="tx1"/>
                </a:solidFill>
              </a:rPr>
              <a:t>Μ</a:t>
            </a:r>
            <a:r>
              <a:rPr lang="en-US" sz="1400" b="1" dirty="0" err="1" smtClean="0">
                <a:solidFill>
                  <a:schemeClr val="tx1"/>
                </a:solidFill>
              </a:rPr>
              <a:t>i</a:t>
            </a:r>
            <a:r>
              <a:rPr lang="en-US" sz="1400" b="1" dirty="0" smtClean="0">
                <a:solidFill>
                  <a:schemeClr val="tx1"/>
                </a:solidFill>
              </a:rPr>
              <a:t> </a:t>
            </a:r>
            <a:r>
              <a:rPr lang="en-US" sz="1400" dirty="0" smtClean="0">
                <a:solidFill>
                  <a:schemeClr val="tx1"/>
                </a:solidFill>
              </a:rPr>
              <a:t>:- </a:t>
            </a:r>
            <a:r>
              <a:rPr lang="en-US" sz="1400" dirty="0">
                <a:solidFill>
                  <a:schemeClr val="tx1"/>
                </a:solidFill>
              </a:rPr>
              <a:t>the mean response of the </a:t>
            </a:r>
            <a:r>
              <a:rPr lang="en-US" sz="1400" dirty="0" err="1">
                <a:solidFill>
                  <a:schemeClr val="tx1"/>
                </a:solidFill>
              </a:rPr>
              <a:t>ith</a:t>
            </a:r>
            <a:r>
              <a:rPr lang="en-US" sz="1400" dirty="0">
                <a:solidFill>
                  <a:schemeClr val="tx1"/>
                </a:solidFill>
              </a:rPr>
              <a:t> row </a:t>
            </a:r>
          </a:p>
          <a:p>
            <a:r>
              <a:rPr lang="en-US" sz="1400" b="1" dirty="0">
                <a:solidFill>
                  <a:schemeClr val="tx1"/>
                </a:solidFill>
              </a:rPr>
              <a:t>Xi </a:t>
            </a:r>
            <a:r>
              <a:rPr lang="en-US" sz="1400" dirty="0" smtClean="0">
                <a:solidFill>
                  <a:schemeClr val="tx1"/>
                </a:solidFill>
              </a:rPr>
              <a:t>:-the </a:t>
            </a:r>
            <a:r>
              <a:rPr lang="en-US" sz="1400" dirty="0">
                <a:solidFill>
                  <a:schemeClr val="tx1"/>
                </a:solidFill>
              </a:rPr>
              <a:t>vector of predictor variables for the </a:t>
            </a:r>
            <a:r>
              <a:rPr lang="en-US" sz="1400" dirty="0" err="1">
                <a:solidFill>
                  <a:schemeClr val="tx1"/>
                </a:solidFill>
              </a:rPr>
              <a:t>ith</a:t>
            </a:r>
            <a:r>
              <a:rPr lang="en-US" sz="1400" dirty="0">
                <a:solidFill>
                  <a:schemeClr val="tx1"/>
                </a:solidFill>
              </a:rPr>
              <a:t> row  </a:t>
            </a:r>
          </a:p>
          <a:p>
            <a:r>
              <a:rPr lang="el-GR" sz="1400" b="1" dirty="0" smtClean="0">
                <a:solidFill>
                  <a:schemeClr val="tx1"/>
                </a:solidFill>
              </a:rPr>
              <a:t>Β</a:t>
            </a:r>
            <a:r>
              <a:rPr lang="en-US" sz="1400" dirty="0" smtClean="0">
                <a:solidFill>
                  <a:schemeClr val="tx1"/>
                </a:solidFill>
              </a:rPr>
              <a:t> :- </a:t>
            </a:r>
            <a:r>
              <a:rPr lang="en-US" sz="1400" dirty="0">
                <a:solidFill>
                  <a:schemeClr val="tx1"/>
                </a:solidFill>
              </a:rPr>
              <a:t>the vector of coefficients associated with the predictors  </a:t>
            </a:r>
          </a:p>
          <a:p>
            <a:r>
              <a:rPr lang="en-US" sz="1400" b="1" dirty="0">
                <a:solidFill>
                  <a:schemeClr val="tx1"/>
                </a:solidFill>
              </a:rPr>
              <a:t>Φ−1(·) </a:t>
            </a:r>
            <a:r>
              <a:rPr lang="en-US" sz="1400" dirty="0" smtClean="0">
                <a:solidFill>
                  <a:schemeClr val="tx1"/>
                </a:solidFill>
              </a:rPr>
              <a:t>:- </a:t>
            </a:r>
            <a:r>
              <a:rPr lang="en-US" sz="1400" dirty="0">
                <a:solidFill>
                  <a:schemeClr val="tx1"/>
                </a:solidFill>
              </a:rPr>
              <a:t>the inverse cumulative distribution function of the </a:t>
            </a:r>
            <a:r>
              <a:rPr lang="en-US" sz="1400" dirty="0" smtClean="0">
                <a:solidFill>
                  <a:schemeClr val="tx1"/>
                </a:solidFill>
              </a:rPr>
              <a:t>normal distribution</a:t>
            </a:r>
            <a:r>
              <a:rPr lang="en-US" sz="1400" dirty="0" smtClean="0"/>
              <a:t>mal </a:t>
            </a:r>
            <a:r>
              <a:rPr lang="en-US" sz="1400" dirty="0"/>
              <a:t>distribution </a:t>
            </a:r>
          </a:p>
        </p:txBody>
      </p:sp>
    </p:spTree>
    <p:extLst>
      <p:ext uri="{BB962C8B-B14F-4D97-AF65-F5344CB8AC3E}">
        <p14:creationId xmlns:p14="http://schemas.microsoft.com/office/powerpoint/2010/main" val="2118183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838200"/>
          </a:xfrm>
        </p:spPr>
        <p:txBody>
          <a:bodyPr>
            <a:noAutofit/>
          </a:bodyPr>
          <a:lstStyle/>
          <a:p>
            <a:pPr algn="ctr"/>
            <a:r>
              <a:rPr lang="en-US" sz="3600" u="sng" dirty="0" smtClean="0"/>
              <a:t/>
            </a:r>
            <a:br>
              <a:rPr lang="en-US" sz="3600" u="sng" dirty="0" smtClean="0"/>
            </a:br>
            <a:r>
              <a:rPr lang="en-US" sz="3600" u="sng" dirty="0"/>
              <a:t/>
            </a:r>
            <a:br>
              <a:rPr lang="en-US" sz="3600" u="sng" dirty="0"/>
            </a:br>
            <a:r>
              <a:rPr lang="en-US" sz="3600" u="sng" dirty="0"/>
              <a:t/>
            </a:r>
            <a:br>
              <a:rPr lang="en-US" sz="3600" u="sng" dirty="0"/>
            </a:br>
            <a:r>
              <a:rPr lang="en-US" sz="3600" u="sng" dirty="0"/>
              <a:t>Types of Regressions</a:t>
            </a:r>
          </a:p>
        </p:txBody>
      </p:sp>
      <p:sp>
        <p:nvSpPr>
          <p:cNvPr id="3" name="Content Placeholder 2"/>
          <p:cNvSpPr>
            <a:spLocks noGrp="1"/>
          </p:cNvSpPr>
          <p:nvPr>
            <p:ph idx="1"/>
          </p:nvPr>
        </p:nvSpPr>
        <p:spPr/>
        <p:txBody>
          <a:bodyPr>
            <a:normAutofit fontScale="77500" lnSpcReduction="20000"/>
          </a:bodyPr>
          <a:lstStyle/>
          <a:p>
            <a:pPr lvl="1"/>
            <a:r>
              <a:rPr lang="en-US" b="1" dirty="0" smtClean="0">
                <a:latin typeface="+mj-lt"/>
              </a:rPr>
              <a:t>Linear </a:t>
            </a:r>
            <a:r>
              <a:rPr lang="en-US" b="1" dirty="0">
                <a:latin typeface="+mj-lt"/>
              </a:rPr>
              <a:t>Regression</a:t>
            </a:r>
          </a:p>
          <a:p>
            <a:pPr lvl="1"/>
            <a:r>
              <a:rPr lang="en-US" b="1" dirty="0">
                <a:latin typeface="+mj-lt"/>
              </a:rPr>
              <a:t>Polynomial Regression</a:t>
            </a:r>
          </a:p>
          <a:p>
            <a:pPr lvl="1"/>
            <a:r>
              <a:rPr lang="en-US" b="1" dirty="0">
                <a:latin typeface="+mj-lt"/>
              </a:rPr>
              <a:t>Logistic Regression</a:t>
            </a:r>
          </a:p>
          <a:p>
            <a:pPr lvl="1"/>
            <a:r>
              <a:rPr lang="en-US" b="1" dirty="0">
                <a:latin typeface="+mj-lt"/>
              </a:rPr>
              <a:t>Quantile Regression</a:t>
            </a:r>
          </a:p>
          <a:p>
            <a:pPr lvl="1"/>
            <a:r>
              <a:rPr lang="en-US" b="1" dirty="0">
                <a:latin typeface="+mj-lt"/>
              </a:rPr>
              <a:t>Ridge Regression</a:t>
            </a:r>
          </a:p>
          <a:p>
            <a:pPr lvl="1"/>
            <a:r>
              <a:rPr lang="en-US" b="1" dirty="0">
                <a:latin typeface="+mj-lt"/>
              </a:rPr>
              <a:t>Lasso Regression</a:t>
            </a:r>
          </a:p>
          <a:p>
            <a:pPr lvl="1"/>
            <a:r>
              <a:rPr lang="en-US" b="1" dirty="0" smtClean="0">
                <a:latin typeface="+mj-lt"/>
              </a:rPr>
              <a:t>Elastic Net </a:t>
            </a:r>
            <a:r>
              <a:rPr lang="en-US" b="1" dirty="0">
                <a:latin typeface="+mj-lt"/>
              </a:rPr>
              <a:t>Regression</a:t>
            </a:r>
          </a:p>
          <a:p>
            <a:pPr lvl="1"/>
            <a:r>
              <a:rPr lang="en-US" dirty="0">
                <a:latin typeface="+mj-lt"/>
              </a:rPr>
              <a:t>Principal Component Regression</a:t>
            </a:r>
          </a:p>
          <a:p>
            <a:pPr lvl="1"/>
            <a:r>
              <a:rPr lang="en-US" dirty="0">
                <a:latin typeface="+mj-lt"/>
              </a:rPr>
              <a:t>Partial Least Square Regression</a:t>
            </a:r>
          </a:p>
          <a:p>
            <a:pPr lvl="1"/>
            <a:r>
              <a:rPr lang="en-US" dirty="0">
                <a:latin typeface="+mj-lt"/>
              </a:rPr>
              <a:t>Support Vector Regression</a:t>
            </a:r>
          </a:p>
          <a:p>
            <a:pPr lvl="1"/>
            <a:r>
              <a:rPr lang="en-US" dirty="0">
                <a:latin typeface="+mj-lt"/>
              </a:rPr>
              <a:t>Ordinal Regression</a:t>
            </a:r>
          </a:p>
          <a:p>
            <a:pPr lvl="1"/>
            <a:r>
              <a:rPr lang="en-US" dirty="0">
                <a:latin typeface="+mj-lt"/>
              </a:rPr>
              <a:t>Poisson Regression</a:t>
            </a:r>
          </a:p>
          <a:p>
            <a:pPr lvl="1"/>
            <a:r>
              <a:rPr lang="en-US" dirty="0">
                <a:latin typeface="+mj-lt"/>
              </a:rPr>
              <a:t>Negative Binomial Regression</a:t>
            </a:r>
          </a:p>
          <a:p>
            <a:pPr lvl="1"/>
            <a:r>
              <a:rPr lang="en-US" dirty="0">
                <a:latin typeface="+mj-lt"/>
              </a:rPr>
              <a:t>Quasi-Poisson Regression</a:t>
            </a:r>
          </a:p>
          <a:p>
            <a:pPr lvl="1"/>
            <a:r>
              <a:rPr lang="en-US" dirty="0">
                <a:latin typeface="+mj-lt"/>
              </a:rPr>
              <a:t>Cox Regression</a:t>
            </a:r>
          </a:p>
          <a:p>
            <a:endParaRPr lang="en-US" dirty="0"/>
          </a:p>
        </p:txBody>
      </p:sp>
    </p:spTree>
    <p:extLst>
      <p:ext uri="{BB962C8B-B14F-4D97-AF65-F5344CB8AC3E}">
        <p14:creationId xmlns:p14="http://schemas.microsoft.com/office/powerpoint/2010/main" val="3359293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91312"/>
          </a:xfrm>
        </p:spPr>
        <p:txBody>
          <a:bodyPr>
            <a:normAutofit/>
          </a:bodyPr>
          <a:lstStyle/>
          <a:p>
            <a:pPr marL="514350" indent="-514350" algn="ctr">
              <a:buFont typeface="+mj-lt"/>
              <a:buAutoNum type="arabicPeriod"/>
            </a:pPr>
            <a:r>
              <a:rPr lang="en-US" sz="2400" b="1" u="sng" dirty="0">
                <a:solidFill>
                  <a:schemeClr val="tx1"/>
                </a:solidFill>
              </a:rPr>
              <a:t>Linear Regression</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sz="1800" dirty="0">
                <a:latin typeface="+mj-lt"/>
              </a:rPr>
              <a:t>It is the simplest form of regression. It is a technique in which the </a:t>
            </a:r>
            <a:r>
              <a:rPr lang="en-US" sz="1800" b="1" dirty="0">
                <a:latin typeface="+mj-lt"/>
              </a:rPr>
              <a:t>dependent variable is continuous</a:t>
            </a:r>
            <a:r>
              <a:rPr lang="en-US" sz="1800" dirty="0">
                <a:latin typeface="+mj-lt"/>
              </a:rPr>
              <a:t> in nature. The relationship between the dependent variable and independent variables is assumed to be linear in nature.</a:t>
            </a:r>
            <a:r>
              <a:rPr lang="en-US" sz="1800" dirty="0"/>
              <a:t> </a:t>
            </a:r>
            <a:endParaRPr lang="en-US" sz="1800" dirty="0" smtClean="0"/>
          </a:p>
          <a:p>
            <a:endParaRPr lang="en-US" sz="1800" dirty="0"/>
          </a:p>
          <a:p>
            <a:r>
              <a:rPr lang="en-US" sz="1700" dirty="0">
                <a:latin typeface="+mj-lt"/>
              </a:rPr>
              <a:t>Linear regression is a </a:t>
            </a:r>
            <a:r>
              <a:rPr lang="en-US" sz="1700" b="1" i="1" dirty="0">
                <a:latin typeface="+mj-lt"/>
              </a:rPr>
              <a:t>supervised learning algorithm </a:t>
            </a:r>
            <a:r>
              <a:rPr lang="en-US" sz="1700" dirty="0">
                <a:latin typeface="+mj-lt"/>
              </a:rPr>
              <a:t>because it uses true labels for training. Supervised learning algorithm should have input variable (x) and an output variable (Y) for each </a:t>
            </a:r>
            <a:r>
              <a:rPr lang="en-US" sz="1700" dirty="0" smtClean="0">
                <a:latin typeface="+mj-lt"/>
              </a:rPr>
              <a:t>example</a:t>
            </a:r>
          </a:p>
          <a:p>
            <a:endParaRPr lang="en-US" sz="1800" dirty="0">
              <a:latin typeface="+mj-lt"/>
            </a:endParaRPr>
          </a:p>
          <a:p>
            <a:r>
              <a:rPr lang="en-US" sz="1700" dirty="0">
                <a:latin typeface="+mj-lt"/>
              </a:rPr>
              <a:t>Since linear regression gives output as continuous values, so in such case we use</a:t>
            </a:r>
            <a:r>
              <a:rPr lang="en-US" sz="1700" b="1" i="1" dirty="0">
                <a:latin typeface="+mj-lt"/>
              </a:rPr>
              <a:t> mean squared error metric </a:t>
            </a:r>
            <a:r>
              <a:rPr lang="en-US" sz="1700" dirty="0">
                <a:latin typeface="+mj-lt"/>
              </a:rPr>
              <a:t>to evaluate the model performance</a:t>
            </a:r>
            <a:endParaRPr lang="en-US" sz="1700" dirty="0" smtClean="0">
              <a:latin typeface="+mj-lt"/>
            </a:endParaRPr>
          </a:p>
          <a:p>
            <a:pPr marL="0" indent="0">
              <a:buNone/>
            </a:pPr>
            <a:endParaRPr lang="en-US" sz="1800" dirty="0" smtClean="0">
              <a:latin typeface="+mj-lt"/>
            </a:endParaRPr>
          </a:p>
          <a:p>
            <a:pPr marL="0" indent="0">
              <a:buNone/>
            </a:pPr>
            <a:r>
              <a:rPr lang="en-US" sz="1800" dirty="0" smtClean="0">
                <a:latin typeface="+mj-lt"/>
              </a:rPr>
              <a:t>If Dependent Variable is Continuous </a:t>
            </a:r>
            <a:r>
              <a:rPr lang="en-US" sz="1800" dirty="0">
                <a:latin typeface="+mj-lt"/>
              </a:rPr>
              <a:t> </a:t>
            </a:r>
            <a:r>
              <a:rPr lang="en-US" sz="1800" dirty="0" smtClean="0">
                <a:latin typeface="+mj-lt"/>
              </a:rPr>
              <a:t>and</a:t>
            </a:r>
          </a:p>
          <a:p>
            <a:pPr marL="0" indent="0">
              <a:buNone/>
            </a:pPr>
            <a:endParaRPr lang="en-US" sz="1800" i="1" dirty="0">
              <a:latin typeface="+mj-lt"/>
            </a:endParaRPr>
          </a:p>
          <a:p>
            <a:pPr>
              <a:buFont typeface="Arial" panose="020B0604020202020204" pitchFamily="34" charset="0"/>
              <a:buChar char="•"/>
            </a:pPr>
            <a:r>
              <a:rPr lang="en-US" sz="1800" i="1" dirty="0"/>
              <a:t>Dependent Variable[1] </a:t>
            </a:r>
            <a:r>
              <a:rPr lang="en-US" sz="1800" i="1" dirty="0">
                <a:sym typeface="Wingdings" panose="05000000000000000000" pitchFamily="2" charset="2"/>
              </a:rPr>
              <a:t></a:t>
            </a:r>
            <a:r>
              <a:rPr lang="en-US" sz="1800" i="1" dirty="0"/>
              <a:t> Independent  variable [1] </a:t>
            </a:r>
            <a:r>
              <a:rPr lang="en-US" sz="1800" i="1" dirty="0" smtClean="0">
                <a:latin typeface="+mj-lt"/>
              </a:rPr>
              <a:t>:- </a:t>
            </a:r>
            <a:r>
              <a:rPr lang="en-US" sz="1800" b="1" i="1" dirty="0" smtClean="0">
                <a:latin typeface="+mj-lt"/>
              </a:rPr>
              <a:t>Simple </a:t>
            </a:r>
            <a:r>
              <a:rPr lang="en-US" sz="1800" b="1" i="1" dirty="0">
                <a:latin typeface="+mj-lt"/>
              </a:rPr>
              <a:t>linear regression</a:t>
            </a:r>
            <a:r>
              <a:rPr lang="en-US" sz="1800" dirty="0" smtClean="0">
                <a:latin typeface="+mj-lt"/>
              </a:rPr>
              <a:t>.</a:t>
            </a:r>
          </a:p>
          <a:p>
            <a:pPr>
              <a:buFont typeface="Arial" panose="020B0604020202020204" pitchFamily="34" charset="0"/>
              <a:buChar char="•"/>
            </a:pPr>
            <a:r>
              <a:rPr lang="en-US" sz="1800" i="1" dirty="0"/>
              <a:t>Dependent Variable[1] </a:t>
            </a:r>
            <a:r>
              <a:rPr lang="en-US" sz="1800" i="1" dirty="0">
                <a:sym typeface="Wingdings" panose="05000000000000000000" pitchFamily="2" charset="2"/>
              </a:rPr>
              <a:t></a:t>
            </a:r>
            <a:r>
              <a:rPr lang="en-US" sz="1800" dirty="0"/>
              <a:t> </a:t>
            </a:r>
            <a:r>
              <a:rPr lang="en-US" sz="1800" i="1" dirty="0"/>
              <a:t>Independent  variable </a:t>
            </a:r>
            <a:r>
              <a:rPr lang="en-US" sz="1800" i="1" dirty="0" smtClean="0"/>
              <a:t>[&gt;1</a:t>
            </a:r>
            <a:r>
              <a:rPr lang="en-US" sz="1800" i="1" dirty="0"/>
              <a:t>] :- </a:t>
            </a:r>
            <a:r>
              <a:rPr lang="en-US" sz="1800" b="1" i="1" dirty="0">
                <a:latin typeface="+mj-lt"/>
              </a:rPr>
              <a:t>Multiple linear regression</a:t>
            </a:r>
          </a:p>
          <a:p>
            <a:r>
              <a:rPr lang="en-US" sz="1800" i="1" dirty="0"/>
              <a:t>Dependent Variable[&gt;1] </a:t>
            </a:r>
            <a:r>
              <a:rPr lang="en-US" sz="1800" i="1" dirty="0">
                <a:sym typeface="Wingdings" panose="05000000000000000000" pitchFamily="2" charset="2"/>
              </a:rPr>
              <a:t></a:t>
            </a:r>
            <a:r>
              <a:rPr lang="en-US" sz="1800" i="1" dirty="0"/>
              <a:t> Independent  variable [&gt;1] :- </a:t>
            </a:r>
            <a:r>
              <a:rPr lang="en-US" sz="1800" b="1" i="1" dirty="0">
                <a:latin typeface="+mj-lt"/>
              </a:rPr>
              <a:t>Multi Variate  </a:t>
            </a:r>
            <a:r>
              <a:rPr lang="en-US" sz="1800" b="1" i="1" dirty="0" smtClean="0">
                <a:latin typeface="+mj-lt"/>
              </a:rPr>
              <a:t>regression</a:t>
            </a:r>
            <a:endParaRPr lang="en-US" sz="1800" i="1" dirty="0"/>
          </a:p>
          <a:p>
            <a:pPr marL="0" indent="0">
              <a:buNone/>
            </a:pPr>
            <a:r>
              <a:rPr lang="en-US" sz="1800" dirty="0">
                <a:latin typeface="+mj-lt"/>
              </a:rPr>
              <a:t/>
            </a:r>
            <a:br>
              <a:rPr lang="en-US" sz="1800" dirty="0">
                <a:latin typeface="+mj-lt"/>
              </a:rPr>
            </a:br>
            <a:endParaRPr lang="en-US" sz="1800" dirty="0" smtClean="0">
              <a:latin typeface="+mj-lt"/>
            </a:endParaRPr>
          </a:p>
          <a:p>
            <a:pPr marL="0" indent="0">
              <a:buNone/>
            </a:pPr>
            <a:endParaRPr lang="en-US" sz="1800" dirty="0" smtClean="0">
              <a:latin typeface="+mj-lt"/>
            </a:endParaRPr>
          </a:p>
          <a:p>
            <a:endParaRPr lang="en-US" sz="1800" dirty="0"/>
          </a:p>
        </p:txBody>
      </p:sp>
    </p:spTree>
    <p:extLst>
      <p:ext uri="{BB962C8B-B14F-4D97-AF65-F5344CB8AC3E}">
        <p14:creationId xmlns:p14="http://schemas.microsoft.com/office/powerpoint/2010/main" val="194863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791200"/>
          </a:xfrm>
        </p:spPr>
        <p:txBody>
          <a:bodyPr>
            <a:normAutofit fontScale="40000" lnSpcReduction="20000"/>
          </a:bodyPr>
          <a:lstStyle/>
          <a:p>
            <a:r>
              <a:rPr lang="en-US" sz="3400" b="1" u="sng" dirty="0"/>
              <a:t>Example 1</a:t>
            </a:r>
            <a:endParaRPr lang="en-US" sz="3400" u="sng" dirty="0"/>
          </a:p>
          <a:p>
            <a:r>
              <a:rPr lang="en-US" sz="4000" dirty="0"/>
              <a:t>Suppose that a university wishes to refine its admission criteria so that they admit 'better' students. Also, suppose that a student's grade Point Average (GPA) is what the university wishes to use as a performance metric for students. They have several </a:t>
            </a:r>
            <a:r>
              <a:rPr lang="en-US" sz="4000" i="1" dirty="0"/>
              <a:t>criteria in mind such as high school GPA (HSGPA), SAT scores (SAT), Gender </a:t>
            </a:r>
            <a:r>
              <a:rPr lang="en-US" sz="4000" i="1" dirty="0" err="1"/>
              <a:t>etc</a:t>
            </a:r>
            <a:r>
              <a:rPr lang="en-US" sz="4000" i="1" dirty="0"/>
              <a:t> and would like to know which one of these criteria matter as far as GPA is concerned</a:t>
            </a:r>
            <a:r>
              <a:rPr lang="en-US" sz="4000" i="1" dirty="0" smtClean="0"/>
              <a:t>.</a:t>
            </a:r>
          </a:p>
          <a:p>
            <a:pPr marL="0" indent="0">
              <a:buNone/>
            </a:pPr>
            <a:endParaRPr lang="en-US" sz="3400" dirty="0"/>
          </a:p>
          <a:p>
            <a:r>
              <a:rPr lang="en-US" sz="3400" dirty="0"/>
              <a:t>Solution: </a:t>
            </a:r>
            <a:r>
              <a:rPr lang="en-US" sz="3400" b="1" dirty="0"/>
              <a:t>Multiple </a:t>
            </a:r>
            <a:r>
              <a:rPr lang="en-US" sz="3400" b="1" dirty="0" smtClean="0"/>
              <a:t>Regression</a:t>
            </a:r>
          </a:p>
          <a:p>
            <a:endParaRPr lang="en-US" sz="3400" b="1" dirty="0"/>
          </a:p>
          <a:p>
            <a:r>
              <a:rPr lang="en-US" sz="4000" dirty="0"/>
              <a:t>In the above context, there is one dependent variable (GPA) and you have multiple independent variables (HSGPA, SAT, Gender </a:t>
            </a:r>
            <a:r>
              <a:rPr lang="en-US" sz="4000" dirty="0" err="1"/>
              <a:t>etc</a:t>
            </a:r>
            <a:r>
              <a:rPr lang="en-US" sz="4000" dirty="0"/>
              <a:t>). You want to find out which one of the independent variables are good predictors for your dependent variable. You would use multiple regression to make this assessment</a:t>
            </a:r>
            <a:r>
              <a:rPr lang="en-US" sz="4000" dirty="0" smtClean="0"/>
              <a:t>.</a:t>
            </a:r>
          </a:p>
          <a:p>
            <a:endParaRPr lang="en-US" sz="3400" dirty="0"/>
          </a:p>
          <a:p>
            <a:r>
              <a:rPr lang="en-US" sz="3400" b="1" u="sng" dirty="0"/>
              <a:t>Example 2</a:t>
            </a:r>
            <a:endParaRPr lang="en-US" sz="3400" u="sng" dirty="0"/>
          </a:p>
          <a:p>
            <a:r>
              <a:rPr lang="en-US" sz="4000" dirty="0" smtClean="0"/>
              <a:t>They </a:t>
            </a:r>
            <a:r>
              <a:rPr lang="en-US" sz="4000" dirty="0"/>
              <a:t>have GPA scores for the </a:t>
            </a:r>
            <a:r>
              <a:rPr lang="en-US" sz="4000" i="1" dirty="0"/>
              <a:t>four years that a student stays in school (say, GPA1, GPA2, GPA3, GPA4) and they want to know which one of the independent variables predict GPA scores better on a year-by-year basis</a:t>
            </a:r>
            <a:r>
              <a:rPr lang="en-US" sz="4000" dirty="0"/>
              <a:t>. The admissions office hopes to find that the </a:t>
            </a:r>
            <a:r>
              <a:rPr lang="en-US" sz="4000" i="1" dirty="0"/>
              <a:t>same</a:t>
            </a:r>
            <a:r>
              <a:rPr lang="en-US" sz="4000" dirty="0"/>
              <a:t> independent variables predict performance across all four years so that their choice of admissions criteria ensures that student performance is consistently high across all four years</a:t>
            </a:r>
            <a:r>
              <a:rPr lang="en-US" sz="4000" dirty="0" smtClean="0"/>
              <a:t>.</a:t>
            </a:r>
          </a:p>
          <a:p>
            <a:endParaRPr lang="en-US" sz="4000" dirty="0"/>
          </a:p>
          <a:p>
            <a:r>
              <a:rPr lang="en-US" sz="3400" dirty="0"/>
              <a:t>Solution: </a:t>
            </a:r>
            <a:r>
              <a:rPr lang="en-US" sz="3400" b="1" dirty="0"/>
              <a:t>Multivariate </a:t>
            </a:r>
            <a:r>
              <a:rPr lang="en-US" sz="3400" b="1" dirty="0" smtClean="0"/>
              <a:t>Regression</a:t>
            </a:r>
          </a:p>
          <a:p>
            <a:endParaRPr lang="en-US" sz="3400" b="1" dirty="0"/>
          </a:p>
          <a:p>
            <a:r>
              <a:rPr lang="en-US" sz="4000" dirty="0"/>
              <a:t>In example 2, we have multiple dependent variables (i.e., GPA1, GPA2, GPA3, GPA4) and multiple independent variables. In such a situation, you would use multivariate regression.</a:t>
            </a:r>
          </a:p>
          <a:p>
            <a:endParaRPr lang="en-US" dirty="0"/>
          </a:p>
        </p:txBody>
      </p:sp>
    </p:spTree>
    <p:extLst>
      <p:ext uri="{BB962C8B-B14F-4D97-AF65-F5344CB8AC3E}">
        <p14:creationId xmlns:p14="http://schemas.microsoft.com/office/powerpoint/2010/main" val="3716945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5334000"/>
          </a:xfrm>
        </p:spPr>
        <p:txBody>
          <a:bodyPr/>
          <a:lstStyle/>
          <a:p>
            <a:r>
              <a:rPr lang="en-US" sz="1800" b="1" dirty="0">
                <a:latin typeface="+mj-lt"/>
              </a:rPr>
              <a:t>Estimating the </a:t>
            </a:r>
            <a:r>
              <a:rPr lang="en-US" sz="1800" b="1" dirty="0" smtClean="0">
                <a:latin typeface="+mj-lt"/>
              </a:rPr>
              <a:t>parameters</a:t>
            </a:r>
            <a:r>
              <a:rPr lang="en-US" sz="1800" dirty="0" smtClean="0">
                <a:latin typeface="+mj-lt"/>
              </a:rPr>
              <a:t>:-To </a:t>
            </a:r>
            <a:r>
              <a:rPr lang="en-US" sz="1800" dirty="0">
                <a:latin typeface="+mj-lt"/>
              </a:rPr>
              <a:t>estimate the regression coefficients βi’s we use principle of least squares which is to minimize the sum of squares due to the error terms i.e. </a:t>
            </a:r>
          </a:p>
          <a:p>
            <a:pPr marL="0" indent="0">
              <a:buNone/>
            </a:pPr>
            <a:r>
              <a:rPr lang="en-US" dirty="0"/>
              <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40100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711958" y="2804184"/>
            <a:ext cx="8153400" cy="379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9522" rIns="-6348" bIns="-952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cs typeface="Arial" pitchFamily="34" charset="0"/>
              </a:rPr>
              <a:t>I regression coefficients</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1800" b="0" i="0" u="none" strike="noStrike" cap="none" normalizeH="0" baseline="0" dirty="0" smtClean="0">
                <a:ln>
                  <a:noFill/>
                </a:ln>
                <a:solidFill>
                  <a:schemeClr val="tx1"/>
                </a:solidFill>
                <a:effectLst/>
                <a:latin typeface="Arial" pitchFamily="34" charset="0"/>
                <a:cs typeface="Arial" pitchFamily="34" charset="0"/>
              </a:rPr>
            </a:br>
            <a:r>
              <a:rPr kumimoji="0" lang="en-US" altLang="en-US" b="0" i="0" u="none" strike="noStrike" cap="none" normalizeH="0" baseline="0" dirty="0" smtClean="0">
                <a:ln>
                  <a:noFill/>
                </a:ln>
                <a:solidFill>
                  <a:schemeClr val="tx1"/>
                </a:solidFill>
                <a:effectLst/>
                <a:latin typeface="+mj-lt"/>
                <a:cs typeface="Arial" pitchFamily="34" charset="0"/>
              </a:rPr>
              <a:t>Let us consider an example where the dependent variable is marks obtained by a student and explanatory variables are number of hours studied and no. of classes attended. Suppose on fitting linear regression we got the linear regression 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mj-lt"/>
                <a:cs typeface="Arial" pitchFamily="34" charset="0"/>
              </a:rPr>
              <a:t>Marks obtained = 5 + 2 (no. of hours studied) + 0.5(no. of classes attended)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cs typeface="Arial" pitchFamily="34" charset="0"/>
              </a:rPr>
              <a:t>Thus we can have the regression coefficients 2 and 0.5 which can interpreted as: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1" u="none" strike="noStrike" cap="none" normalizeH="0" baseline="0" dirty="0" smtClean="0">
                <a:ln>
                  <a:noFill/>
                </a:ln>
                <a:solidFill>
                  <a:schemeClr val="tx1"/>
                </a:solidFill>
                <a:effectLst/>
                <a:latin typeface="+mj-lt"/>
                <a:cs typeface="Arial" pitchFamily="34" charset="0"/>
              </a:rPr>
              <a:t>If no. of hours studied and no. of classes are 0 then the student will obtain 5 marks.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1" u="none" strike="noStrike" cap="none" normalizeH="0" baseline="0" dirty="0" smtClean="0">
                <a:ln>
                  <a:noFill/>
                </a:ln>
                <a:solidFill>
                  <a:schemeClr val="tx1"/>
                </a:solidFill>
                <a:effectLst/>
                <a:latin typeface="+mj-lt"/>
                <a:cs typeface="Arial" pitchFamily="34" charset="0"/>
              </a:rPr>
              <a:t>Keeping no. of classes attended constant, if student studies for one hour more then he will score 2 more marks in the examination.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1" u="none" strike="noStrike" cap="none" normalizeH="0" baseline="0" dirty="0" smtClean="0">
                <a:ln>
                  <a:noFill/>
                </a:ln>
                <a:solidFill>
                  <a:schemeClr val="tx1"/>
                </a:solidFill>
                <a:effectLst/>
                <a:latin typeface="+mj-lt"/>
                <a:cs typeface="Arial" pitchFamily="34" charset="0"/>
              </a:rPr>
              <a:t>Similarly keeping no. of hours studied constant, if student attends one more class then he will attain 0.5 marks more.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195100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1600" dirty="0"/>
              <a:t>This task can be easily accomplished by </a:t>
            </a:r>
            <a:r>
              <a:rPr lang="en-US" sz="1600" b="1" i="1" dirty="0"/>
              <a:t>Least Square Method.</a:t>
            </a:r>
            <a:r>
              <a:rPr lang="en-US" sz="1600" dirty="0"/>
              <a:t> It is the most common method used for fitting a regression line. </a:t>
            </a:r>
            <a:endParaRPr lang="en-US" sz="1600" dirty="0" smtClean="0"/>
          </a:p>
          <a:p>
            <a:pPr marL="0" indent="0">
              <a:buNone/>
            </a:pPr>
            <a:endParaRPr lang="en-US" sz="1600" dirty="0" smtClean="0"/>
          </a:p>
          <a:p>
            <a:r>
              <a:rPr lang="en-US" sz="1600" dirty="0" smtClean="0"/>
              <a:t>It</a:t>
            </a:r>
            <a:r>
              <a:rPr lang="en-US" sz="1600" dirty="0"/>
              <a:t> calculates the best-fit line for the observed data by </a:t>
            </a:r>
            <a:r>
              <a:rPr lang="en-US" sz="1600" b="1" i="1" dirty="0"/>
              <a:t>minimizing the sum of the squares of the vertical deviations from each data point to the line</a:t>
            </a:r>
            <a:r>
              <a:rPr lang="en-US" sz="1600" dirty="0"/>
              <a:t>. Because the deviations are first squared, when added, there is no cancelling out between positive and negative values</a:t>
            </a:r>
            <a:r>
              <a:rPr lang="en-US" sz="1600" dirty="0" smtClean="0"/>
              <a:t>.</a:t>
            </a:r>
          </a:p>
          <a:p>
            <a:endParaRPr lang="en-US" sz="1600" dirty="0"/>
          </a:p>
          <a:p>
            <a:endParaRPr 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601980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23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389120"/>
          </a:xfrm>
        </p:spPr>
        <p:txBody>
          <a:bodyPr>
            <a:normAutofit/>
          </a:bodyPr>
          <a:lstStyle/>
          <a:p>
            <a:r>
              <a:rPr lang="en-US" sz="1800" b="1" u="sng" dirty="0"/>
              <a:t>Important Points:</a:t>
            </a:r>
          </a:p>
          <a:p>
            <a:r>
              <a:rPr lang="en-US" sz="1800" i="1" dirty="0"/>
              <a:t>There must be </a:t>
            </a:r>
            <a:r>
              <a:rPr lang="en-US" sz="1800" b="1" i="1" dirty="0"/>
              <a:t>linear relationship</a:t>
            </a:r>
            <a:r>
              <a:rPr lang="en-US" sz="1800" i="1" dirty="0"/>
              <a:t> between independent and dependent variables</a:t>
            </a:r>
          </a:p>
          <a:p>
            <a:r>
              <a:rPr lang="en-US" sz="1800" i="1" dirty="0"/>
              <a:t>Multiple regression suffers from </a:t>
            </a:r>
            <a:r>
              <a:rPr lang="en-US" sz="1800" b="1" i="1" dirty="0"/>
              <a:t>multicollinearity, autocorrelation, </a:t>
            </a:r>
            <a:r>
              <a:rPr lang="en-US" sz="1800" b="1" i="1" dirty="0" smtClean="0"/>
              <a:t>heteroscedasticity</a:t>
            </a:r>
            <a:r>
              <a:rPr lang="en-US" sz="1800" i="1" dirty="0" smtClean="0"/>
              <a:t>.</a:t>
            </a:r>
            <a:endParaRPr lang="en-US" sz="1800" i="1" dirty="0"/>
          </a:p>
          <a:p>
            <a:r>
              <a:rPr lang="en-US" sz="1800" i="1" dirty="0"/>
              <a:t>Linear Regression is very sensitive to </a:t>
            </a:r>
            <a:r>
              <a:rPr lang="en-US" sz="1800" b="1" i="1" dirty="0"/>
              <a:t>Outliers</a:t>
            </a:r>
            <a:r>
              <a:rPr lang="en-US" sz="1800" i="1" dirty="0"/>
              <a:t>. It can terribly affect the regression line and eventually the forecasted values.</a:t>
            </a:r>
          </a:p>
          <a:p>
            <a:r>
              <a:rPr lang="en-US" sz="1800" i="1" dirty="0"/>
              <a:t>Multicollinearity can increase the variance of the coefficient estimates and make the estimates very sensitive to minor changes in the model. The result is that the coefficient estimates are unstable</a:t>
            </a:r>
          </a:p>
          <a:p>
            <a:r>
              <a:rPr lang="en-US" sz="1800" i="1" dirty="0"/>
              <a:t>In case of multiple independent variables, we can go with </a:t>
            </a:r>
            <a:r>
              <a:rPr lang="en-US" sz="1800" b="1" i="1" dirty="0"/>
              <a:t>forward selection</a:t>
            </a:r>
            <a:r>
              <a:rPr lang="en-US" sz="1800" i="1" dirty="0"/>
              <a:t>, </a:t>
            </a:r>
            <a:r>
              <a:rPr lang="en-US" sz="1800" b="1" i="1" dirty="0"/>
              <a:t>backward elimination</a:t>
            </a:r>
            <a:r>
              <a:rPr lang="en-US" sz="1800" i="1" dirty="0"/>
              <a:t> and </a:t>
            </a:r>
            <a:r>
              <a:rPr lang="en-US" sz="1800" b="1" i="1" dirty="0"/>
              <a:t>step wise approach</a:t>
            </a:r>
            <a:r>
              <a:rPr lang="en-US" sz="1800" i="1" dirty="0"/>
              <a:t> for selection of most significant independent variables.</a:t>
            </a:r>
          </a:p>
          <a:p>
            <a:endParaRPr lang="en-US" sz="1800" dirty="0"/>
          </a:p>
        </p:txBody>
      </p:sp>
    </p:spTree>
    <p:extLst>
      <p:ext uri="{BB962C8B-B14F-4D97-AF65-F5344CB8AC3E}">
        <p14:creationId xmlns:p14="http://schemas.microsoft.com/office/powerpoint/2010/main" val="1973815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US" sz="1800" dirty="0">
                <a:latin typeface="+mj-lt"/>
              </a:rPr>
              <a:t>Before attempting to fit a linear model to observed data, a modeler should first determine whether or not there is a relationship between the variables of interest</a:t>
            </a:r>
            <a:r>
              <a:rPr lang="en-US" sz="1800" dirty="0" smtClean="0">
                <a:latin typeface="+mj-lt"/>
              </a:rPr>
              <a:t>.</a:t>
            </a:r>
          </a:p>
          <a:p>
            <a:pPr marL="0" indent="0">
              <a:buNone/>
            </a:pPr>
            <a:endParaRPr lang="en-US" sz="1800" dirty="0" smtClean="0">
              <a:latin typeface="+mj-lt"/>
            </a:endParaRPr>
          </a:p>
          <a:p>
            <a:r>
              <a:rPr lang="en-US" sz="1800" dirty="0" smtClean="0">
                <a:latin typeface="+mj-lt"/>
              </a:rPr>
              <a:t> </a:t>
            </a:r>
            <a:r>
              <a:rPr lang="en-US" sz="1800" dirty="0">
                <a:latin typeface="+mj-lt"/>
              </a:rPr>
              <a:t>This does not necessarily imply that one variable </a:t>
            </a:r>
            <a:r>
              <a:rPr lang="en-US" sz="1800" i="1" dirty="0">
                <a:latin typeface="+mj-lt"/>
              </a:rPr>
              <a:t>causes</a:t>
            </a:r>
            <a:r>
              <a:rPr lang="en-US" sz="1800" dirty="0">
                <a:latin typeface="+mj-lt"/>
              </a:rPr>
              <a:t> the other (for example, higher </a:t>
            </a:r>
            <a:r>
              <a:rPr lang="en-US" sz="1800" dirty="0" smtClean="0">
                <a:latin typeface="+mj-lt"/>
              </a:rPr>
              <a:t>school </a:t>
            </a:r>
            <a:r>
              <a:rPr lang="en-US" sz="1800" dirty="0">
                <a:latin typeface="+mj-lt"/>
              </a:rPr>
              <a:t>scores do not </a:t>
            </a:r>
            <a:r>
              <a:rPr lang="en-US" sz="1800" i="1" dirty="0">
                <a:latin typeface="+mj-lt"/>
              </a:rPr>
              <a:t>cause</a:t>
            </a:r>
            <a:r>
              <a:rPr lang="en-US" sz="1800" dirty="0">
                <a:latin typeface="+mj-lt"/>
              </a:rPr>
              <a:t> higher college grades), but that there is some significant association between the two variables. </a:t>
            </a:r>
            <a:endParaRPr lang="en-US" sz="1800" dirty="0" smtClean="0">
              <a:latin typeface="+mj-lt"/>
            </a:endParaRPr>
          </a:p>
          <a:p>
            <a:endParaRPr lang="en-US" sz="1800" dirty="0">
              <a:latin typeface="+mj-lt"/>
            </a:endParaRPr>
          </a:p>
          <a:p>
            <a:r>
              <a:rPr lang="en-US" sz="1800" dirty="0" smtClean="0">
                <a:latin typeface="+mj-lt"/>
              </a:rPr>
              <a:t>A scatterplot be </a:t>
            </a:r>
            <a:r>
              <a:rPr lang="en-US" sz="1800" dirty="0">
                <a:latin typeface="+mj-lt"/>
              </a:rPr>
              <a:t>a helpful tool in determining the strength of the relationship between two variables. If there appears to be no association between the proposed explanatory and dependent variables (i.e., the scatterplot does not indicate any increasing or decreasing trends), then fitting a linear regression model to the data probably will not provide a useful model. </a:t>
            </a:r>
          </a:p>
        </p:txBody>
      </p:sp>
    </p:spTree>
    <p:extLst>
      <p:ext uri="{BB962C8B-B14F-4D97-AF65-F5344CB8AC3E}">
        <p14:creationId xmlns:p14="http://schemas.microsoft.com/office/powerpoint/2010/main" val="30320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lstStyle/>
          <a:p>
            <a:pPr algn="ctr"/>
            <a:r>
              <a:rPr lang="en-US" sz="2000" b="1" dirty="0">
                <a:latin typeface="+mj-lt"/>
              </a:rPr>
              <a:t>2. </a:t>
            </a:r>
            <a:r>
              <a:rPr lang="en-US" sz="2000" b="1" u="sng" dirty="0">
                <a:latin typeface="+mj-lt"/>
              </a:rPr>
              <a:t>Polynomial </a:t>
            </a:r>
            <a:r>
              <a:rPr lang="en-US" sz="2000" b="1" u="sng" dirty="0" smtClean="0">
                <a:latin typeface="+mj-lt"/>
              </a:rPr>
              <a:t>Regression</a:t>
            </a:r>
          </a:p>
          <a:p>
            <a:endParaRPr lang="en-US" sz="1600" b="1" u="sng" dirty="0"/>
          </a:p>
          <a:p>
            <a:pPr marL="0" indent="0">
              <a:buNone/>
            </a:pPr>
            <a:r>
              <a:rPr lang="en-US" sz="1600" dirty="0"/>
              <a:t>It is a technique to fit a </a:t>
            </a:r>
            <a:r>
              <a:rPr lang="en-US" sz="1600" b="1" i="1" dirty="0"/>
              <a:t>nonlinear equation by taking polynomial functions of independent variable</a:t>
            </a:r>
            <a:r>
              <a:rPr lang="en-US" sz="1600" b="1" i="1" dirty="0" smtClean="0"/>
              <a:t>.</a:t>
            </a:r>
          </a:p>
          <a:p>
            <a:pPr marL="0" indent="0">
              <a:buNone/>
            </a:pPr>
            <a:r>
              <a:rPr lang="en-US" sz="1600" b="1" i="1" dirty="0"/>
              <a:t/>
            </a:r>
            <a:br>
              <a:rPr lang="en-US" sz="1600" b="1" i="1" dirty="0"/>
            </a:br>
            <a:r>
              <a:rPr lang="en-US" sz="1600" dirty="0"/>
              <a:t>In the figure given below, you can see the red curve fits the data better than the green curve. Hence in the situations where the relation between the dependent and independent variable seems to be non-linear we can deploy </a:t>
            </a:r>
            <a:r>
              <a:rPr lang="en-US" sz="1600" b="1" dirty="0"/>
              <a:t>Polynomial Regression Models</a:t>
            </a:r>
            <a:r>
              <a:rPr lang="en-US" sz="1600" b="1" dirty="0" smtClean="0"/>
              <a:t>.</a:t>
            </a:r>
          </a:p>
          <a:p>
            <a:pPr marL="0" indent="0">
              <a:buNone/>
            </a:pP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45" y="3352800"/>
            <a:ext cx="6858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059302" y="5562600"/>
            <a:ext cx="6781800" cy="1143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altLang="en-US" sz="1600" dirty="0">
                <a:solidFill>
                  <a:schemeClr val="tx1"/>
                </a:solidFill>
                <a:latin typeface="+mj-lt"/>
                <a:cs typeface="Arial" pitchFamily="34" charset="0"/>
              </a:rPr>
              <a:t>Thus a polynomial of degree k in one variable is written as:</a:t>
            </a:r>
          </a:p>
        </p:txBody>
      </p:sp>
      <p:sp>
        <p:nvSpPr>
          <p:cNvPr id="5" name="Rectangle 3"/>
          <p:cNvSpPr>
            <a:spLocks noChangeArrowheads="1"/>
          </p:cNvSpPr>
          <p:nvPr/>
        </p:nvSpPr>
        <p:spPr bwMode="auto">
          <a:xfrm>
            <a:off x="4450202" y="-53861"/>
            <a:ext cx="243596" cy="107722"/>
          </a:xfrm>
          <a:prstGeom prst="rect">
            <a:avLst/>
          </a:prstGeom>
          <a:solidFill>
            <a:srgbClr val="BA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90440" bIns="0" numCol="1" anchor="ctr" anchorCtr="0" compatLnSpc="1">
            <a:prstTxWarp prst="textNoShape">
              <a:avLst/>
            </a:prstTxWarp>
            <a:spAutoFit/>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700" b="1" i="0" u="none" strike="noStrike" cap="none" normalizeH="0" baseline="0" dirty="0" smtClean="0">
                <a:ln>
                  <a:noFill/>
                </a:ln>
                <a:solidFill>
                  <a:srgbClr val="FFFFFF"/>
                </a:solidFill>
                <a:effectLst/>
                <a:latin typeface="Arial" pitchFamily="34" charset="0"/>
                <a:cs typeface="Arial" pitchFamily="34" charset="0"/>
                <a:hlinkClick r:id="rId3"/>
              </a:rPr>
              <a:t>  </a:t>
            </a:r>
            <a:endParaRPr kumimoji="0" lang="en-US" altLang="en-US" sz="2500" b="1" i="0" u="none" strike="noStrike" cap="none" normalizeH="0" baseline="0" dirty="0" smtClean="0">
              <a:ln>
                <a:noFill/>
              </a:ln>
              <a:solidFill>
                <a:srgbClr val="FFFFFF"/>
              </a:solidFill>
              <a:effectLst/>
              <a:latin typeface="Arial" pitchFamily="34" charset="0"/>
              <a:cs typeface="Arial" pitchFamily="34" charset="0"/>
            </a:endParaRPr>
          </a:p>
        </p:txBody>
      </p:sp>
      <p:pic>
        <p:nvPicPr>
          <p:cNvPr id="1028" name="Picture 4" descr="https://1.bp.blogspot.com/-wrJdHn0X_Y8/Wln1K2YZO5I/AAAAAAAACMI/gScVjBesYCY0S4bqUV_tVL6DELUjVcvLwCLcBGAs/s1600/poly2.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341" y="6294342"/>
            <a:ext cx="3007057" cy="56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19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828800"/>
            <a:ext cx="8229600" cy="4389120"/>
          </a:xfrm>
        </p:spPr>
        <p:txBody>
          <a:bodyPr/>
          <a:lstStyle/>
          <a:p>
            <a:r>
              <a:rPr lang="en-US" sz="1800" dirty="0">
                <a:latin typeface="+mj-lt"/>
              </a:rPr>
              <a:t>In case of multiple variables say X1 and X2, we can create a third new feature (say X3) which is the product of X1 and X2 i.e. </a:t>
            </a:r>
            <a:br>
              <a:rPr lang="en-US" sz="1800" dirty="0">
                <a:latin typeface="+mj-lt"/>
              </a:rPr>
            </a:br>
            <a:endParaRPr lang="en-US" sz="1800" dirty="0">
              <a:latin typeface="+mj-lt"/>
            </a:endParaRPr>
          </a:p>
          <a:p>
            <a:pPr marL="0" indent="0">
              <a:buNone/>
            </a:pPr>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747749"/>
            <a:ext cx="167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09600" y="3357349"/>
            <a:ext cx="8153400" cy="1815882"/>
          </a:xfrm>
          <a:prstGeom prst="rect">
            <a:avLst/>
          </a:prstGeom>
        </p:spPr>
        <p:txBody>
          <a:bodyPr wrap="square">
            <a:spAutoFit/>
          </a:bodyPr>
          <a:lstStyle/>
          <a:p>
            <a:r>
              <a:rPr lang="en-US" sz="1600" dirty="0">
                <a:latin typeface="+mj-lt"/>
              </a:rPr>
              <a:t>To determine the correct </a:t>
            </a:r>
            <a:r>
              <a:rPr lang="en-US" sz="1600" b="1" i="1" dirty="0">
                <a:latin typeface="+mj-lt"/>
              </a:rPr>
              <a:t>polynomial term to include</a:t>
            </a:r>
            <a:r>
              <a:rPr lang="en-US" sz="1600" dirty="0">
                <a:latin typeface="+mj-lt"/>
              </a:rPr>
              <a:t>, simply count the number of bends in the line. </a:t>
            </a:r>
            <a:endParaRPr lang="en-US" sz="1600" dirty="0" smtClean="0">
              <a:latin typeface="+mj-lt"/>
            </a:endParaRPr>
          </a:p>
          <a:p>
            <a:pPr marL="285750" indent="-285750">
              <a:buFont typeface="Arial" panose="020B0604020202020204" pitchFamily="34" charset="0"/>
              <a:buChar char="•"/>
            </a:pPr>
            <a:r>
              <a:rPr lang="en-US" sz="1600" dirty="0" smtClean="0">
                <a:latin typeface="+mj-lt"/>
              </a:rPr>
              <a:t>Take </a:t>
            </a:r>
            <a:r>
              <a:rPr lang="en-US" sz="1600" dirty="0">
                <a:latin typeface="+mj-lt"/>
              </a:rPr>
              <a:t>the number of bends in your curve and add one for the model order that you need</a:t>
            </a:r>
            <a:r>
              <a:rPr lang="en-US" sz="1600" dirty="0" smtClean="0">
                <a:latin typeface="+mj-lt"/>
              </a:rPr>
              <a:t>.</a:t>
            </a:r>
          </a:p>
          <a:p>
            <a:r>
              <a:rPr lang="en-US" sz="1600" dirty="0" smtClean="0">
                <a:latin typeface="+mj-lt"/>
              </a:rPr>
              <a:t>            For </a:t>
            </a:r>
            <a:r>
              <a:rPr lang="en-US" sz="1600" dirty="0">
                <a:latin typeface="+mj-lt"/>
              </a:rPr>
              <a:t>example, quadratic terms model one bend while cubic terms model two. </a:t>
            </a:r>
            <a:endParaRPr lang="en-US" sz="1600" dirty="0" smtClean="0">
              <a:latin typeface="+mj-lt"/>
            </a:endParaRPr>
          </a:p>
          <a:p>
            <a:r>
              <a:rPr lang="en-US" sz="1600" dirty="0" smtClean="0">
                <a:latin typeface="+mj-lt"/>
              </a:rPr>
              <a:t>            In </a:t>
            </a:r>
            <a:r>
              <a:rPr lang="en-US" sz="1600" dirty="0">
                <a:latin typeface="+mj-lt"/>
              </a:rPr>
              <a:t>practice, cubic terms are very </a:t>
            </a:r>
            <a:r>
              <a:rPr lang="en-US" sz="1600" dirty="0" smtClean="0">
                <a:latin typeface="+mj-lt"/>
              </a:rPr>
              <a:t>rare. </a:t>
            </a:r>
          </a:p>
          <a:p>
            <a:endParaRPr lang="en-US" sz="1600" dirty="0" smtClean="0">
              <a:latin typeface="+mj-lt"/>
            </a:endParaRPr>
          </a:p>
          <a:p>
            <a:r>
              <a:rPr lang="en-US" sz="1600" dirty="0" smtClean="0">
                <a:latin typeface="+mj-lt"/>
              </a:rPr>
              <a:t>When </a:t>
            </a:r>
            <a:r>
              <a:rPr lang="en-US" sz="1600" dirty="0">
                <a:latin typeface="+mj-lt"/>
              </a:rPr>
              <a:t>you use polynomial terms, consider </a:t>
            </a:r>
            <a:r>
              <a:rPr lang="en-US" sz="1600" i="1" dirty="0" smtClean="0">
                <a:latin typeface="+mj-lt"/>
              </a:rPr>
              <a:t>standardizing your continuous independent variables</a:t>
            </a:r>
            <a:r>
              <a:rPr lang="en-US" sz="1600" dirty="0" smtClean="0">
                <a:latin typeface="+mj-lt"/>
              </a:rPr>
              <a:t>.</a:t>
            </a:r>
            <a:endParaRPr lang="en-US" sz="1600" dirty="0">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53025"/>
            <a:ext cx="7162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982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457200" y="533400"/>
            <a:ext cx="8229600" cy="1143000"/>
          </a:xfrm>
        </p:spPr>
        <p:txBody>
          <a:bodyPr/>
          <a:lstStyle/>
          <a:p>
            <a:pPr algn="ctr"/>
            <a:r>
              <a:rPr lang="en-US" altLang="en-US" dirty="0" smtClean="0"/>
              <a:t>    </a:t>
            </a:r>
            <a:r>
              <a:rPr lang="en-US" altLang="en-US" sz="3600" u="sng" dirty="0" smtClean="0"/>
              <a:t>Regression Technique                </a:t>
            </a:r>
            <a:endParaRPr lang="en-US" altLang="en-US" sz="3600" u="sng" dirty="0"/>
          </a:p>
        </p:txBody>
      </p:sp>
      <p:sp>
        <p:nvSpPr>
          <p:cNvPr id="2" name="Content Placeholder 1"/>
          <p:cNvSpPr>
            <a:spLocks noGrp="1"/>
          </p:cNvSpPr>
          <p:nvPr>
            <p:ph idx="1"/>
          </p:nvPr>
        </p:nvSpPr>
        <p:spPr>
          <a:xfrm>
            <a:off x="457200" y="1935480"/>
            <a:ext cx="8229600" cy="4541520"/>
          </a:xfrm>
        </p:spPr>
        <p:txBody>
          <a:bodyPr>
            <a:normAutofit fontScale="77500" lnSpcReduction="20000"/>
          </a:bodyPr>
          <a:lstStyle/>
          <a:p>
            <a:r>
              <a:rPr lang="en-US" dirty="0" smtClean="0">
                <a:latin typeface="+mj-lt"/>
              </a:rPr>
              <a:t>What is regression ? </a:t>
            </a:r>
          </a:p>
          <a:p>
            <a:pPr marL="0" indent="0">
              <a:buNone/>
            </a:pPr>
            <a:endParaRPr lang="en-US" dirty="0" smtClean="0">
              <a:latin typeface="+mj-lt"/>
            </a:endParaRPr>
          </a:p>
          <a:p>
            <a:pPr>
              <a:buFont typeface="Wingdings" panose="05000000000000000000" pitchFamily="2" charset="2"/>
              <a:buChar char="ü"/>
            </a:pPr>
            <a:r>
              <a:rPr lang="en-US" sz="2100" dirty="0" smtClean="0">
                <a:latin typeface="+mj-lt"/>
              </a:rPr>
              <a:t>Regression </a:t>
            </a:r>
            <a:r>
              <a:rPr lang="en-US" sz="2100" dirty="0">
                <a:latin typeface="+mj-lt"/>
              </a:rPr>
              <a:t>analysis is a form of predictive modelling technique which investigates the relationship between a </a:t>
            </a:r>
            <a:r>
              <a:rPr lang="en-US" sz="2100" b="1" dirty="0">
                <a:latin typeface="+mj-lt"/>
              </a:rPr>
              <a:t>dependent </a:t>
            </a:r>
            <a:r>
              <a:rPr lang="en-US" sz="2100" dirty="0">
                <a:latin typeface="+mj-lt"/>
              </a:rPr>
              <a:t>(target) and </a:t>
            </a:r>
            <a:r>
              <a:rPr lang="en-US" sz="2100" b="1" dirty="0">
                <a:latin typeface="+mj-lt"/>
              </a:rPr>
              <a:t>independent variable (s)</a:t>
            </a:r>
            <a:r>
              <a:rPr lang="en-US" sz="2100" dirty="0">
                <a:latin typeface="+mj-lt"/>
              </a:rPr>
              <a:t> (predictor). </a:t>
            </a:r>
            <a:endParaRPr lang="en-US" sz="2100" dirty="0" smtClean="0">
              <a:latin typeface="+mj-lt"/>
            </a:endParaRPr>
          </a:p>
          <a:p>
            <a:pPr marL="0" indent="0">
              <a:buNone/>
            </a:pPr>
            <a:endParaRPr lang="en-US" sz="2100" dirty="0" smtClean="0">
              <a:latin typeface="+mj-lt"/>
            </a:endParaRPr>
          </a:p>
          <a:p>
            <a:pPr>
              <a:buFont typeface="Wingdings" panose="05000000000000000000" pitchFamily="2" charset="2"/>
              <a:buChar char="ü"/>
            </a:pPr>
            <a:r>
              <a:rPr lang="en-US" sz="2100" dirty="0" smtClean="0">
                <a:latin typeface="+mj-lt"/>
              </a:rPr>
              <a:t>This </a:t>
            </a:r>
            <a:r>
              <a:rPr lang="en-US" sz="2100" dirty="0">
                <a:latin typeface="+mj-lt"/>
              </a:rPr>
              <a:t>technique is used for </a:t>
            </a:r>
            <a:r>
              <a:rPr lang="en-US" sz="2100" dirty="0" smtClean="0">
                <a:latin typeface="+mj-lt"/>
              </a:rPr>
              <a:t>finding </a:t>
            </a:r>
            <a:r>
              <a:rPr lang="en-US" sz="2100" dirty="0">
                <a:latin typeface="+mj-lt"/>
              </a:rPr>
              <a:t>the </a:t>
            </a:r>
            <a:r>
              <a:rPr lang="en-US" sz="2100" dirty="0" smtClean="0">
                <a:latin typeface="+mj-lt"/>
              </a:rPr>
              <a:t>relationship </a:t>
            </a:r>
            <a:r>
              <a:rPr lang="en-US" sz="2100" dirty="0">
                <a:latin typeface="+mj-lt"/>
              </a:rPr>
              <a:t>between the </a:t>
            </a:r>
            <a:r>
              <a:rPr lang="en-US" sz="2100" dirty="0" smtClean="0">
                <a:latin typeface="+mj-lt"/>
              </a:rPr>
              <a:t>variables</a:t>
            </a:r>
          </a:p>
          <a:p>
            <a:pPr>
              <a:buFont typeface="Wingdings" panose="05000000000000000000" pitchFamily="2" charset="2"/>
              <a:buChar char="ü"/>
            </a:pPr>
            <a:endParaRPr lang="en-US" sz="2100" dirty="0">
              <a:latin typeface="+mj-lt"/>
            </a:endParaRPr>
          </a:p>
          <a:p>
            <a:pPr>
              <a:buFont typeface="Wingdings" panose="05000000000000000000" pitchFamily="2" charset="2"/>
              <a:buChar char="v"/>
            </a:pPr>
            <a:r>
              <a:rPr lang="en-US" sz="2100" dirty="0" smtClean="0">
                <a:latin typeface="+mj-lt"/>
              </a:rPr>
              <a:t>Example:- </a:t>
            </a:r>
            <a:r>
              <a:rPr lang="en-US" sz="2100" dirty="0">
                <a:latin typeface="+mj-lt"/>
              </a:rPr>
              <a:t>Let’s say, you want to estimate growth in sales of a company based on current economic conditions. </a:t>
            </a:r>
            <a:r>
              <a:rPr lang="en-US" sz="2100" dirty="0" smtClean="0">
                <a:latin typeface="+mj-lt"/>
              </a:rPr>
              <a:t>  You </a:t>
            </a:r>
            <a:r>
              <a:rPr lang="en-US" sz="2100" dirty="0">
                <a:latin typeface="+mj-lt"/>
              </a:rPr>
              <a:t>have the recent company data which indicates that the growth in sales is around two and a half times the growth in the economy. </a:t>
            </a:r>
            <a:endParaRPr lang="en-US" sz="2100" dirty="0" smtClean="0">
              <a:latin typeface="+mj-lt"/>
            </a:endParaRPr>
          </a:p>
          <a:p>
            <a:pPr marL="0" indent="0">
              <a:buNone/>
            </a:pPr>
            <a:r>
              <a:rPr lang="en-US" sz="2100" dirty="0" smtClean="0">
                <a:latin typeface="+mj-lt"/>
              </a:rPr>
              <a:t>             </a:t>
            </a:r>
          </a:p>
          <a:p>
            <a:pPr marL="0" indent="0">
              <a:buNone/>
            </a:pPr>
            <a:r>
              <a:rPr lang="en-US" sz="2100" dirty="0">
                <a:latin typeface="+mj-lt"/>
              </a:rPr>
              <a:t> </a:t>
            </a:r>
            <a:r>
              <a:rPr lang="en-US" sz="2100" dirty="0" smtClean="0">
                <a:latin typeface="+mj-lt"/>
              </a:rPr>
              <a:t>     Using </a:t>
            </a:r>
            <a:r>
              <a:rPr lang="en-US" sz="2100" dirty="0">
                <a:latin typeface="+mj-lt"/>
              </a:rPr>
              <a:t>this insight, we can predict future sales of the company based on current &amp; </a:t>
            </a:r>
            <a:r>
              <a:rPr lang="en-US" sz="2100" dirty="0" smtClean="0">
                <a:latin typeface="+mj-lt"/>
              </a:rPr>
              <a:t>           </a:t>
            </a:r>
          </a:p>
          <a:p>
            <a:pPr marL="0" indent="0">
              <a:buNone/>
            </a:pPr>
            <a:r>
              <a:rPr lang="en-US" sz="2100" dirty="0">
                <a:latin typeface="+mj-lt"/>
              </a:rPr>
              <a:t> </a:t>
            </a:r>
            <a:r>
              <a:rPr lang="en-US" sz="2100" dirty="0" smtClean="0">
                <a:latin typeface="+mj-lt"/>
              </a:rPr>
              <a:t>     past </a:t>
            </a:r>
            <a:r>
              <a:rPr lang="en-US" sz="2100" dirty="0">
                <a:latin typeface="+mj-lt"/>
              </a:rPr>
              <a:t>information</a:t>
            </a:r>
            <a:r>
              <a:rPr lang="en-US" sz="2100" dirty="0" smtClean="0">
                <a:latin typeface="+mj-lt"/>
              </a:rPr>
              <a:t>.</a:t>
            </a:r>
          </a:p>
          <a:p>
            <a:pPr marL="0" indent="0">
              <a:buNone/>
            </a:pPr>
            <a:endParaRPr lang="en-US" sz="2100" dirty="0">
              <a:latin typeface="+mj-lt"/>
            </a:endParaRPr>
          </a:p>
          <a:p>
            <a:r>
              <a:rPr lang="en-US" sz="2100" dirty="0" smtClean="0">
                <a:latin typeface="+mj-lt"/>
              </a:rPr>
              <a:t>It </a:t>
            </a:r>
            <a:r>
              <a:rPr lang="en-US" sz="2100" dirty="0">
                <a:latin typeface="+mj-lt"/>
              </a:rPr>
              <a:t>indicates the </a:t>
            </a:r>
            <a:r>
              <a:rPr lang="en-US" sz="2100" b="1" dirty="0">
                <a:latin typeface="+mj-lt"/>
              </a:rPr>
              <a:t>significant relationships</a:t>
            </a:r>
            <a:r>
              <a:rPr lang="en-US" sz="2100" dirty="0">
                <a:latin typeface="+mj-lt"/>
              </a:rPr>
              <a:t> between dependent variable and independent variable.</a:t>
            </a:r>
          </a:p>
          <a:p>
            <a:r>
              <a:rPr lang="en-US" sz="2100" dirty="0">
                <a:latin typeface="+mj-lt"/>
              </a:rPr>
              <a:t>It indicates the </a:t>
            </a:r>
            <a:r>
              <a:rPr lang="en-US" sz="2100" b="1" dirty="0">
                <a:latin typeface="+mj-lt"/>
              </a:rPr>
              <a:t>strength of impact</a:t>
            </a:r>
            <a:r>
              <a:rPr lang="en-US" sz="2100" dirty="0">
                <a:latin typeface="+mj-lt"/>
              </a:rPr>
              <a:t> of multiple independent variables on a dependent variable.</a:t>
            </a:r>
            <a:endParaRPr lang="en-US" sz="2100" dirty="0">
              <a:effectLst/>
              <a:latin typeface="+mj-lt"/>
            </a:endParaRPr>
          </a:p>
        </p:txBody>
      </p:sp>
    </p:spTree>
    <p:extLst>
      <p:ext uri="{BB962C8B-B14F-4D97-AF65-F5344CB8AC3E}">
        <p14:creationId xmlns:p14="http://schemas.microsoft.com/office/powerpoint/2010/main" val="1049416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81600"/>
          </a:xfrm>
        </p:spPr>
        <p:txBody>
          <a:bodyPr>
            <a:normAutofit/>
          </a:bodyPr>
          <a:lstStyle/>
          <a:p>
            <a:pPr algn="ctr"/>
            <a:r>
              <a:rPr lang="en-US" sz="1800" b="1" u="sng" dirty="0">
                <a:latin typeface="+mj-lt"/>
              </a:rPr>
              <a:t>3. Logistic Regression</a:t>
            </a:r>
          </a:p>
          <a:p>
            <a:pPr marL="0" indent="0">
              <a:buNone/>
            </a:pPr>
            <a:r>
              <a:rPr lang="en-US" sz="1600" dirty="0">
                <a:latin typeface="+mj-lt"/>
              </a:rPr>
              <a:t>In logistic regression, the dependent variable is binary in nature (having two categories</a:t>
            </a:r>
            <a:r>
              <a:rPr lang="en-US" sz="1600" dirty="0" smtClean="0">
                <a:latin typeface="+mj-lt"/>
              </a:rPr>
              <a:t>).</a:t>
            </a:r>
          </a:p>
          <a:p>
            <a:pPr marL="0" indent="0">
              <a:buNone/>
            </a:pPr>
            <a:r>
              <a:rPr lang="en-US" sz="1600" dirty="0" smtClean="0">
                <a:latin typeface="+mj-lt"/>
              </a:rPr>
              <a:t>Independent </a:t>
            </a:r>
            <a:r>
              <a:rPr lang="en-US" sz="1600" dirty="0">
                <a:latin typeface="+mj-lt"/>
              </a:rPr>
              <a:t>variables can be continuous or binary. </a:t>
            </a:r>
            <a:endParaRPr lang="en-US" sz="1600" dirty="0" smtClean="0">
              <a:latin typeface="+mj-lt"/>
            </a:endParaRPr>
          </a:p>
          <a:p>
            <a:pPr marL="0" indent="0">
              <a:buNone/>
            </a:pPr>
            <a:endParaRPr lang="en-US" sz="1600" dirty="0" smtClean="0">
              <a:latin typeface="+mj-lt"/>
            </a:endParaRPr>
          </a:p>
          <a:p>
            <a:pPr marL="0" indent="0">
              <a:buNone/>
            </a:pPr>
            <a:r>
              <a:rPr lang="en-US" sz="1600" dirty="0" smtClean="0">
                <a:latin typeface="+mj-lt"/>
              </a:rPr>
              <a:t>In </a:t>
            </a:r>
            <a:r>
              <a:rPr lang="en-US" sz="1600" dirty="0">
                <a:latin typeface="+mj-lt"/>
              </a:rPr>
              <a:t>multinomial logistic regression, you can have more than two categories in your dependent variable.</a:t>
            </a:r>
          </a:p>
          <a:p>
            <a:pPr marL="0" indent="0">
              <a:buNone/>
            </a:pPr>
            <a:r>
              <a:rPr lang="en-US" sz="1600" dirty="0">
                <a:latin typeface="+mj-lt"/>
              </a:rPr>
              <a:t/>
            </a:r>
            <a:br>
              <a:rPr lang="en-US" sz="1600" dirty="0">
                <a:latin typeface="+mj-lt"/>
              </a:rPr>
            </a:br>
            <a:r>
              <a:rPr lang="en-US" sz="1600" dirty="0">
                <a:latin typeface="+mj-lt"/>
              </a:rPr>
              <a:t>Here my model is</a:t>
            </a:r>
            <a:r>
              <a:rPr lang="en-US" sz="1600" dirty="0" smtClean="0">
                <a:latin typeface="+mj-lt"/>
              </a:rPr>
              <a:t>:-</a:t>
            </a:r>
          </a:p>
          <a:p>
            <a:pPr marL="0" indent="0">
              <a:buNone/>
            </a:pPr>
            <a:r>
              <a:rPr lang="en-US" sz="1600" b="1" dirty="0">
                <a:latin typeface="+mj-lt"/>
              </a:rPr>
              <a:t>logit(p) = b0 + b1X1 + b2X2 + ------ + </a:t>
            </a:r>
            <a:r>
              <a:rPr lang="en-US" sz="1600" b="1" dirty="0" err="1">
                <a:latin typeface="+mj-lt"/>
              </a:rPr>
              <a:t>bk</a:t>
            </a:r>
            <a:r>
              <a:rPr lang="en-US" sz="1600" b="1" dirty="0">
                <a:latin typeface="+mj-lt"/>
              </a:rPr>
              <a:t> </a:t>
            </a:r>
            <a:r>
              <a:rPr lang="en-US" sz="1600" b="1" dirty="0" err="1">
                <a:latin typeface="+mj-lt"/>
              </a:rPr>
              <a:t>Xk</a:t>
            </a:r>
            <a:endParaRPr lang="en-US" sz="1600" dirty="0">
              <a:latin typeface="+mj-lt"/>
            </a:endParaRPr>
          </a:p>
          <a:p>
            <a:pPr marL="0" indent="0">
              <a:buNone/>
            </a:pPr>
            <a:r>
              <a:rPr lang="en-US" sz="1600" dirty="0">
                <a:latin typeface="+mj-lt"/>
              </a:rPr>
              <a:t>        where logit(p) = loge(p / (1-p))</a:t>
            </a:r>
          </a:p>
          <a:p>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191000"/>
            <a:ext cx="42672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6826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a:bodyPr>
          <a:lstStyle/>
          <a:p>
            <a:r>
              <a:rPr lang="en-US" sz="1600" dirty="0">
                <a:latin typeface="+mj-lt"/>
              </a:rPr>
              <a:t>The logistic regression model is of the form </a:t>
            </a:r>
            <a:r>
              <a:rPr lang="en-US" sz="1600" dirty="0" smtClean="0">
                <a:latin typeface="+mj-lt"/>
              </a:rPr>
              <a:t>:-	</a:t>
            </a:r>
            <a:endParaRPr lang="en-US" sz="1600" dirty="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56388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0" y="-138499"/>
            <a:ext cx="65" cy="276999"/>
          </a:xfrm>
          <a:prstGeom prst="rect">
            <a:avLst/>
          </a:prstGeom>
          <a:solidFill>
            <a:srgbClr val="AAAA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762000" y="2971800"/>
            <a:ext cx="7239000" cy="1569660"/>
          </a:xfrm>
          <a:prstGeom prst="rect">
            <a:avLst/>
          </a:prstGeom>
        </p:spPr>
        <p:txBody>
          <a:bodyPr wrap="square">
            <a:spAutoFit/>
          </a:bodyPr>
          <a:lstStyle/>
          <a:p>
            <a:pPr lvl="0" fontAlgn="base">
              <a:spcBef>
                <a:spcPct val="0"/>
              </a:spcBef>
              <a:spcAft>
                <a:spcPct val="0"/>
              </a:spcAft>
            </a:pPr>
            <a:r>
              <a:rPr lang="en-US" altLang="en-US" sz="1600" dirty="0" smtClean="0">
                <a:latin typeface="+mj-lt"/>
                <a:cs typeface="Arial" pitchFamily="34" charset="0"/>
              </a:rPr>
              <a:t>It </a:t>
            </a:r>
            <a:r>
              <a:rPr lang="en-US" altLang="en-US" sz="1600" dirty="0">
                <a:latin typeface="+mj-lt"/>
                <a:cs typeface="Arial" pitchFamily="34" charset="0"/>
              </a:rPr>
              <a:t>is called a </a:t>
            </a:r>
            <a:r>
              <a:rPr lang="en-US" altLang="en-US" sz="1600" b="1" i="1" dirty="0">
                <a:latin typeface="+mj-lt"/>
                <a:cs typeface="Arial" pitchFamily="34" charset="0"/>
              </a:rPr>
              <a:t>generalized</a:t>
            </a:r>
            <a:r>
              <a:rPr lang="en-US" altLang="en-US" sz="1600" b="1" dirty="0">
                <a:latin typeface="+mj-lt"/>
                <a:cs typeface="Arial" pitchFamily="34" charset="0"/>
              </a:rPr>
              <a:t> linear model </a:t>
            </a:r>
            <a:r>
              <a:rPr lang="en-US" altLang="en-US" sz="1600" dirty="0">
                <a:latin typeface="+mj-lt"/>
                <a:cs typeface="Arial" pitchFamily="34" charset="0"/>
              </a:rPr>
              <a:t>not because the estimated probability of the response event is linear, but </a:t>
            </a:r>
            <a:r>
              <a:rPr lang="en-US" altLang="en-US" sz="1600" b="1" i="1" dirty="0">
                <a:latin typeface="+mj-lt"/>
                <a:cs typeface="Arial" pitchFamily="34" charset="0"/>
              </a:rPr>
              <a:t>because the logit of the estimated probability response is a linear function of the </a:t>
            </a:r>
            <a:r>
              <a:rPr lang="en-US" altLang="en-US" sz="1600" b="1" i="1" dirty="0" smtClean="0">
                <a:latin typeface="+mj-lt"/>
                <a:cs typeface="Arial" pitchFamily="34" charset="0"/>
              </a:rPr>
              <a:t>parameters.</a:t>
            </a:r>
          </a:p>
          <a:p>
            <a:pPr lvl="0" fontAlgn="base">
              <a:spcBef>
                <a:spcPct val="0"/>
              </a:spcBef>
              <a:spcAft>
                <a:spcPct val="0"/>
              </a:spcAft>
            </a:pPr>
            <a:endParaRPr lang="en-US" altLang="en-US" sz="1600" b="1" i="1" dirty="0">
              <a:latin typeface="+mj-lt"/>
              <a:cs typeface="Arial" pitchFamily="34" charset="0"/>
            </a:endParaRPr>
          </a:p>
          <a:p>
            <a:pPr lvl="0" fontAlgn="base">
              <a:spcBef>
                <a:spcPct val="0"/>
              </a:spcBef>
              <a:spcAft>
                <a:spcPct val="0"/>
              </a:spcAft>
            </a:pPr>
            <a:r>
              <a:rPr lang="en-US" sz="1600" dirty="0">
                <a:latin typeface="+mj-lt"/>
              </a:rPr>
              <a:t>Linear means </a:t>
            </a:r>
            <a:r>
              <a:rPr lang="en-US" sz="1600" b="1" i="1" dirty="0">
                <a:latin typeface="+mj-lt"/>
              </a:rPr>
              <a:t>linear in betas (the coefficients) but no in x's (the independent variables)</a:t>
            </a:r>
            <a:r>
              <a:rPr lang="en-US" sz="1600" dirty="0">
                <a:latin typeface="+mj-lt"/>
              </a:rPr>
              <a:t>, so as long as your betas are not non-linear, your model is linear.</a:t>
            </a:r>
            <a:endParaRPr lang="en-US" altLang="en-US" sz="1600" b="1" i="1" dirty="0">
              <a:latin typeface="+mj-lt"/>
              <a:cs typeface="Arial" pitchFamily="34" charset="0"/>
            </a:endParaRPr>
          </a:p>
        </p:txBody>
      </p:sp>
    </p:spTree>
    <p:extLst>
      <p:ext uri="{BB962C8B-B14F-4D97-AF65-F5344CB8AC3E}">
        <p14:creationId xmlns:p14="http://schemas.microsoft.com/office/powerpoint/2010/main" val="1193508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077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73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sz="1900" dirty="0"/>
              <a:t>Logistic regression is used to find the probability of event=Success and event=Failure. </a:t>
            </a:r>
            <a:endParaRPr lang="en-US" sz="1900" dirty="0" smtClean="0"/>
          </a:p>
          <a:p>
            <a:endParaRPr lang="en-US" sz="1900" dirty="0"/>
          </a:p>
          <a:p>
            <a:r>
              <a:rPr lang="en-US" sz="1900" dirty="0" smtClean="0"/>
              <a:t>We </a:t>
            </a:r>
            <a:r>
              <a:rPr lang="en-US" sz="1900" dirty="0"/>
              <a:t>should use logistic regression when the dependent variable is binary (0/ 1, True/ False, Yes/ No) in nature</a:t>
            </a:r>
            <a:r>
              <a:rPr lang="en-US" sz="1900" dirty="0" smtClean="0"/>
              <a:t>.</a:t>
            </a:r>
          </a:p>
          <a:p>
            <a:pPr marL="0" indent="0">
              <a:buNone/>
            </a:pPr>
            <a:endParaRPr lang="en-US" sz="1900" dirty="0" smtClean="0"/>
          </a:p>
          <a:p>
            <a:r>
              <a:rPr lang="en-US" sz="1900" dirty="0" smtClean="0"/>
              <a:t> </a:t>
            </a:r>
            <a:r>
              <a:rPr lang="en-US" sz="1900" dirty="0"/>
              <a:t>Here the value of Y ranges from 0 to 1 and it can represented by following equation</a:t>
            </a:r>
            <a:r>
              <a:rPr lang="en-US" sz="1900" dirty="0" smtClean="0"/>
              <a:t>.</a:t>
            </a:r>
          </a:p>
          <a:p>
            <a:endParaRPr lang="en-US" sz="1900" dirty="0"/>
          </a:p>
          <a:p>
            <a:r>
              <a:rPr lang="en-US" sz="2000" i="1" dirty="0"/>
              <a:t>odds= p/ (1-p) </a:t>
            </a:r>
            <a:r>
              <a:rPr lang="en-US" sz="2000" i="1" dirty="0" smtClean="0"/>
              <a:t>=probability </a:t>
            </a:r>
            <a:r>
              <a:rPr lang="en-US" sz="2000" i="1" dirty="0"/>
              <a:t>of event occurrence / probability of </a:t>
            </a:r>
            <a:r>
              <a:rPr lang="en-US" sz="2000" i="1" dirty="0" smtClean="0"/>
              <a:t>not-event</a:t>
            </a:r>
          </a:p>
          <a:p>
            <a:pPr marL="0" indent="0">
              <a:buNone/>
            </a:pPr>
            <a:r>
              <a:rPr lang="en-US" sz="2000" i="1" dirty="0" smtClean="0"/>
              <a:t>                                                                                           occurrence </a:t>
            </a:r>
          </a:p>
          <a:p>
            <a:r>
              <a:rPr lang="en-US" sz="2000" i="1" dirty="0" smtClean="0"/>
              <a:t>ln(odds</a:t>
            </a:r>
            <a:r>
              <a:rPr lang="en-US" sz="2000" i="1" dirty="0"/>
              <a:t>) = ln(p/(1-p</a:t>
            </a:r>
            <a:r>
              <a:rPr lang="en-US" sz="2000" i="1" dirty="0" smtClean="0"/>
              <a:t>))</a:t>
            </a:r>
          </a:p>
          <a:p>
            <a:r>
              <a:rPr lang="en-US" sz="2000" i="1" dirty="0" smtClean="0"/>
              <a:t> </a:t>
            </a:r>
            <a:r>
              <a:rPr lang="en-US" sz="2000" i="1" dirty="0"/>
              <a:t>logit(p) = ln(p/(1-p)) = b0+b1X1+b2X2+b3X3....+</a:t>
            </a:r>
            <a:r>
              <a:rPr lang="en-US" sz="2000" i="1" dirty="0" smtClean="0"/>
              <a:t>bkXk</a:t>
            </a:r>
          </a:p>
          <a:p>
            <a:endParaRPr lang="en-US" sz="1900" dirty="0"/>
          </a:p>
          <a:p>
            <a:r>
              <a:rPr lang="en-US" sz="1900" dirty="0" smtClean="0"/>
              <a:t>Above</a:t>
            </a:r>
            <a:r>
              <a:rPr lang="en-US" sz="1900" dirty="0"/>
              <a:t>, p is the probability of presence of the characteristic of interest. </a:t>
            </a:r>
            <a:endParaRPr lang="en-US" dirty="0"/>
          </a:p>
        </p:txBody>
      </p:sp>
    </p:spTree>
    <p:extLst>
      <p:ext uri="{BB962C8B-B14F-4D97-AF65-F5344CB8AC3E}">
        <p14:creationId xmlns:p14="http://schemas.microsoft.com/office/powerpoint/2010/main" val="1969738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US" sz="1600" dirty="0"/>
              <a:t>Since we are working here with a binomial distribution (dependent variable), we need to choose a link function which is best suited for this distribution. And, it is </a:t>
            </a:r>
            <a:r>
              <a:rPr lang="en-US" sz="1600" b="1" dirty="0" smtClean="0"/>
              <a:t>logit</a:t>
            </a:r>
            <a:r>
              <a:rPr lang="en-US" sz="1600" dirty="0" smtClean="0"/>
              <a:t> </a:t>
            </a:r>
            <a:r>
              <a:rPr lang="en-US" sz="1600" dirty="0"/>
              <a:t>function</a:t>
            </a:r>
            <a:r>
              <a:rPr lang="en-US" sz="1600" dirty="0" smtClean="0"/>
              <a:t>.</a:t>
            </a:r>
          </a:p>
          <a:p>
            <a:endParaRPr lang="en-US" sz="1600" dirty="0"/>
          </a:p>
          <a:p>
            <a:r>
              <a:rPr lang="en-US" sz="1600" dirty="0" smtClean="0"/>
              <a:t> </a:t>
            </a:r>
            <a:r>
              <a:rPr lang="en-US" sz="1600" dirty="0"/>
              <a:t>In the equation above, the parameters are chosen to </a:t>
            </a:r>
            <a:r>
              <a:rPr lang="en-US" sz="1600" b="1" i="1" dirty="0"/>
              <a:t>maximize the likelihood of observing the sample values</a:t>
            </a:r>
            <a:r>
              <a:rPr lang="en-US" sz="1600" dirty="0"/>
              <a:t> rather than minimizing the sum of squared errors (like in ordinary regression).</a:t>
            </a:r>
          </a:p>
          <a:p>
            <a:pPr marL="0" indent="0">
              <a:buNone/>
            </a:pP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81400"/>
            <a:ext cx="54864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618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400"/>
          </a:xfrm>
        </p:spPr>
        <p:txBody>
          <a:bodyPr>
            <a:normAutofit fontScale="70000" lnSpcReduction="20000"/>
          </a:bodyPr>
          <a:lstStyle/>
          <a:p>
            <a:r>
              <a:rPr lang="en-US" sz="2100" b="1" dirty="0"/>
              <a:t>Important Points</a:t>
            </a:r>
            <a:r>
              <a:rPr lang="en-US" sz="2100" b="1" dirty="0" smtClean="0"/>
              <a:t>:</a:t>
            </a:r>
          </a:p>
          <a:p>
            <a:pPr marL="0" indent="0">
              <a:buNone/>
            </a:pPr>
            <a:endParaRPr lang="en-US" sz="2100" b="1" dirty="0"/>
          </a:p>
          <a:p>
            <a:r>
              <a:rPr lang="en-US" sz="2300" i="1" dirty="0">
                <a:latin typeface="+mj-lt"/>
              </a:rPr>
              <a:t>It is widely used for </a:t>
            </a:r>
            <a:r>
              <a:rPr lang="en-US" sz="2300" b="1" i="1" dirty="0">
                <a:latin typeface="+mj-lt"/>
              </a:rPr>
              <a:t>classification </a:t>
            </a:r>
            <a:r>
              <a:rPr lang="en-US" sz="2300" b="1" i="1" dirty="0" smtClean="0">
                <a:latin typeface="+mj-lt"/>
              </a:rPr>
              <a:t>problems</a:t>
            </a:r>
          </a:p>
          <a:p>
            <a:endParaRPr lang="en-US" sz="2300" i="1" dirty="0">
              <a:latin typeface="+mj-lt"/>
            </a:endParaRPr>
          </a:p>
          <a:p>
            <a:r>
              <a:rPr lang="en-US" sz="2300" i="1" dirty="0">
                <a:latin typeface="+mj-lt"/>
              </a:rPr>
              <a:t>Logistic regression doesn’t require linear relationship between dependent and independent variables.  It can handle various types of relationships because it applies a non-linear log transformation to the predicted odds </a:t>
            </a:r>
            <a:r>
              <a:rPr lang="en-US" sz="2300" i="1" dirty="0" smtClean="0">
                <a:latin typeface="+mj-lt"/>
              </a:rPr>
              <a:t>ratio</a:t>
            </a:r>
          </a:p>
          <a:p>
            <a:pPr marL="0" indent="0">
              <a:buNone/>
            </a:pPr>
            <a:endParaRPr lang="en-US" sz="2300" i="1" dirty="0">
              <a:latin typeface="+mj-lt"/>
            </a:endParaRPr>
          </a:p>
          <a:p>
            <a:r>
              <a:rPr lang="en-US" sz="2300" i="1" dirty="0">
                <a:latin typeface="+mj-lt"/>
              </a:rPr>
              <a:t>To avoid over fitting and under fitting, we should include all significant variables. A good approach to ensure this practice is to use a step wise method to estimate the logistic </a:t>
            </a:r>
            <a:r>
              <a:rPr lang="en-US" sz="2300" i="1" dirty="0" smtClean="0">
                <a:latin typeface="+mj-lt"/>
              </a:rPr>
              <a:t>regression</a:t>
            </a:r>
          </a:p>
          <a:p>
            <a:pPr marL="0" indent="0">
              <a:buNone/>
            </a:pPr>
            <a:endParaRPr lang="en-US" sz="2300" i="1" dirty="0">
              <a:latin typeface="+mj-lt"/>
            </a:endParaRPr>
          </a:p>
          <a:p>
            <a:r>
              <a:rPr lang="en-US" sz="2300" i="1" dirty="0">
                <a:latin typeface="+mj-lt"/>
              </a:rPr>
              <a:t>It requires </a:t>
            </a:r>
            <a:r>
              <a:rPr lang="en-US" sz="2300" b="1" i="1" dirty="0">
                <a:latin typeface="+mj-lt"/>
              </a:rPr>
              <a:t>large sample sizes</a:t>
            </a:r>
            <a:r>
              <a:rPr lang="en-US" sz="2300" i="1" dirty="0">
                <a:latin typeface="+mj-lt"/>
              </a:rPr>
              <a:t> because maximum likelihood estimates are less powerful at low sample sizes than ordinary least </a:t>
            </a:r>
            <a:r>
              <a:rPr lang="en-US" sz="2300" i="1" dirty="0" smtClean="0">
                <a:latin typeface="+mj-lt"/>
              </a:rPr>
              <a:t>square</a:t>
            </a:r>
          </a:p>
          <a:p>
            <a:pPr marL="0" indent="0">
              <a:buNone/>
            </a:pPr>
            <a:endParaRPr lang="en-US" sz="2300" i="1" dirty="0">
              <a:latin typeface="+mj-lt"/>
            </a:endParaRPr>
          </a:p>
          <a:p>
            <a:r>
              <a:rPr lang="en-US" sz="2300" i="1" dirty="0">
                <a:latin typeface="+mj-lt"/>
              </a:rPr>
              <a:t>The independent variables should not be correlated with each other i.e. </a:t>
            </a:r>
            <a:r>
              <a:rPr lang="en-US" sz="2300" b="1" i="1" dirty="0">
                <a:latin typeface="+mj-lt"/>
              </a:rPr>
              <a:t>no multi collinearity</a:t>
            </a:r>
            <a:r>
              <a:rPr lang="en-US" sz="2300" i="1" dirty="0">
                <a:latin typeface="+mj-lt"/>
              </a:rPr>
              <a:t>.  However, we have the options to include interaction effects of categorical variables in the analysis and in the model</a:t>
            </a:r>
            <a:r>
              <a:rPr lang="en-US" sz="2300" i="1" dirty="0" smtClean="0">
                <a:latin typeface="+mj-lt"/>
              </a:rPr>
              <a:t>.</a:t>
            </a:r>
          </a:p>
          <a:p>
            <a:pPr marL="0" indent="0">
              <a:buNone/>
            </a:pPr>
            <a:endParaRPr lang="en-US" sz="2300" i="1" dirty="0">
              <a:latin typeface="+mj-lt"/>
            </a:endParaRPr>
          </a:p>
          <a:p>
            <a:r>
              <a:rPr lang="en-US" sz="2300" i="1" dirty="0">
                <a:latin typeface="+mj-lt"/>
              </a:rPr>
              <a:t>If the values of dependent variable is ordinal, then it is called as </a:t>
            </a:r>
            <a:r>
              <a:rPr lang="en-US" sz="2300" b="1" i="1" dirty="0">
                <a:latin typeface="+mj-lt"/>
              </a:rPr>
              <a:t>Ordinal logistic </a:t>
            </a:r>
            <a:r>
              <a:rPr lang="en-US" sz="2300" b="1" i="1" dirty="0" smtClean="0">
                <a:latin typeface="+mj-lt"/>
              </a:rPr>
              <a:t>regression</a:t>
            </a:r>
          </a:p>
          <a:p>
            <a:pPr marL="0" indent="0">
              <a:buNone/>
            </a:pPr>
            <a:endParaRPr lang="en-US" sz="2300" i="1" dirty="0">
              <a:latin typeface="+mj-lt"/>
            </a:endParaRPr>
          </a:p>
          <a:p>
            <a:r>
              <a:rPr lang="en-US" sz="2300" i="1" dirty="0">
                <a:latin typeface="+mj-lt"/>
              </a:rPr>
              <a:t>If dependent variable is multi class then it is known as </a:t>
            </a:r>
            <a:r>
              <a:rPr lang="en-US" sz="2300" b="1" i="1" dirty="0">
                <a:latin typeface="+mj-lt"/>
              </a:rPr>
              <a:t>Multinomial Logistic regression</a:t>
            </a:r>
            <a:r>
              <a:rPr lang="en-US" sz="2300" i="1" dirty="0">
                <a:latin typeface="+mj-lt"/>
              </a:rPr>
              <a:t>.</a:t>
            </a:r>
          </a:p>
          <a:p>
            <a:endParaRPr lang="en-US" sz="2300" dirty="0">
              <a:latin typeface="+mj-lt"/>
            </a:endParaRPr>
          </a:p>
        </p:txBody>
      </p:sp>
    </p:spTree>
    <p:extLst>
      <p:ext uri="{BB962C8B-B14F-4D97-AF65-F5344CB8AC3E}">
        <p14:creationId xmlns:p14="http://schemas.microsoft.com/office/powerpoint/2010/main" val="1092787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410200"/>
          </a:xfrm>
        </p:spPr>
        <p:txBody>
          <a:bodyPr>
            <a:noAutofit/>
          </a:bodyPr>
          <a:lstStyle/>
          <a:p>
            <a:pPr algn="ctr"/>
            <a:r>
              <a:rPr lang="en-US" sz="2000" b="1" u="sng" dirty="0" smtClean="0">
                <a:latin typeface="+mj-lt"/>
              </a:rPr>
              <a:t>4. Quantile </a:t>
            </a:r>
            <a:r>
              <a:rPr lang="en-US" sz="2000" b="1" u="sng" dirty="0">
                <a:latin typeface="+mj-lt"/>
              </a:rPr>
              <a:t>Regression</a:t>
            </a:r>
          </a:p>
          <a:p>
            <a:pPr marL="0" indent="0">
              <a:buNone/>
            </a:pPr>
            <a:r>
              <a:rPr lang="en-US" sz="1600" i="1" dirty="0">
                <a:latin typeface="+mj-lt"/>
              </a:rPr>
              <a:t>Quantile regression is the extension of linear regression and we generally use it when outliers, high skeweness and heteroscedasticity exist in the data</a:t>
            </a:r>
            <a:r>
              <a:rPr lang="en-US" sz="1600" i="1" dirty="0" smtClean="0">
                <a:latin typeface="+mj-lt"/>
              </a:rPr>
              <a:t>.</a:t>
            </a:r>
          </a:p>
          <a:p>
            <a:pPr marL="0" indent="0">
              <a:buNone/>
            </a:pPr>
            <a:r>
              <a:rPr lang="en-US" sz="1600" dirty="0">
                <a:latin typeface="+mj-lt"/>
              </a:rPr>
              <a:t>Quantile is same as Percentile. Quantiles refer to fractions (0.25) while percentiles refer to percents (25%).</a:t>
            </a:r>
            <a:br>
              <a:rPr lang="en-US" sz="1600" dirty="0">
                <a:latin typeface="+mj-lt"/>
              </a:rPr>
            </a:br>
            <a:r>
              <a:rPr lang="en-US" sz="1600" dirty="0">
                <a:latin typeface="+mj-lt"/>
              </a:rPr>
              <a:t>In linear regression, we predict the mean of the dependent variable for given independent variables. </a:t>
            </a:r>
            <a:endParaRPr lang="en-US" sz="1600" dirty="0" smtClean="0">
              <a:latin typeface="+mj-lt"/>
            </a:endParaRPr>
          </a:p>
          <a:p>
            <a:pPr marL="0" indent="0">
              <a:buNone/>
            </a:pPr>
            <a:r>
              <a:rPr lang="en-US" sz="1600" dirty="0" smtClean="0">
                <a:latin typeface="+mj-lt"/>
              </a:rPr>
              <a:t>Since </a:t>
            </a:r>
            <a:r>
              <a:rPr lang="en-US" sz="1600" i="1" dirty="0">
                <a:latin typeface="+mj-lt"/>
              </a:rPr>
              <a:t>mean does not describe the whole distribution, so modeling the mean is not a full description of a relationship between dependent and independent variables. </a:t>
            </a:r>
            <a:endParaRPr lang="en-US" sz="1600" i="1" dirty="0" smtClean="0">
              <a:latin typeface="+mj-lt"/>
            </a:endParaRPr>
          </a:p>
          <a:p>
            <a:pPr marL="0" indent="0">
              <a:buNone/>
            </a:pPr>
            <a:r>
              <a:rPr lang="en-US" sz="1600" dirty="0" smtClean="0">
                <a:latin typeface="+mj-lt"/>
              </a:rPr>
              <a:t>So </a:t>
            </a:r>
            <a:r>
              <a:rPr lang="en-US" sz="1600" dirty="0">
                <a:latin typeface="+mj-lt"/>
              </a:rPr>
              <a:t>we can use quantile regression which predicts a quantile (or percentile) for given independent variables.</a:t>
            </a:r>
            <a:br>
              <a:rPr lang="en-US" sz="1600" dirty="0">
                <a:latin typeface="+mj-lt"/>
              </a:rPr>
            </a:br>
            <a:r>
              <a:rPr lang="en-US" sz="1600" dirty="0">
                <a:latin typeface="+mj-lt"/>
              </a:rPr>
              <a:t/>
            </a:r>
            <a:br>
              <a:rPr lang="en-US" sz="1600" dirty="0">
                <a:latin typeface="+mj-lt"/>
              </a:rPr>
            </a:br>
            <a:r>
              <a:rPr lang="en-US" sz="1600" b="1" dirty="0">
                <a:latin typeface="+mj-lt"/>
              </a:rPr>
              <a:t>Basic Idea of Quantile Regression:</a:t>
            </a:r>
            <a:r>
              <a:rPr lang="en-US" sz="1600" dirty="0">
                <a:latin typeface="+mj-lt"/>
              </a:rPr>
              <a:t> In quantile regression we try to estimate the quantile of the dependent variable given the values of X's</a:t>
            </a:r>
            <a:r>
              <a:rPr lang="en-US" sz="1600" dirty="0" smtClean="0">
                <a:latin typeface="+mj-lt"/>
              </a:rPr>
              <a:t>.</a:t>
            </a:r>
          </a:p>
          <a:p>
            <a:pPr marL="0" indent="0">
              <a:buNone/>
            </a:pPr>
            <a:endParaRPr lang="en-US" sz="1600" dirty="0">
              <a:latin typeface="+mj-lt"/>
            </a:endParaRPr>
          </a:p>
          <a:p>
            <a:pPr marL="0" indent="0">
              <a:buNone/>
            </a:pPr>
            <a:r>
              <a:rPr lang="en-US" sz="1600" dirty="0">
                <a:latin typeface="+mj-lt"/>
              </a:rPr>
              <a:t> </a:t>
            </a:r>
            <a:r>
              <a:rPr lang="en-US" sz="1600" b="1" dirty="0">
                <a:latin typeface="+mj-lt"/>
              </a:rPr>
              <a:t>Note</a:t>
            </a:r>
            <a:r>
              <a:rPr lang="en-US" sz="1600" dirty="0">
                <a:latin typeface="+mj-lt"/>
              </a:rPr>
              <a:t> that the dependent variable should be continuous.</a:t>
            </a:r>
            <a:br>
              <a:rPr lang="en-US" sz="1600" dirty="0">
                <a:latin typeface="+mj-lt"/>
              </a:rPr>
            </a:br>
            <a:r>
              <a:rPr lang="en-US" sz="1600" dirty="0">
                <a:latin typeface="+mj-lt"/>
              </a:rPr>
              <a:t/>
            </a:r>
            <a:br>
              <a:rPr lang="en-US" sz="1600" dirty="0">
                <a:latin typeface="+mj-lt"/>
              </a:rPr>
            </a:br>
            <a:endParaRPr lang="en-US" sz="1600" dirty="0" smtClean="0">
              <a:latin typeface="+mj-lt"/>
            </a:endParaRPr>
          </a:p>
          <a:p>
            <a:pPr marL="0" indent="0">
              <a:buNone/>
            </a:pPr>
            <a:r>
              <a:rPr lang="en-US" sz="1600" b="1" dirty="0" smtClean="0">
                <a:latin typeface="+mj-lt"/>
              </a:rPr>
              <a:t>The </a:t>
            </a:r>
            <a:r>
              <a:rPr lang="en-US" sz="1600" b="1" dirty="0">
                <a:latin typeface="+mj-lt"/>
              </a:rPr>
              <a:t>quantile regression model</a:t>
            </a:r>
            <a:r>
              <a:rPr lang="en-US" sz="1600" b="1" dirty="0" smtClean="0">
                <a:latin typeface="+mj-lt"/>
              </a:rPr>
              <a:t>:</a:t>
            </a:r>
          </a:p>
          <a:p>
            <a:pPr marL="0" indent="0">
              <a:buNone/>
            </a:pPr>
            <a:r>
              <a:rPr lang="en-US" sz="1600" dirty="0" smtClean="0">
                <a:latin typeface="+mj-lt"/>
              </a:rPr>
              <a:t>For</a:t>
            </a:r>
            <a:r>
              <a:rPr lang="en-US" sz="1600" dirty="0">
                <a:latin typeface="+mj-lt"/>
              </a:rPr>
              <a:t> qth quantile we have the following regression model:</a:t>
            </a:r>
            <a:br>
              <a:rPr lang="en-US" sz="1600" dirty="0">
                <a:latin typeface="+mj-lt"/>
              </a:rPr>
            </a:br>
            <a:endParaRPr lang="en-US" sz="1600" dirty="0" smtClean="0">
              <a:latin typeface="+mj-lt"/>
            </a:endParaRPr>
          </a:p>
          <a:p>
            <a:pPr marL="0" indent="0">
              <a:buNone/>
            </a:pPr>
            <a:endParaRPr lang="en-US" sz="16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327956"/>
            <a:ext cx="28194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6019800"/>
            <a:ext cx="3657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523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1600" b="1" dirty="0">
                <a:latin typeface="+mj-lt"/>
              </a:rPr>
              <a:t>Interpreting the coefficients in quantile regression:</a:t>
            </a:r>
            <a:r>
              <a:rPr lang="en-US" sz="1600" dirty="0">
                <a:latin typeface="+mj-lt"/>
              </a:rPr>
              <a:t> </a:t>
            </a:r>
            <a:br>
              <a:rPr lang="en-US" sz="1600" dirty="0">
                <a:latin typeface="+mj-lt"/>
              </a:rPr>
            </a:br>
            <a:r>
              <a:rPr lang="en-US" sz="1600" dirty="0">
                <a:latin typeface="+mj-lt"/>
              </a:rPr>
              <a:t>Suppose the regression equation for 25th quantile of regression is: </a:t>
            </a:r>
          </a:p>
          <a:p>
            <a:pPr marL="0" indent="0">
              <a:buNone/>
            </a:pPr>
            <a:r>
              <a:rPr lang="en-US" sz="1600" dirty="0" smtClean="0">
                <a:latin typeface="+mj-lt"/>
              </a:rPr>
              <a:t>            y </a:t>
            </a:r>
            <a:r>
              <a:rPr lang="en-US" sz="1600" dirty="0">
                <a:latin typeface="+mj-lt"/>
              </a:rPr>
              <a:t>= 5.2333 + 700.823 x</a:t>
            </a:r>
          </a:p>
          <a:p>
            <a:pPr marL="0" indent="0">
              <a:buNone/>
            </a:pPr>
            <a:endParaRPr lang="en-US" sz="1600" dirty="0" smtClean="0">
              <a:latin typeface="+mj-lt"/>
            </a:endParaRPr>
          </a:p>
          <a:p>
            <a:r>
              <a:rPr lang="en-US" sz="1600" dirty="0">
                <a:latin typeface="+mj-lt"/>
              </a:rPr>
              <a:t>In the end we have regression coefficients that estimate an independent variable’s effect on a specified quantile of our dependent variable.</a:t>
            </a:r>
          </a:p>
          <a:p>
            <a:r>
              <a:rPr lang="en-US" sz="1600" dirty="0">
                <a:latin typeface="+mj-lt"/>
              </a:rPr>
              <a:t>It means that for </a:t>
            </a:r>
            <a:r>
              <a:rPr lang="en-US" sz="1600" b="1" i="1" dirty="0">
                <a:latin typeface="+mj-lt"/>
              </a:rPr>
              <a:t>one unit increase in x the estimated increase in 25th quantile of y by 700.823 units</a:t>
            </a:r>
            <a:r>
              <a:rPr lang="en-US" sz="1600" b="1" i="1" dirty="0" smtClean="0">
                <a:latin typeface="+mj-lt"/>
              </a:rPr>
              <a:t>.</a:t>
            </a:r>
          </a:p>
          <a:p>
            <a:endParaRPr lang="en-US" sz="1600" dirty="0">
              <a:latin typeface="+mj-lt"/>
            </a:endParaRPr>
          </a:p>
          <a:p>
            <a:r>
              <a:rPr lang="en-US" sz="1600" b="1" u="sng" dirty="0">
                <a:latin typeface="+mj-lt"/>
              </a:rPr>
              <a:t>Advantages of Quantile over Linear Regression</a:t>
            </a:r>
            <a:r>
              <a:rPr lang="en-US" sz="1600" u="sng" dirty="0">
                <a:latin typeface="+mj-lt"/>
              </a:rPr>
              <a:t> </a:t>
            </a:r>
            <a:endParaRPr lang="en-US" sz="1600" u="sng" dirty="0" smtClean="0">
              <a:latin typeface="+mj-lt"/>
            </a:endParaRPr>
          </a:p>
          <a:p>
            <a:r>
              <a:rPr lang="en-US" sz="1600" dirty="0" smtClean="0">
                <a:latin typeface="+mj-lt"/>
              </a:rPr>
              <a:t>Quite </a:t>
            </a:r>
            <a:r>
              <a:rPr lang="en-US" sz="1600" dirty="0">
                <a:latin typeface="+mj-lt"/>
              </a:rPr>
              <a:t>beneficial when heteroscedasticity is present in the data.</a:t>
            </a:r>
          </a:p>
          <a:p>
            <a:r>
              <a:rPr lang="en-US" sz="1600" dirty="0">
                <a:latin typeface="+mj-lt"/>
              </a:rPr>
              <a:t>Robust to outliers</a:t>
            </a:r>
          </a:p>
          <a:p>
            <a:r>
              <a:rPr lang="en-US" sz="1600" dirty="0">
                <a:latin typeface="+mj-lt"/>
              </a:rPr>
              <a:t>Distribution of dependent variable can be described via various quantiles.</a:t>
            </a:r>
          </a:p>
          <a:p>
            <a:r>
              <a:rPr lang="en-US" sz="1600" dirty="0">
                <a:latin typeface="+mj-lt"/>
              </a:rPr>
              <a:t>It is more useful than linear regression when the data is skewed.</a:t>
            </a:r>
          </a:p>
          <a:p>
            <a:endParaRPr lang="en-US" sz="1600" dirty="0">
              <a:latin typeface="+mj-lt"/>
            </a:endParaRPr>
          </a:p>
          <a:p>
            <a:endParaRPr lang="en-US" dirty="0"/>
          </a:p>
        </p:txBody>
      </p:sp>
    </p:spTree>
    <p:extLst>
      <p:ext uri="{BB962C8B-B14F-4D97-AF65-F5344CB8AC3E}">
        <p14:creationId xmlns:p14="http://schemas.microsoft.com/office/powerpoint/2010/main" val="164576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91312"/>
          </a:xfrm>
        </p:spPr>
        <p:txBody>
          <a:bodyPr>
            <a:normAutofit/>
          </a:bodyPr>
          <a:lstStyle/>
          <a:p>
            <a:pPr algn="ctr"/>
            <a:r>
              <a:rPr lang="en-US" sz="2800" u="sng" dirty="0" smtClean="0"/>
              <a:t>Regularization</a:t>
            </a:r>
            <a:endParaRPr lang="en-US" sz="2800" u="sng" dirty="0"/>
          </a:p>
        </p:txBody>
      </p:sp>
      <p:sp>
        <p:nvSpPr>
          <p:cNvPr id="3" name="Content Placeholder 2"/>
          <p:cNvSpPr>
            <a:spLocks noGrp="1"/>
          </p:cNvSpPr>
          <p:nvPr>
            <p:ph idx="1"/>
          </p:nvPr>
        </p:nvSpPr>
        <p:spPr>
          <a:xfrm>
            <a:off x="457200" y="1295400"/>
            <a:ext cx="8534400" cy="5562600"/>
          </a:xfrm>
        </p:spPr>
        <p:txBody>
          <a:bodyPr>
            <a:noAutofit/>
          </a:bodyPr>
          <a:lstStyle/>
          <a:p>
            <a:r>
              <a:rPr lang="en-US" sz="1600" b="1" u="sng" dirty="0">
                <a:latin typeface="+mj-lt"/>
              </a:rPr>
              <a:t>Regularization</a:t>
            </a:r>
          </a:p>
          <a:p>
            <a:r>
              <a:rPr lang="en-US" sz="1600" dirty="0">
                <a:latin typeface="+mj-lt"/>
              </a:rPr>
              <a:t>Regularization helps to solve over fitting problem which implies model performing well on training data but performing poorly on validation (test) data. </a:t>
            </a:r>
            <a:endParaRPr lang="en-US" sz="1600" dirty="0" smtClean="0">
              <a:latin typeface="+mj-lt"/>
            </a:endParaRPr>
          </a:p>
          <a:p>
            <a:r>
              <a:rPr lang="en-US" sz="1600" dirty="0" smtClean="0">
                <a:latin typeface="+mj-lt"/>
              </a:rPr>
              <a:t>Regularization </a:t>
            </a:r>
            <a:r>
              <a:rPr lang="en-US" sz="1600" dirty="0">
                <a:latin typeface="+mj-lt"/>
              </a:rPr>
              <a:t>solves this problem by adding a penalty term to the objective function and control the model complexity using that penalty term</a:t>
            </a:r>
            <a:r>
              <a:rPr lang="en-US" sz="1600" dirty="0" smtClean="0">
                <a:latin typeface="+mj-lt"/>
              </a:rPr>
              <a:t>.</a:t>
            </a:r>
          </a:p>
          <a:p>
            <a:r>
              <a:rPr lang="en-US" sz="1600" dirty="0">
                <a:latin typeface="+mj-lt"/>
              </a:rPr>
              <a:t>We do not regularize the intercept term. The constraint is just on the sum of squares of regression coefficients of X's.</a:t>
            </a:r>
            <a:br>
              <a:rPr lang="en-US" sz="1600" dirty="0">
                <a:latin typeface="+mj-lt"/>
              </a:rPr>
            </a:br>
            <a:r>
              <a:rPr lang="en-US" sz="1600" u="sng" dirty="0" smtClean="0">
                <a:latin typeface="+mj-lt"/>
              </a:rPr>
              <a:t>Regularization </a:t>
            </a:r>
            <a:r>
              <a:rPr lang="en-US" sz="1600" u="sng" dirty="0">
                <a:latin typeface="+mj-lt"/>
              </a:rPr>
              <a:t>is generally useful in the following situations</a:t>
            </a:r>
            <a:r>
              <a:rPr lang="en-US" sz="1600" u="sng" dirty="0" smtClean="0">
                <a:latin typeface="+mj-lt"/>
              </a:rPr>
              <a:t>:</a:t>
            </a:r>
          </a:p>
          <a:p>
            <a:r>
              <a:rPr lang="en-US" sz="1600" dirty="0" smtClean="0">
                <a:latin typeface="+mj-lt"/>
              </a:rPr>
              <a:t>Large </a:t>
            </a:r>
            <a:r>
              <a:rPr lang="en-US" sz="1600" dirty="0">
                <a:latin typeface="+mj-lt"/>
              </a:rPr>
              <a:t>number of variables</a:t>
            </a:r>
          </a:p>
          <a:p>
            <a:r>
              <a:rPr lang="en-US" sz="1600" dirty="0">
                <a:latin typeface="+mj-lt"/>
              </a:rPr>
              <a:t>Low ratio of number observations to number of variables</a:t>
            </a:r>
          </a:p>
          <a:p>
            <a:r>
              <a:rPr lang="en-US" sz="1600" dirty="0">
                <a:latin typeface="+mj-lt"/>
              </a:rPr>
              <a:t>High Multi-Collinearity</a:t>
            </a:r>
          </a:p>
          <a:p>
            <a:pPr marL="0" indent="0">
              <a:buNone/>
            </a:pPr>
            <a:r>
              <a:rPr lang="en-US" sz="1600" dirty="0">
                <a:latin typeface="+mj-lt"/>
              </a:rPr>
              <a:t/>
            </a:r>
            <a:br>
              <a:rPr lang="en-US" sz="1600" dirty="0">
                <a:latin typeface="+mj-lt"/>
              </a:rPr>
            </a:br>
            <a:r>
              <a:rPr lang="en-US" sz="1600" b="1" dirty="0">
                <a:latin typeface="+mj-lt"/>
              </a:rPr>
              <a:t>2. L1 Loss function or L1 Regularization</a:t>
            </a:r>
          </a:p>
          <a:p>
            <a:r>
              <a:rPr lang="en-US" sz="1600" dirty="0">
                <a:latin typeface="+mj-lt"/>
              </a:rPr>
              <a:t>In L1 regularization we try to minimize the objective function by adding a penalty term to </a:t>
            </a:r>
            <a:r>
              <a:rPr lang="en-US" sz="1600" dirty="0" smtClean="0">
                <a:latin typeface="+mj-lt"/>
              </a:rPr>
              <a:t>the</a:t>
            </a:r>
          </a:p>
          <a:p>
            <a:pPr marL="0" indent="0">
              <a:buNone/>
            </a:pPr>
            <a:r>
              <a:rPr lang="en-US" sz="1600" dirty="0">
                <a:latin typeface="+mj-lt"/>
              </a:rPr>
              <a:t> </a:t>
            </a:r>
            <a:r>
              <a:rPr lang="en-US" sz="1600" dirty="0" smtClean="0">
                <a:latin typeface="+mj-lt"/>
              </a:rPr>
              <a:t>     </a:t>
            </a:r>
            <a:r>
              <a:rPr lang="en-US" sz="1600" b="1" dirty="0">
                <a:latin typeface="+mj-lt"/>
              </a:rPr>
              <a:t>sum of the absolute values of coefficients. </a:t>
            </a:r>
            <a:r>
              <a:rPr lang="en-US" sz="1600" dirty="0">
                <a:latin typeface="+mj-lt"/>
              </a:rPr>
              <a:t> This is also known as </a:t>
            </a:r>
            <a:r>
              <a:rPr lang="en-US" sz="1600" i="1" dirty="0">
                <a:latin typeface="+mj-lt"/>
              </a:rPr>
              <a:t>least absolute deviations </a:t>
            </a:r>
            <a:endParaRPr lang="en-US" sz="1600" i="1" dirty="0" smtClean="0">
              <a:latin typeface="+mj-lt"/>
            </a:endParaRPr>
          </a:p>
          <a:p>
            <a:pPr marL="0" indent="0">
              <a:buNone/>
            </a:pPr>
            <a:r>
              <a:rPr lang="en-US" sz="1600" i="1" dirty="0">
                <a:latin typeface="+mj-lt"/>
              </a:rPr>
              <a:t> </a:t>
            </a:r>
            <a:r>
              <a:rPr lang="en-US" sz="1600" i="1" dirty="0" smtClean="0">
                <a:latin typeface="+mj-lt"/>
              </a:rPr>
              <a:t>      method</a:t>
            </a:r>
            <a:r>
              <a:rPr lang="en-US" sz="1600" dirty="0">
                <a:latin typeface="+mj-lt"/>
              </a:rPr>
              <a:t>. Lasso Regression makes use of L1 regularization.</a:t>
            </a:r>
          </a:p>
          <a:p>
            <a:pPr marL="0" indent="0">
              <a:buNone/>
            </a:pPr>
            <a:r>
              <a:rPr lang="en-US" sz="1600" b="1" dirty="0" smtClean="0">
                <a:latin typeface="+mj-lt"/>
              </a:rPr>
              <a:t>3</a:t>
            </a:r>
            <a:r>
              <a:rPr lang="en-US" sz="1600" b="1" dirty="0">
                <a:latin typeface="+mj-lt"/>
              </a:rPr>
              <a:t>. L2 Loss function or L2 Regularization</a:t>
            </a:r>
          </a:p>
          <a:p>
            <a:r>
              <a:rPr lang="en-US" sz="1600" dirty="0">
                <a:latin typeface="+mj-lt"/>
              </a:rPr>
              <a:t>In L2 regularization we try to minimize the objective function by adding a penalty term to the </a:t>
            </a:r>
            <a:r>
              <a:rPr lang="en-US" sz="1600" b="1" dirty="0">
                <a:latin typeface="+mj-lt"/>
              </a:rPr>
              <a:t>sum of the squares of coefficients. </a:t>
            </a:r>
            <a:r>
              <a:rPr lang="en-US" sz="1600" dirty="0">
                <a:latin typeface="+mj-lt"/>
              </a:rPr>
              <a:t>Ridge Regression or shrinkage regression makes use of L2 regularization.</a:t>
            </a:r>
          </a:p>
          <a:p>
            <a:endParaRPr lang="en-US" sz="1600" dirty="0">
              <a:latin typeface="+mj-lt"/>
            </a:endParaRPr>
          </a:p>
        </p:txBody>
      </p:sp>
    </p:spTree>
    <p:extLst>
      <p:ext uri="{BB962C8B-B14F-4D97-AF65-F5344CB8AC3E}">
        <p14:creationId xmlns:p14="http://schemas.microsoft.com/office/powerpoint/2010/main" val="249692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u="sng" dirty="0" smtClean="0"/>
              <a:t>Lasso Regression</a:t>
            </a:r>
            <a:endParaRPr lang="en-US" sz="2800" u="sng" dirty="0"/>
          </a:p>
        </p:txBody>
      </p:sp>
      <p:sp>
        <p:nvSpPr>
          <p:cNvPr id="3" name="Content Placeholder 2"/>
          <p:cNvSpPr>
            <a:spLocks noGrp="1"/>
          </p:cNvSpPr>
          <p:nvPr>
            <p:ph idx="1"/>
          </p:nvPr>
        </p:nvSpPr>
        <p:spPr>
          <a:xfrm>
            <a:off x="457200" y="1676400"/>
            <a:ext cx="8229600" cy="4648200"/>
          </a:xfrm>
        </p:spPr>
        <p:txBody>
          <a:bodyPr>
            <a:normAutofit/>
          </a:bodyPr>
          <a:lstStyle/>
          <a:p>
            <a:r>
              <a:rPr lang="en-US" sz="1800" dirty="0">
                <a:latin typeface="+mj-lt"/>
              </a:rPr>
              <a:t>Similar to Ridge Regression, Lasso (Least Absolute Shrinkage and Selection Operator) also penalizes the absolute size of the regression coefficients. </a:t>
            </a:r>
            <a:endParaRPr lang="en-US" sz="1800" dirty="0" smtClean="0">
              <a:latin typeface="+mj-lt"/>
            </a:endParaRPr>
          </a:p>
          <a:p>
            <a:r>
              <a:rPr lang="en-US" sz="1800" dirty="0" smtClean="0">
                <a:latin typeface="+mj-lt"/>
              </a:rPr>
              <a:t>Lasso regression used </a:t>
            </a:r>
            <a:r>
              <a:rPr lang="en-US" sz="1800" b="1" dirty="0" smtClean="0">
                <a:latin typeface="+mj-lt"/>
              </a:rPr>
              <a:t>L1 regularization</a:t>
            </a:r>
          </a:p>
          <a:p>
            <a:r>
              <a:rPr lang="en-US" sz="1800" dirty="0" smtClean="0">
                <a:latin typeface="+mj-lt"/>
              </a:rPr>
              <a:t>In </a:t>
            </a:r>
            <a:r>
              <a:rPr lang="en-US" sz="1800" dirty="0">
                <a:latin typeface="+mj-lt"/>
              </a:rPr>
              <a:t>addition, it is capable of reducing the variability and improving the accuracy of linear </a:t>
            </a:r>
            <a:r>
              <a:rPr lang="en-US" sz="1800" dirty="0" smtClean="0">
                <a:latin typeface="+mj-lt"/>
              </a:rPr>
              <a:t>regression </a:t>
            </a:r>
            <a:r>
              <a:rPr lang="en-US" sz="1800" dirty="0">
                <a:latin typeface="+mj-lt"/>
              </a:rPr>
              <a:t>models.  </a:t>
            </a:r>
            <a:endParaRPr lang="en-US" sz="1800" dirty="0" smtClean="0">
              <a:latin typeface="+mj-lt"/>
            </a:endParaRPr>
          </a:p>
          <a:p>
            <a:endParaRPr lang="en-US" sz="1800" dirty="0"/>
          </a:p>
          <a:p>
            <a:pPr marL="0" indent="0">
              <a:buNone/>
            </a:pPr>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29000"/>
            <a:ext cx="35814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9600" y="4429125"/>
            <a:ext cx="8077200" cy="2308324"/>
          </a:xfrm>
          <a:prstGeom prst="rect">
            <a:avLst/>
          </a:prstGeom>
        </p:spPr>
        <p:txBody>
          <a:bodyPr wrap="square">
            <a:spAutoFit/>
          </a:bodyPr>
          <a:lstStyle/>
          <a:p>
            <a:pPr marL="285750" indent="-285750">
              <a:buFont typeface="Wingdings" panose="05000000000000000000" pitchFamily="2" charset="2"/>
              <a:buChar char="§"/>
            </a:pPr>
            <a:r>
              <a:rPr lang="en-US" dirty="0">
                <a:latin typeface="+mj-lt"/>
              </a:rPr>
              <a:t>Lasso regression differs from ridge regression in a way that it uses</a:t>
            </a:r>
            <a:r>
              <a:rPr lang="en-US" b="1" i="1" dirty="0">
                <a:latin typeface="+mj-lt"/>
              </a:rPr>
              <a:t> absolute values in the penalty function, instead of squares. </a:t>
            </a:r>
            <a:endParaRPr lang="en-US" b="1" i="1" dirty="0" smtClean="0">
              <a:latin typeface="+mj-lt"/>
            </a:endParaRPr>
          </a:p>
          <a:p>
            <a:pPr marL="285750" indent="-285750">
              <a:buFont typeface="Wingdings" panose="05000000000000000000" pitchFamily="2" charset="2"/>
              <a:buChar char="§"/>
            </a:pPr>
            <a:r>
              <a:rPr lang="en-US" dirty="0" smtClean="0">
                <a:latin typeface="+mj-lt"/>
              </a:rPr>
              <a:t>This </a:t>
            </a:r>
            <a:r>
              <a:rPr lang="en-US" dirty="0">
                <a:latin typeface="+mj-lt"/>
              </a:rPr>
              <a:t>leads to penalizing (or </a:t>
            </a:r>
            <a:r>
              <a:rPr lang="en-US" i="1" dirty="0">
                <a:latin typeface="+mj-lt"/>
              </a:rPr>
              <a:t>equivalently constraining the sum of the absolute values of the estimates) values</a:t>
            </a:r>
            <a:r>
              <a:rPr lang="en-US" b="1" i="1" dirty="0">
                <a:latin typeface="+mj-lt"/>
              </a:rPr>
              <a:t> </a:t>
            </a:r>
            <a:r>
              <a:rPr lang="en-US" i="1" dirty="0">
                <a:latin typeface="+mj-lt"/>
              </a:rPr>
              <a:t>which causes </a:t>
            </a:r>
            <a:r>
              <a:rPr lang="en-US" b="1" i="1" dirty="0">
                <a:latin typeface="+mj-lt"/>
              </a:rPr>
              <a:t>some of the parameter estimates to turn out exactly zero. </a:t>
            </a:r>
            <a:endParaRPr lang="en-US" b="1" i="1" dirty="0" smtClean="0">
              <a:latin typeface="+mj-lt"/>
            </a:endParaRPr>
          </a:p>
          <a:p>
            <a:pPr marL="285750" indent="-285750">
              <a:buFont typeface="Wingdings" panose="05000000000000000000" pitchFamily="2" charset="2"/>
              <a:buChar char="§"/>
            </a:pPr>
            <a:r>
              <a:rPr lang="en-US" b="1" dirty="0" smtClean="0">
                <a:latin typeface="+mj-lt"/>
              </a:rPr>
              <a:t>Larger </a:t>
            </a:r>
            <a:r>
              <a:rPr lang="en-US" b="1" dirty="0">
                <a:latin typeface="+mj-lt"/>
              </a:rPr>
              <a:t>the penalty applied</a:t>
            </a:r>
            <a:r>
              <a:rPr lang="en-US" dirty="0">
                <a:latin typeface="+mj-lt"/>
              </a:rPr>
              <a:t>, further the estimates get shrunk towards absolute zero. </a:t>
            </a:r>
            <a:endParaRPr lang="en-US" dirty="0" smtClean="0">
              <a:latin typeface="+mj-lt"/>
            </a:endParaRPr>
          </a:p>
          <a:p>
            <a:pPr marL="285750" indent="-285750">
              <a:buFont typeface="Wingdings" panose="05000000000000000000" pitchFamily="2" charset="2"/>
              <a:buChar char="§"/>
            </a:pPr>
            <a:r>
              <a:rPr lang="en-US" dirty="0" smtClean="0">
                <a:latin typeface="+mj-lt"/>
              </a:rPr>
              <a:t>This</a:t>
            </a:r>
            <a:r>
              <a:rPr lang="en-US" dirty="0">
                <a:latin typeface="+mj-lt"/>
              </a:rPr>
              <a:t> results to </a:t>
            </a:r>
            <a:r>
              <a:rPr lang="en-US" b="1" i="1" dirty="0">
                <a:latin typeface="+mj-lt"/>
              </a:rPr>
              <a:t>variable selection out of given n variables.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71875"/>
            <a:ext cx="533400" cy="35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24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381000"/>
          </a:xfrm>
        </p:spPr>
        <p:txBody>
          <a:bodyPr>
            <a:normAutofit fontScale="90000"/>
          </a:bodyPr>
          <a:lstStyle/>
          <a:p>
            <a:r>
              <a:rPr lang="en-US" sz="3600" u="sng" dirty="0"/>
              <a:t/>
            </a:r>
            <a:br>
              <a:rPr lang="en-US" sz="3600" u="sng" dirty="0"/>
            </a:br>
            <a:r>
              <a:rPr lang="en-US" sz="3600" u="sng" dirty="0"/>
              <a:t>Terminologies related to regression analysis</a:t>
            </a:r>
          </a:p>
        </p:txBody>
      </p:sp>
      <p:sp>
        <p:nvSpPr>
          <p:cNvPr id="3" name="Content Placeholder 2"/>
          <p:cNvSpPr>
            <a:spLocks noGrp="1"/>
          </p:cNvSpPr>
          <p:nvPr>
            <p:ph idx="1"/>
          </p:nvPr>
        </p:nvSpPr>
        <p:spPr>
          <a:xfrm>
            <a:off x="457200" y="1676400"/>
            <a:ext cx="8229600" cy="5181600"/>
          </a:xfrm>
        </p:spPr>
        <p:txBody>
          <a:bodyPr>
            <a:noAutofit/>
          </a:bodyPr>
          <a:lstStyle/>
          <a:p>
            <a:pPr marL="0" indent="0">
              <a:buNone/>
            </a:pPr>
            <a:r>
              <a:rPr lang="en-US" sz="1600" b="1" dirty="0" smtClean="0">
                <a:latin typeface="+mj-lt"/>
              </a:rPr>
              <a:t>1</a:t>
            </a:r>
            <a:r>
              <a:rPr lang="en-US" sz="1600" dirty="0" smtClean="0">
                <a:latin typeface="+mj-lt"/>
              </a:rPr>
              <a:t>. </a:t>
            </a:r>
            <a:r>
              <a:rPr lang="en-US" sz="1600" b="1" dirty="0" smtClean="0">
                <a:latin typeface="+mj-lt"/>
              </a:rPr>
              <a:t>Outliers</a:t>
            </a:r>
            <a:br>
              <a:rPr lang="en-US" sz="1600" b="1" dirty="0" smtClean="0">
                <a:latin typeface="+mj-lt"/>
              </a:rPr>
            </a:br>
            <a:r>
              <a:rPr lang="en-US" sz="1600" dirty="0" smtClean="0">
                <a:latin typeface="+mj-lt"/>
              </a:rPr>
              <a:t>Suppose there is an observation in the dataset which is having a very high or very low value as compared to the other observations in the data, i.e. it does not belong to the population, such an observation is called an outlier. In simple words, it is extreme value. An outlier is a problem because many times it hampers the results we get.</a:t>
            </a:r>
            <a:br>
              <a:rPr lang="en-US" sz="1600" dirty="0" smtClean="0">
                <a:latin typeface="+mj-lt"/>
              </a:rPr>
            </a:br>
            <a:r>
              <a:rPr lang="en-US" sz="1600" dirty="0" smtClean="0">
                <a:latin typeface="+mj-lt"/>
              </a:rPr>
              <a:t/>
            </a:r>
            <a:br>
              <a:rPr lang="en-US" sz="1600" dirty="0" smtClean="0">
                <a:latin typeface="+mj-lt"/>
              </a:rPr>
            </a:br>
            <a:r>
              <a:rPr lang="en-US" sz="1600" b="1" dirty="0" smtClean="0">
                <a:latin typeface="+mj-lt"/>
              </a:rPr>
              <a:t>2. Multicollinearity</a:t>
            </a:r>
            <a:r>
              <a:rPr lang="en-US" sz="1600" dirty="0" smtClean="0">
                <a:latin typeface="+mj-lt"/>
              </a:rPr>
              <a:t/>
            </a:r>
            <a:br>
              <a:rPr lang="en-US" sz="1600" dirty="0" smtClean="0">
                <a:latin typeface="+mj-lt"/>
              </a:rPr>
            </a:br>
            <a:r>
              <a:rPr lang="en-US" sz="1600" dirty="0" smtClean="0">
                <a:latin typeface="+mj-lt"/>
              </a:rPr>
              <a:t>When the independent variables are highly correlated to each other then the variables are said to be multicollinear. Many types of regression techniques assumes multicollinearity should not be present in the dataset. It is because it causes problems in ranking variables based on its importance. Or it makes job difficult in selecting the most important independent variable (factor).</a:t>
            </a:r>
            <a:br>
              <a:rPr lang="en-US" sz="1600" dirty="0" smtClean="0">
                <a:latin typeface="+mj-lt"/>
              </a:rPr>
            </a:br>
            <a:r>
              <a:rPr lang="en-US" sz="1600" dirty="0" smtClean="0">
                <a:latin typeface="+mj-lt"/>
              </a:rPr>
              <a:t/>
            </a:r>
            <a:br>
              <a:rPr lang="en-US" sz="1600" dirty="0" smtClean="0">
                <a:latin typeface="+mj-lt"/>
              </a:rPr>
            </a:br>
            <a:r>
              <a:rPr lang="en-US" sz="1600" b="1" dirty="0" smtClean="0">
                <a:latin typeface="+mj-lt"/>
              </a:rPr>
              <a:t>3. Heteroscedasticity</a:t>
            </a:r>
            <a:br>
              <a:rPr lang="en-US" sz="1600" b="1" dirty="0" smtClean="0">
                <a:latin typeface="+mj-lt"/>
              </a:rPr>
            </a:br>
            <a:r>
              <a:rPr lang="en-US" sz="1600" dirty="0" smtClean="0">
                <a:latin typeface="+mj-lt"/>
              </a:rPr>
              <a:t>When dependent variable's variability is not equal across values of an independent variable, it is called heteroscedasticity. </a:t>
            </a:r>
            <a:r>
              <a:rPr lang="en-US" sz="1600" i="1" dirty="0" smtClean="0">
                <a:latin typeface="+mj-lt"/>
              </a:rPr>
              <a:t>Example - As one's income increases, the variability of food consumption will increase. A poorer person will spend a rather constant amount by always eating inexpensive food; a wealthier person may occasionally buy inexpensive food and at other times eat expensive meals. Those with higher incomes display a greater variability of food consumption.</a:t>
            </a:r>
            <a:br>
              <a:rPr lang="en-US" sz="1600" i="1" dirty="0" smtClean="0">
                <a:latin typeface="+mj-lt"/>
              </a:rPr>
            </a:br>
            <a:r>
              <a:rPr lang="en-US" sz="1600" i="1" dirty="0" smtClean="0">
                <a:latin typeface="+mj-lt"/>
              </a:rPr>
              <a:t/>
            </a:r>
            <a:br>
              <a:rPr lang="en-US" sz="1600" i="1" dirty="0" smtClean="0">
                <a:latin typeface="+mj-lt"/>
              </a:rPr>
            </a:br>
            <a:endParaRPr lang="en-US" sz="1600" dirty="0">
              <a:latin typeface="+mj-lt"/>
            </a:endParaRPr>
          </a:p>
        </p:txBody>
      </p:sp>
    </p:spTree>
    <p:extLst>
      <p:ext uri="{BB962C8B-B14F-4D97-AF65-F5344CB8AC3E}">
        <p14:creationId xmlns:p14="http://schemas.microsoft.com/office/powerpoint/2010/main" val="3659888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sz="2000" b="1" u="sng" dirty="0"/>
              <a:t>Important Points</a:t>
            </a:r>
            <a:r>
              <a:rPr lang="en-US" sz="2000" b="1" u="sng" dirty="0" smtClean="0"/>
              <a:t>:</a:t>
            </a:r>
          </a:p>
          <a:p>
            <a:pPr marL="0" indent="0">
              <a:buNone/>
            </a:pPr>
            <a:endParaRPr lang="en-US" sz="2000" b="1" dirty="0" smtClean="0"/>
          </a:p>
          <a:p>
            <a:r>
              <a:rPr lang="en-US" sz="2100" i="1" dirty="0" smtClean="0"/>
              <a:t>Lasso </a:t>
            </a:r>
            <a:r>
              <a:rPr lang="en-US" sz="2100" i="1" dirty="0"/>
              <a:t>regression can perform </a:t>
            </a:r>
            <a:r>
              <a:rPr lang="en-US" sz="2100" b="1" i="1" dirty="0"/>
              <a:t>in-built variable selection </a:t>
            </a:r>
            <a:r>
              <a:rPr lang="en-US" sz="2100" i="1" dirty="0"/>
              <a:t>as well as parameter shrinkage. </a:t>
            </a:r>
            <a:endParaRPr lang="en-US" sz="2100" i="1" dirty="0" smtClean="0"/>
          </a:p>
          <a:p>
            <a:pPr marL="0" indent="0">
              <a:buNone/>
            </a:pPr>
            <a:endParaRPr lang="en-US" sz="2100" i="1" dirty="0" smtClean="0"/>
          </a:p>
          <a:p>
            <a:pPr marL="0" indent="0">
              <a:buNone/>
            </a:pPr>
            <a:r>
              <a:rPr lang="en-US" sz="2100" i="1" dirty="0"/>
              <a:t> </a:t>
            </a:r>
            <a:r>
              <a:rPr lang="en-US" sz="2100" i="1" dirty="0" smtClean="0"/>
              <a:t>    While </a:t>
            </a:r>
            <a:r>
              <a:rPr lang="en-US" sz="2100" i="1" dirty="0"/>
              <a:t>using ridge regression one may end up getting all the variables but </a:t>
            </a:r>
            <a:endParaRPr lang="en-US" sz="2100" i="1" dirty="0" smtClean="0"/>
          </a:p>
          <a:p>
            <a:pPr marL="0" indent="0">
              <a:buNone/>
            </a:pPr>
            <a:r>
              <a:rPr lang="en-US" sz="2100" i="1" dirty="0"/>
              <a:t> </a:t>
            </a:r>
            <a:r>
              <a:rPr lang="en-US" sz="2100" i="1" dirty="0" smtClean="0"/>
              <a:t>    with </a:t>
            </a:r>
            <a:r>
              <a:rPr lang="en-US" sz="2100" b="1" i="1" dirty="0"/>
              <a:t>Shrinked Paramaters</a:t>
            </a:r>
            <a:r>
              <a:rPr lang="en-US" sz="2100" i="1" dirty="0"/>
              <a:t>.</a:t>
            </a:r>
          </a:p>
          <a:p>
            <a:endParaRPr lang="en-US" sz="2000" dirty="0"/>
          </a:p>
          <a:p>
            <a:r>
              <a:rPr lang="en-US" sz="2000" i="1" dirty="0" smtClean="0"/>
              <a:t>The </a:t>
            </a:r>
            <a:r>
              <a:rPr lang="en-US" sz="2000" i="1" dirty="0"/>
              <a:t>assumptions of this regression is same as least squared regression except normality is not to be </a:t>
            </a:r>
            <a:r>
              <a:rPr lang="en-US" sz="2000" i="1" dirty="0" smtClean="0"/>
              <a:t>assumed</a:t>
            </a:r>
          </a:p>
          <a:p>
            <a:pPr marL="0" indent="0">
              <a:buNone/>
            </a:pPr>
            <a:endParaRPr lang="en-US" sz="2000" i="1" dirty="0"/>
          </a:p>
          <a:p>
            <a:r>
              <a:rPr lang="en-US" sz="2000" i="1" dirty="0"/>
              <a:t>It shrinks </a:t>
            </a:r>
            <a:r>
              <a:rPr lang="en-US" sz="2000" b="1" i="1" dirty="0"/>
              <a:t>coefficients to zero (exactly zero), which certainly helps in feature </a:t>
            </a:r>
            <a:r>
              <a:rPr lang="en-US" sz="2000" b="1" i="1" dirty="0" smtClean="0"/>
              <a:t>selection</a:t>
            </a:r>
          </a:p>
          <a:p>
            <a:pPr marL="0" indent="0">
              <a:buNone/>
            </a:pPr>
            <a:endParaRPr lang="en-US" sz="2000" b="1" i="1" dirty="0"/>
          </a:p>
          <a:p>
            <a:r>
              <a:rPr lang="en-US" sz="2000" i="1" dirty="0"/>
              <a:t>This is a regularization method and uses </a:t>
            </a:r>
            <a:r>
              <a:rPr lang="en-US" sz="2000" b="1" i="1" dirty="0" smtClean="0"/>
              <a:t>l1 regularization</a:t>
            </a:r>
          </a:p>
          <a:p>
            <a:pPr marL="0" indent="0">
              <a:buNone/>
            </a:pPr>
            <a:endParaRPr lang="en-US" sz="2000" b="1" i="1" dirty="0"/>
          </a:p>
          <a:p>
            <a:r>
              <a:rPr lang="en-US" sz="2000" i="1" dirty="0"/>
              <a:t>If group of predictors are highly correlated, </a:t>
            </a:r>
            <a:r>
              <a:rPr lang="en-US" sz="2000" b="1" i="1" dirty="0"/>
              <a:t>lasso picks only one of them and shrinks the others to </a:t>
            </a:r>
            <a:r>
              <a:rPr lang="en-US" sz="2000" b="1" i="1" dirty="0" smtClean="0"/>
              <a:t>zero</a:t>
            </a:r>
          </a:p>
          <a:p>
            <a:endParaRPr lang="en-US" sz="2000" b="1" i="1" dirty="0"/>
          </a:p>
        </p:txBody>
      </p:sp>
    </p:spTree>
    <p:extLst>
      <p:ext uri="{BB962C8B-B14F-4D97-AF65-F5344CB8AC3E}">
        <p14:creationId xmlns:p14="http://schemas.microsoft.com/office/powerpoint/2010/main" val="2698499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rmAutofit/>
          </a:bodyPr>
          <a:lstStyle/>
          <a:p>
            <a:pPr algn="ctr"/>
            <a:r>
              <a:rPr lang="en-US" sz="2800" u="sng" dirty="0" smtClean="0"/>
              <a:t>Ridge Regression</a:t>
            </a:r>
            <a:endParaRPr lang="en-US" sz="2800" u="sng" dirty="0"/>
          </a:p>
        </p:txBody>
      </p:sp>
      <p:sp>
        <p:nvSpPr>
          <p:cNvPr id="3" name="Content Placeholder 2"/>
          <p:cNvSpPr>
            <a:spLocks noGrp="1"/>
          </p:cNvSpPr>
          <p:nvPr>
            <p:ph idx="1"/>
          </p:nvPr>
        </p:nvSpPr>
        <p:spPr>
          <a:xfrm>
            <a:off x="457200" y="1600200"/>
            <a:ext cx="8229600" cy="5029200"/>
          </a:xfrm>
        </p:spPr>
        <p:txBody>
          <a:bodyPr>
            <a:noAutofit/>
          </a:bodyPr>
          <a:lstStyle/>
          <a:p>
            <a:r>
              <a:rPr lang="en-US" sz="1600" b="1" i="1" dirty="0">
                <a:latin typeface="+mj-lt"/>
              </a:rPr>
              <a:t>Ridge Regression </a:t>
            </a:r>
            <a:r>
              <a:rPr lang="en-US" sz="1600" i="1" dirty="0">
                <a:latin typeface="+mj-lt"/>
              </a:rPr>
              <a:t>is a technique used when the data suffers from multicollinearity </a:t>
            </a:r>
            <a:endParaRPr lang="en-US" sz="1600" i="1" dirty="0" smtClean="0">
              <a:latin typeface="+mj-lt"/>
            </a:endParaRPr>
          </a:p>
          <a:p>
            <a:pPr marL="0" indent="0">
              <a:buNone/>
            </a:pPr>
            <a:r>
              <a:rPr lang="en-US" sz="1600" i="1" dirty="0" smtClean="0">
                <a:latin typeface="+mj-lt"/>
              </a:rPr>
              <a:t>      ( </a:t>
            </a:r>
            <a:r>
              <a:rPr lang="en-US" sz="1600" i="1" dirty="0">
                <a:latin typeface="+mj-lt"/>
              </a:rPr>
              <a:t>independent variables are highly correlated). </a:t>
            </a:r>
            <a:endParaRPr lang="en-US" sz="1600" i="1" dirty="0" smtClean="0">
              <a:latin typeface="+mj-lt"/>
            </a:endParaRPr>
          </a:p>
          <a:p>
            <a:r>
              <a:rPr lang="en-US" sz="1600" i="1" dirty="0" smtClean="0">
                <a:latin typeface="+mj-lt"/>
              </a:rPr>
              <a:t>     Ridge regression uses </a:t>
            </a:r>
            <a:r>
              <a:rPr lang="en-US" sz="1600" b="1" i="1" dirty="0" smtClean="0">
                <a:latin typeface="+mj-lt"/>
              </a:rPr>
              <a:t>L2 regularization</a:t>
            </a:r>
            <a:r>
              <a:rPr lang="en-US" sz="1600" i="1" dirty="0" smtClean="0">
                <a:latin typeface="+mj-lt"/>
              </a:rPr>
              <a:t>.</a:t>
            </a:r>
          </a:p>
          <a:p>
            <a:pPr marL="0" indent="0">
              <a:buNone/>
            </a:pPr>
            <a:endParaRPr lang="en-US" sz="1600" i="1" dirty="0">
              <a:latin typeface="+mj-lt"/>
            </a:endParaRPr>
          </a:p>
          <a:p>
            <a:pPr>
              <a:buFont typeface="Arial" panose="020B0604020202020204" pitchFamily="34" charset="0"/>
              <a:buChar char="•"/>
            </a:pPr>
            <a:r>
              <a:rPr lang="en-US" sz="1600" i="1" dirty="0" smtClean="0">
                <a:latin typeface="+mj-lt"/>
              </a:rPr>
              <a:t>In</a:t>
            </a:r>
            <a:r>
              <a:rPr lang="en-US" sz="1600" i="1" dirty="0">
                <a:latin typeface="+mj-lt"/>
              </a:rPr>
              <a:t> multicollinearity, even though the </a:t>
            </a:r>
            <a:r>
              <a:rPr lang="en-US" sz="1600" b="1" i="1" dirty="0">
                <a:latin typeface="+mj-lt"/>
              </a:rPr>
              <a:t>least squares estimates (OLS) are unbiased</a:t>
            </a:r>
            <a:r>
              <a:rPr lang="en-US" sz="1600" i="1" dirty="0">
                <a:latin typeface="+mj-lt"/>
              </a:rPr>
              <a:t>, </a:t>
            </a:r>
            <a:r>
              <a:rPr lang="en-US" sz="1600" b="1" i="1" dirty="0">
                <a:latin typeface="+mj-lt"/>
              </a:rPr>
              <a:t>their variances are large which deviates the observed value far from the true value</a:t>
            </a:r>
            <a:r>
              <a:rPr lang="en-US" sz="1600" i="1" dirty="0" smtClean="0">
                <a:latin typeface="+mj-lt"/>
              </a:rPr>
              <a:t>.</a:t>
            </a:r>
          </a:p>
          <a:p>
            <a:pPr>
              <a:buFont typeface="Arial" panose="020B0604020202020204" pitchFamily="34" charset="0"/>
              <a:buChar char="•"/>
            </a:pPr>
            <a:endParaRPr lang="en-US" sz="1600" i="1" dirty="0" smtClean="0">
              <a:latin typeface="+mj-lt"/>
            </a:endParaRPr>
          </a:p>
          <a:p>
            <a:pPr>
              <a:buFont typeface="Arial" panose="020B0604020202020204" pitchFamily="34" charset="0"/>
              <a:buChar char="•"/>
            </a:pPr>
            <a:endParaRPr lang="en-US" sz="1600" i="1" dirty="0" smtClean="0">
              <a:latin typeface="+mj-lt"/>
            </a:endParaRPr>
          </a:p>
          <a:p>
            <a:pPr>
              <a:buFont typeface="Arial" panose="020B0604020202020204" pitchFamily="34" charset="0"/>
              <a:buChar char="•"/>
            </a:pPr>
            <a:endParaRPr lang="en-US" sz="1600" i="1" dirty="0">
              <a:latin typeface="+mj-lt"/>
            </a:endParaRPr>
          </a:p>
          <a:p>
            <a:pPr>
              <a:buFont typeface="Arial" panose="020B0604020202020204" pitchFamily="34" charset="0"/>
              <a:buChar char="•"/>
            </a:pPr>
            <a:r>
              <a:rPr lang="en-US" sz="1600" i="1" dirty="0" smtClean="0">
                <a:latin typeface="+mj-lt"/>
              </a:rPr>
              <a:t> </a:t>
            </a:r>
            <a:r>
              <a:rPr lang="en-US" sz="1600" i="1" dirty="0">
                <a:latin typeface="+mj-lt"/>
              </a:rPr>
              <a:t>By adding a </a:t>
            </a:r>
            <a:r>
              <a:rPr lang="en-US" sz="1600" b="1" i="1" dirty="0">
                <a:latin typeface="+mj-lt"/>
              </a:rPr>
              <a:t>degree of bias to the regression estimates, ridge regression reduces the standard errors</a:t>
            </a:r>
            <a:r>
              <a:rPr lang="en-US" sz="1600" b="1" i="1" dirty="0" smtClean="0">
                <a:latin typeface="+mj-lt"/>
              </a:rPr>
              <a:t>.</a:t>
            </a:r>
          </a:p>
          <a:p>
            <a:pPr marL="0" indent="0">
              <a:buNone/>
            </a:pPr>
            <a:endParaRPr lang="en-US" sz="1600" i="1" dirty="0">
              <a:latin typeface="+mj-lt"/>
            </a:endParaRPr>
          </a:p>
          <a:p>
            <a:r>
              <a:rPr lang="en-US" sz="1600" i="1" dirty="0">
                <a:latin typeface="+mj-lt"/>
              </a:rPr>
              <a:t>This equation </a:t>
            </a:r>
            <a:r>
              <a:rPr lang="en-US" sz="1600" i="1" dirty="0" smtClean="0">
                <a:latin typeface="+mj-lt"/>
              </a:rPr>
              <a:t>has </a:t>
            </a:r>
            <a:r>
              <a:rPr lang="en-US" sz="1600" i="1" dirty="0">
                <a:latin typeface="+mj-lt"/>
              </a:rPr>
              <a:t>an error term. </a:t>
            </a:r>
            <a:r>
              <a:rPr lang="en-US" sz="1600" b="1" i="1" dirty="0"/>
              <a:t>E</a:t>
            </a:r>
            <a:r>
              <a:rPr lang="en-US" sz="1600" b="1" i="1" dirty="0" smtClean="0"/>
              <a:t>rror </a:t>
            </a:r>
            <a:r>
              <a:rPr lang="en-US" sz="1600" b="1" i="1" dirty="0"/>
              <a:t>term is the value needed to correct for a prediction error between the observed and predicted </a:t>
            </a:r>
            <a:r>
              <a:rPr lang="en-US" sz="1600" b="1" i="1" dirty="0" smtClean="0"/>
              <a:t>value</a:t>
            </a:r>
          </a:p>
          <a:p>
            <a:pPr marL="0" indent="0">
              <a:buNone/>
            </a:pPr>
            <a:endParaRPr lang="en-US" sz="1600" i="1" dirty="0">
              <a:latin typeface="+mj-lt"/>
            </a:endParaRPr>
          </a:p>
          <a:p>
            <a:r>
              <a:rPr lang="en-US" sz="1600" b="1" i="1" dirty="0">
                <a:latin typeface="+mj-lt"/>
              </a:rPr>
              <a:t>y=</a:t>
            </a:r>
            <a:r>
              <a:rPr lang="en-US" sz="1600" b="1" i="1" dirty="0" err="1">
                <a:latin typeface="+mj-lt"/>
              </a:rPr>
              <a:t>a+b</a:t>
            </a:r>
            <a:r>
              <a:rPr lang="en-US" sz="1600" b="1" i="1" dirty="0">
                <a:latin typeface="+mj-lt"/>
              </a:rPr>
              <a:t>*</a:t>
            </a:r>
            <a:r>
              <a:rPr lang="en-US" sz="1600" b="1" i="1" dirty="0" err="1">
                <a:latin typeface="+mj-lt"/>
              </a:rPr>
              <a:t>x+e</a:t>
            </a:r>
            <a:r>
              <a:rPr lang="en-US" sz="1600" b="1" i="1" dirty="0">
                <a:latin typeface="+mj-lt"/>
              </a:rPr>
              <a:t> (error term</a:t>
            </a:r>
            <a:r>
              <a:rPr lang="en-US" sz="1600" b="1" i="1" dirty="0" smtClean="0">
                <a:latin typeface="+mj-lt"/>
              </a:rPr>
              <a:t>)</a:t>
            </a:r>
            <a:endParaRPr lang="en-US" sz="1600" i="1" dirty="0" smtClean="0">
              <a:latin typeface="+mj-lt"/>
            </a:endParaRPr>
          </a:p>
          <a:p>
            <a:r>
              <a:rPr lang="en-US" sz="1600" b="1" i="1" dirty="0" smtClean="0">
                <a:latin typeface="+mj-lt"/>
              </a:rPr>
              <a:t>=&gt;</a:t>
            </a:r>
            <a:r>
              <a:rPr lang="en-US" sz="1600" i="1" dirty="0" smtClean="0">
                <a:latin typeface="+mj-lt"/>
              </a:rPr>
              <a:t> </a:t>
            </a:r>
            <a:r>
              <a:rPr lang="en-US" sz="1600" b="1" i="1" dirty="0">
                <a:latin typeface="+mj-lt"/>
              </a:rPr>
              <a:t>y=</a:t>
            </a:r>
            <a:r>
              <a:rPr lang="en-US" sz="1600" b="1" i="1" dirty="0" err="1">
                <a:latin typeface="+mj-lt"/>
              </a:rPr>
              <a:t>a+y</a:t>
            </a:r>
            <a:r>
              <a:rPr lang="en-US" sz="1600" b="1" i="1" dirty="0">
                <a:latin typeface="+mj-lt"/>
              </a:rPr>
              <a:t>= a+ b1x1+ b2x2+....+e</a:t>
            </a:r>
            <a:r>
              <a:rPr lang="en-US" sz="1600" i="1" dirty="0">
                <a:latin typeface="+mj-lt"/>
              </a:rPr>
              <a:t>, for multiple independent variables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31380"/>
            <a:ext cx="27305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710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4953000"/>
          </a:xfrm>
        </p:spPr>
        <p:txBody>
          <a:bodyPr/>
          <a:lstStyle/>
          <a:p>
            <a:r>
              <a:rPr lang="en-US" sz="1800" i="1" dirty="0"/>
              <a:t>In a linear equation, prediction errors can be decomposed into two sub components. </a:t>
            </a:r>
            <a:endParaRPr lang="en-US" sz="1800" i="1" dirty="0" smtClean="0"/>
          </a:p>
          <a:p>
            <a:endParaRPr lang="en-US" sz="1800" i="1" dirty="0" smtClean="0"/>
          </a:p>
          <a:p>
            <a:r>
              <a:rPr lang="en-US" sz="1800" i="1" dirty="0" smtClean="0"/>
              <a:t>First </a:t>
            </a:r>
            <a:r>
              <a:rPr lang="en-US" sz="1800" i="1" dirty="0"/>
              <a:t>is due to the </a:t>
            </a:r>
            <a:r>
              <a:rPr lang="en-US" sz="1800" b="1" i="1" dirty="0" smtClean="0"/>
              <a:t>bias</a:t>
            </a:r>
            <a:r>
              <a:rPr lang="en-US" sz="1800" i="1" dirty="0" smtClean="0"/>
              <a:t> </a:t>
            </a:r>
            <a:r>
              <a:rPr lang="en-US" sz="1800" i="1" dirty="0"/>
              <a:t>and second is due to the </a:t>
            </a:r>
            <a:r>
              <a:rPr lang="en-US" sz="1800" b="1" i="1" dirty="0"/>
              <a:t>variance</a:t>
            </a:r>
            <a:r>
              <a:rPr lang="en-US" sz="1800" i="1" dirty="0"/>
              <a:t>. </a:t>
            </a:r>
            <a:endParaRPr lang="en-US" sz="1800" i="1" dirty="0" smtClean="0"/>
          </a:p>
          <a:p>
            <a:endParaRPr lang="en-US" sz="1800" i="1" dirty="0" smtClean="0"/>
          </a:p>
          <a:p>
            <a:r>
              <a:rPr lang="en-US" sz="1800" i="1" dirty="0" smtClean="0"/>
              <a:t>Prediction </a:t>
            </a:r>
            <a:r>
              <a:rPr lang="en-US" sz="1800" i="1" dirty="0"/>
              <a:t>error can occur due to any one of these two or both components. Here, we’ll discuss about the error caused due to variance</a:t>
            </a:r>
            <a:r>
              <a:rPr lang="en-US" sz="1800" i="1" dirty="0" smtClean="0"/>
              <a:t>.</a:t>
            </a:r>
          </a:p>
          <a:p>
            <a:pPr marL="0" indent="0">
              <a:buNone/>
            </a:pPr>
            <a:endParaRPr lang="en-US" sz="1800" i="1" dirty="0"/>
          </a:p>
          <a:p>
            <a:r>
              <a:rPr lang="en-US" sz="1800" i="1" dirty="0"/>
              <a:t>Ridge regression solves the multicollinearity problem through </a:t>
            </a:r>
            <a:r>
              <a:rPr lang="en-US" sz="1800" b="1" i="1" dirty="0" smtClean="0"/>
              <a:t>Shrinkage Parameter λ </a:t>
            </a:r>
            <a:r>
              <a:rPr lang="en-US" sz="1800" b="1" i="1" dirty="0"/>
              <a:t>(lambda)</a:t>
            </a:r>
            <a:r>
              <a:rPr lang="en-US" sz="1800" i="1" dirty="0"/>
              <a:t>. </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057400"/>
            <a:ext cx="37242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31057"/>
            <a:ext cx="3581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66800" y="5334000"/>
            <a:ext cx="7467600" cy="1200329"/>
          </a:xfrm>
          <a:prstGeom prst="rect">
            <a:avLst/>
          </a:prstGeom>
        </p:spPr>
        <p:txBody>
          <a:bodyPr wrap="square">
            <a:spAutoFit/>
          </a:bodyPr>
          <a:lstStyle/>
          <a:p>
            <a:r>
              <a:rPr lang="en-US" i="1" dirty="0"/>
              <a:t>In this equation, we have two components. First one is </a:t>
            </a:r>
            <a:r>
              <a:rPr lang="en-US" b="1" i="1" dirty="0"/>
              <a:t>least square term </a:t>
            </a:r>
            <a:r>
              <a:rPr lang="en-US" i="1" dirty="0"/>
              <a:t>and other one is </a:t>
            </a:r>
            <a:r>
              <a:rPr lang="en-US" b="1" i="1" dirty="0"/>
              <a:t>lambda of the summation of β2 (beta- square) </a:t>
            </a:r>
            <a:r>
              <a:rPr lang="en-US" i="1" dirty="0"/>
              <a:t>where </a:t>
            </a:r>
            <a:r>
              <a:rPr lang="en-US" b="1" i="1" dirty="0"/>
              <a:t>β is the coefficient</a:t>
            </a:r>
            <a:r>
              <a:rPr lang="en-US" i="1" dirty="0"/>
              <a:t>. This is added to </a:t>
            </a:r>
            <a:r>
              <a:rPr lang="en-US" b="1" i="1" dirty="0"/>
              <a:t>least square term in order to shrink the parameter to have a very low variance.</a:t>
            </a: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025" y="4625644"/>
            <a:ext cx="5365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8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b="1" dirty="0"/>
              <a:t>Important Points</a:t>
            </a:r>
            <a:r>
              <a:rPr lang="en-US" sz="1800" b="1" dirty="0" smtClean="0"/>
              <a:t>:</a:t>
            </a:r>
          </a:p>
          <a:p>
            <a:endParaRPr lang="en-US" sz="1800" b="1" dirty="0"/>
          </a:p>
          <a:p>
            <a:r>
              <a:rPr lang="en-US" sz="1800" dirty="0"/>
              <a:t>The assumptions of this regression is same as least squared regression except normality is not to be </a:t>
            </a:r>
            <a:r>
              <a:rPr lang="en-US" sz="1800" dirty="0" smtClean="0"/>
              <a:t>assumed</a:t>
            </a:r>
          </a:p>
          <a:p>
            <a:endParaRPr lang="en-US" sz="1800" dirty="0"/>
          </a:p>
          <a:p>
            <a:r>
              <a:rPr lang="en-US" sz="1800" dirty="0"/>
              <a:t>It shrinks the value of coefficients but doesn’t reaches zero, which suggests no feature selection </a:t>
            </a:r>
            <a:r>
              <a:rPr lang="en-US" sz="1800" dirty="0" smtClean="0"/>
              <a:t>feature</a:t>
            </a:r>
          </a:p>
          <a:p>
            <a:pPr marL="0" indent="0">
              <a:buNone/>
            </a:pPr>
            <a:endParaRPr lang="en-US" sz="1800" dirty="0"/>
          </a:p>
          <a:p>
            <a:r>
              <a:rPr lang="en-US" sz="1800" dirty="0"/>
              <a:t>This is a regularization method and uses </a:t>
            </a:r>
            <a:r>
              <a:rPr lang="en-US" sz="1800" dirty="0" smtClean="0"/>
              <a:t>l2 regularization.</a:t>
            </a:r>
            <a:r>
              <a:rPr lang="en-US" sz="1800" dirty="0"/>
              <a:t> </a:t>
            </a:r>
          </a:p>
          <a:p>
            <a:endParaRPr lang="en-US" sz="1800" i="1" dirty="0"/>
          </a:p>
        </p:txBody>
      </p:sp>
    </p:spTree>
    <p:extLst>
      <p:ext uri="{BB962C8B-B14F-4D97-AF65-F5344CB8AC3E}">
        <p14:creationId xmlns:p14="http://schemas.microsoft.com/office/powerpoint/2010/main" val="3192467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2800" u="sng" dirty="0" smtClean="0"/>
              <a:t>Elastic Net Regression</a:t>
            </a:r>
            <a:endParaRPr lang="en-US" sz="2800" u="sng" dirty="0"/>
          </a:p>
        </p:txBody>
      </p:sp>
      <p:sp>
        <p:nvSpPr>
          <p:cNvPr id="3" name="Content Placeholder 2"/>
          <p:cNvSpPr>
            <a:spLocks noGrp="1"/>
          </p:cNvSpPr>
          <p:nvPr>
            <p:ph idx="1"/>
          </p:nvPr>
        </p:nvSpPr>
        <p:spPr>
          <a:xfrm>
            <a:off x="457200" y="1524000"/>
            <a:ext cx="8229600" cy="5029200"/>
          </a:xfrm>
        </p:spPr>
        <p:txBody>
          <a:bodyPr>
            <a:normAutofit/>
          </a:bodyPr>
          <a:lstStyle/>
          <a:p>
            <a:r>
              <a:rPr lang="en-US" sz="1800" dirty="0">
                <a:latin typeface="+mj-lt"/>
              </a:rPr>
              <a:t>ElasticNet is hybrid of Lasso and Ridge Regression techniques. </a:t>
            </a:r>
            <a:endParaRPr lang="en-US" sz="1800" dirty="0" smtClean="0">
              <a:latin typeface="+mj-lt"/>
            </a:endParaRPr>
          </a:p>
          <a:p>
            <a:r>
              <a:rPr lang="en-US" sz="1800" dirty="0" smtClean="0">
                <a:latin typeface="+mj-lt"/>
              </a:rPr>
              <a:t>It</a:t>
            </a:r>
            <a:r>
              <a:rPr lang="en-US" sz="1800" dirty="0">
                <a:latin typeface="+mj-lt"/>
              </a:rPr>
              <a:t> is trained with L1 and L2 prior as regularizer</a:t>
            </a:r>
            <a:r>
              <a:rPr lang="en-US" sz="1800" dirty="0" smtClean="0">
                <a:latin typeface="+mj-lt"/>
              </a:rPr>
              <a:t>.</a:t>
            </a:r>
          </a:p>
          <a:p>
            <a:r>
              <a:rPr lang="en-US" sz="1800" dirty="0">
                <a:latin typeface="+mj-lt"/>
              </a:rPr>
              <a:t> Elastic-net is useful when there are </a:t>
            </a:r>
            <a:r>
              <a:rPr lang="en-US" sz="1800" b="1" i="1" dirty="0">
                <a:latin typeface="+mj-lt"/>
              </a:rPr>
              <a:t>multiple features which are correlated</a:t>
            </a:r>
            <a:r>
              <a:rPr lang="en-US" sz="1800" dirty="0">
                <a:latin typeface="+mj-lt"/>
              </a:rPr>
              <a:t>. </a:t>
            </a:r>
            <a:endParaRPr lang="en-US" sz="1800" dirty="0" smtClean="0">
              <a:latin typeface="+mj-lt"/>
            </a:endParaRPr>
          </a:p>
          <a:p>
            <a:r>
              <a:rPr lang="en-US" sz="1800" dirty="0" smtClean="0">
                <a:latin typeface="+mj-lt"/>
              </a:rPr>
              <a:t>Lasso </a:t>
            </a:r>
            <a:r>
              <a:rPr lang="en-US" sz="1800" dirty="0">
                <a:latin typeface="+mj-lt"/>
              </a:rPr>
              <a:t>is likely to pick one of these at random, while elastic-net is likely to pick both.</a:t>
            </a:r>
          </a:p>
          <a:p>
            <a:r>
              <a:rPr lang="en-US" sz="1800" dirty="0">
                <a:latin typeface="+mj-lt"/>
              </a:rPr>
              <a:t>A practical advantage of trading-off between Lasso and Ridge is that, it allows Elastic-Net to inherit some of Ridge’s stability under rotation</a:t>
            </a:r>
            <a:r>
              <a:rPr lang="en-US" sz="1800" dirty="0" smtClean="0">
                <a:latin typeface="+mj-lt"/>
              </a:rPr>
              <a:t>.</a:t>
            </a:r>
          </a:p>
          <a:p>
            <a:endParaRPr lang="en-US" dirty="0" smtClean="0">
              <a:latin typeface="+mj-lt"/>
            </a:endParaRP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19525"/>
            <a:ext cx="51816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7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a:bodyPr>
          <a:lstStyle/>
          <a:p>
            <a:pPr algn="ctr"/>
            <a:r>
              <a:rPr lang="en-US" sz="2400" b="1" u="sng" dirty="0" smtClean="0"/>
              <a:t>Selection of Right Regression Model</a:t>
            </a:r>
            <a:endParaRPr lang="en-US" sz="2400" b="1" u="sng"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r>
              <a:rPr lang="en-US" dirty="0" smtClean="0">
                <a:latin typeface="+mj-lt"/>
              </a:rPr>
              <a:t>First </a:t>
            </a:r>
            <a:r>
              <a:rPr lang="en-US" dirty="0">
                <a:latin typeface="+mj-lt"/>
              </a:rPr>
              <a:t>step before selecting the right model </a:t>
            </a:r>
            <a:r>
              <a:rPr lang="en-US" dirty="0" smtClean="0">
                <a:latin typeface="+mj-lt"/>
              </a:rPr>
              <a:t>is to identify </a:t>
            </a:r>
            <a:r>
              <a:rPr lang="en-US" dirty="0">
                <a:latin typeface="+mj-lt"/>
              </a:rPr>
              <a:t>the relationship and impact of </a:t>
            </a:r>
            <a:r>
              <a:rPr lang="en-US" dirty="0" smtClean="0">
                <a:latin typeface="+mj-lt"/>
              </a:rPr>
              <a:t>variables</a:t>
            </a:r>
          </a:p>
          <a:p>
            <a:endParaRPr lang="en-US" dirty="0">
              <a:latin typeface="+mj-lt"/>
            </a:endParaRPr>
          </a:p>
          <a:p>
            <a:r>
              <a:rPr lang="en-US" dirty="0">
                <a:latin typeface="+mj-lt"/>
              </a:rPr>
              <a:t>To compare the goodness of fit for different models, we can </a:t>
            </a:r>
            <a:r>
              <a:rPr lang="en-US" dirty="0" err="1">
                <a:latin typeface="+mj-lt"/>
              </a:rPr>
              <a:t>analyse</a:t>
            </a:r>
            <a:r>
              <a:rPr lang="en-US" dirty="0">
                <a:latin typeface="+mj-lt"/>
              </a:rPr>
              <a:t> different metrics like statistical significance of parameters, R-square, Adjusted r-square, AIC, BIC and error term. Another one is the </a:t>
            </a:r>
            <a:r>
              <a:rPr lang="en-US" dirty="0" smtClean="0">
                <a:latin typeface="+mj-lt"/>
              </a:rPr>
              <a:t>Mallows </a:t>
            </a:r>
            <a:r>
              <a:rPr lang="en-US" dirty="0" err="1" smtClean="0">
                <a:latin typeface="+mj-lt"/>
              </a:rPr>
              <a:t>Cp</a:t>
            </a:r>
            <a:r>
              <a:rPr lang="en-US" dirty="0" smtClean="0">
                <a:latin typeface="+mj-lt"/>
              </a:rPr>
              <a:t> criterion</a:t>
            </a:r>
            <a:r>
              <a:rPr lang="en-US" dirty="0">
                <a:latin typeface="+mj-lt"/>
              </a:rPr>
              <a:t>. </a:t>
            </a:r>
            <a:endParaRPr lang="en-US" dirty="0" smtClean="0">
              <a:latin typeface="+mj-lt"/>
            </a:endParaRPr>
          </a:p>
          <a:p>
            <a:endParaRPr lang="en-US" dirty="0">
              <a:latin typeface="+mj-lt"/>
            </a:endParaRPr>
          </a:p>
          <a:p>
            <a:r>
              <a:rPr lang="en-US" dirty="0" smtClean="0">
                <a:latin typeface="+mj-lt"/>
              </a:rPr>
              <a:t>This </a:t>
            </a:r>
            <a:r>
              <a:rPr lang="en-US" dirty="0">
                <a:latin typeface="+mj-lt"/>
              </a:rPr>
              <a:t>essentially checks for possible bias in your model, by comparing the model with all possible submodels (or a careful selection of them</a:t>
            </a:r>
            <a:r>
              <a:rPr lang="en-US" dirty="0" smtClean="0">
                <a:latin typeface="+mj-lt"/>
              </a:rPr>
              <a:t>).</a:t>
            </a:r>
          </a:p>
          <a:p>
            <a:pPr marL="0" indent="0">
              <a:buNone/>
            </a:pPr>
            <a:endParaRPr lang="en-US" dirty="0">
              <a:latin typeface="+mj-lt"/>
            </a:endParaRPr>
          </a:p>
          <a:p>
            <a:r>
              <a:rPr lang="en-US" dirty="0">
                <a:latin typeface="+mj-lt"/>
              </a:rPr>
              <a:t>Cross-validation is the best way to evaluate models used for prediction. Here you divide your data set into two group (train and validate). A simple mean squared difference between the observed and predicted values give you a measure for the prediction accuracy.</a:t>
            </a:r>
          </a:p>
          <a:p>
            <a:endParaRPr lang="en-US" dirty="0">
              <a:latin typeface="+mj-lt"/>
            </a:endParaRPr>
          </a:p>
          <a:p>
            <a:r>
              <a:rPr lang="en-US" dirty="0" smtClean="0">
                <a:latin typeface="+mj-lt"/>
              </a:rPr>
              <a:t>Regression </a:t>
            </a:r>
            <a:r>
              <a:rPr lang="en-US" dirty="0">
                <a:latin typeface="+mj-lt"/>
              </a:rPr>
              <a:t>regularization methods(Lasso, Ridge and ElasticNet) works well in case of high dimensionality and multicollinearity among the variables in the data set.</a:t>
            </a:r>
          </a:p>
        </p:txBody>
      </p:sp>
    </p:spTree>
    <p:extLst>
      <p:ext uri="{BB962C8B-B14F-4D97-AF65-F5344CB8AC3E}">
        <p14:creationId xmlns:p14="http://schemas.microsoft.com/office/powerpoint/2010/main" val="3598331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lnSpcReduction="10000"/>
          </a:bodyPr>
          <a:lstStyle/>
          <a:p>
            <a:r>
              <a:rPr lang="en-US" sz="2000" u="sng" dirty="0" smtClean="0"/>
              <a:t>Residual plots</a:t>
            </a:r>
            <a:r>
              <a:rPr lang="en-US" sz="2000" u="sng" dirty="0"/>
              <a:t>:- </a:t>
            </a:r>
            <a:r>
              <a:rPr lang="en-US" sz="2000" dirty="0" smtClean="0"/>
              <a:t>                  </a:t>
            </a:r>
            <a:r>
              <a:rPr lang="en-US" sz="2000" u="sng" dirty="0" smtClean="0"/>
              <a:t>Box plot and Tukey’s method:-</a:t>
            </a:r>
            <a:endParaRPr lang="en-US" sz="2000" u="sng" dirty="0" smtClean="0"/>
          </a:p>
          <a:p>
            <a:pPr marL="0" indent="0">
              <a:buNone/>
            </a:pPr>
            <a:r>
              <a:rPr lang="en-US" sz="2000" dirty="0" smtClean="0"/>
              <a:t>		</a:t>
            </a:r>
          </a:p>
          <a:p>
            <a:pPr marL="0" indent="0">
              <a:buNone/>
            </a:pPr>
            <a:endParaRPr lang="en-US" sz="2000" u="sng" dirty="0"/>
          </a:p>
          <a:p>
            <a:r>
              <a:rPr lang="en-US" sz="2000" u="sng" dirty="0"/>
              <a:t>Cross-Validation</a:t>
            </a:r>
            <a:r>
              <a:rPr lang="en-US" sz="2000" u="sng" dirty="0"/>
              <a:t>:-</a:t>
            </a:r>
            <a:r>
              <a:rPr lang="en-US" sz="2000" dirty="0"/>
              <a:t>               </a:t>
            </a:r>
            <a:r>
              <a:rPr lang="en-US" sz="2000" u="sng" dirty="0"/>
              <a:t> </a:t>
            </a:r>
            <a:r>
              <a:rPr lang="en-US" sz="2000" u="sng" dirty="0" smtClean="0"/>
              <a:t>Ridge and Lasso Regression:-</a:t>
            </a:r>
            <a:endParaRPr lang="en-US" sz="2000" u="sng" dirty="0"/>
          </a:p>
          <a:p>
            <a:endParaRPr lang="en-US" sz="2000" u="sng" dirty="0"/>
          </a:p>
          <a:p>
            <a:pPr marL="0" indent="0">
              <a:buNone/>
            </a:pPr>
            <a:r>
              <a:rPr lang="en-US" sz="2000" dirty="0"/>
              <a:t> </a:t>
            </a:r>
            <a:r>
              <a:rPr lang="en-US" sz="2000" dirty="0" smtClean="0"/>
              <a:t>  			</a:t>
            </a:r>
          </a:p>
          <a:p>
            <a:pPr marL="0" indent="0">
              <a:buNone/>
            </a:pPr>
            <a:endParaRPr lang="en-US" sz="2000" u="sng" dirty="0"/>
          </a:p>
          <a:p>
            <a:r>
              <a:rPr lang="en-US" sz="2000" u="sng" dirty="0" smtClean="0"/>
              <a:t>Regularization:-</a:t>
            </a:r>
          </a:p>
          <a:p>
            <a:endParaRPr lang="en-US" sz="2000" u="sng" dirty="0"/>
          </a:p>
          <a:p>
            <a:endParaRPr lang="en-US" sz="2000" u="sng" dirty="0" smtClean="0"/>
          </a:p>
          <a:p>
            <a:r>
              <a:rPr lang="en-US" sz="2000" u="sng" dirty="0" smtClean="0"/>
              <a:t>Types of  Distributions:-</a:t>
            </a:r>
          </a:p>
          <a:p>
            <a:endParaRPr lang="en-US" sz="2000" u="sng" dirty="0"/>
          </a:p>
          <a:p>
            <a:endParaRPr lang="en-US" sz="2000" u="sng" dirty="0" smtClean="0"/>
          </a:p>
          <a:p>
            <a:r>
              <a:rPr lang="en-US" sz="2000" u="sng" dirty="0" smtClean="0"/>
              <a:t>Other Types of Regression:-</a:t>
            </a:r>
          </a:p>
          <a:p>
            <a:endParaRPr lang="en-US" sz="2000" u="sng" dirty="0"/>
          </a:p>
          <a:p>
            <a:pPr marL="0" indent="0">
              <a:buNone/>
            </a:pPr>
            <a:endParaRPr lang="en-US" sz="2000"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137177027"/>
              </p:ext>
            </p:extLst>
          </p:nvPr>
        </p:nvGraphicFramePr>
        <p:xfrm>
          <a:off x="1143000" y="1905000"/>
          <a:ext cx="914400" cy="771525"/>
        </p:xfrm>
        <a:graphic>
          <a:graphicData uri="http://schemas.openxmlformats.org/presentationml/2006/ole">
            <mc:AlternateContent xmlns:mc="http://schemas.openxmlformats.org/markup-compatibility/2006">
              <mc:Choice xmlns:v="urn:schemas-microsoft-com:vml" Requires="v">
                <p:oleObj spid="_x0000_s2124"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1143000" y="1905000"/>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72594564"/>
              </p:ext>
            </p:extLst>
          </p:nvPr>
        </p:nvGraphicFramePr>
        <p:xfrm>
          <a:off x="1143000" y="2971800"/>
          <a:ext cx="914400" cy="771525"/>
        </p:xfrm>
        <a:graphic>
          <a:graphicData uri="http://schemas.openxmlformats.org/presentationml/2006/ole">
            <mc:AlternateContent xmlns:mc="http://schemas.openxmlformats.org/markup-compatibility/2006">
              <mc:Choice xmlns:v="urn:schemas-microsoft-com:vml" Requires="v">
                <p:oleObj spid="_x0000_s2125"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1143000" y="2971800"/>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3755069"/>
              </p:ext>
            </p:extLst>
          </p:nvPr>
        </p:nvGraphicFramePr>
        <p:xfrm>
          <a:off x="1143000" y="4038600"/>
          <a:ext cx="914400" cy="685800"/>
        </p:xfrm>
        <a:graphic>
          <a:graphicData uri="http://schemas.openxmlformats.org/presentationml/2006/ole">
            <mc:AlternateContent xmlns:mc="http://schemas.openxmlformats.org/markup-compatibility/2006">
              <mc:Choice xmlns:v="urn:schemas-microsoft-com:vml" Requires="v">
                <p:oleObj spid="_x0000_s2126"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1143000" y="4038600"/>
                        <a:ext cx="914400"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65144626"/>
              </p:ext>
            </p:extLst>
          </p:nvPr>
        </p:nvGraphicFramePr>
        <p:xfrm>
          <a:off x="1219200" y="5105400"/>
          <a:ext cx="914400" cy="771525"/>
        </p:xfrm>
        <a:graphic>
          <a:graphicData uri="http://schemas.openxmlformats.org/presentationml/2006/ole">
            <mc:AlternateContent xmlns:mc="http://schemas.openxmlformats.org/markup-compatibility/2006">
              <mc:Choice xmlns:v="urn:schemas-microsoft-com:vml" Requires="v">
                <p:oleObj spid="_x0000_s2127" name="Document" showAsIcon="1" r:id="rId9" imgW="914400" imgH="771480" progId="Word.Document.12">
                  <p:embed/>
                </p:oleObj>
              </mc:Choice>
              <mc:Fallback>
                <p:oleObj name="Document" showAsIcon="1" r:id="rId9" imgW="914400" imgH="771480" progId="Word.Document.12">
                  <p:embed/>
                  <p:pic>
                    <p:nvPicPr>
                      <p:cNvPr id="0" name=""/>
                      <p:cNvPicPr/>
                      <p:nvPr/>
                    </p:nvPicPr>
                    <p:blipFill>
                      <a:blip r:embed="rId10"/>
                      <a:stretch>
                        <a:fillRect/>
                      </a:stretch>
                    </p:blipFill>
                    <p:spPr>
                      <a:xfrm>
                        <a:off x="1219200" y="5105400"/>
                        <a:ext cx="914400" cy="7715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58008897"/>
              </p:ext>
            </p:extLst>
          </p:nvPr>
        </p:nvGraphicFramePr>
        <p:xfrm>
          <a:off x="1219200" y="6172200"/>
          <a:ext cx="914400" cy="771525"/>
        </p:xfrm>
        <a:graphic>
          <a:graphicData uri="http://schemas.openxmlformats.org/presentationml/2006/ole">
            <mc:AlternateContent xmlns:mc="http://schemas.openxmlformats.org/markup-compatibility/2006">
              <mc:Choice xmlns:v="urn:schemas-microsoft-com:vml" Requires="v">
                <p:oleObj spid="_x0000_s2128" name="Document" showAsIcon="1" r:id="rId11" imgW="914400" imgH="771480" progId="Word.Document.12">
                  <p:embed/>
                </p:oleObj>
              </mc:Choice>
              <mc:Fallback>
                <p:oleObj name="Document" showAsIcon="1" r:id="rId11" imgW="914400" imgH="771480" progId="Word.Document.12">
                  <p:embed/>
                  <p:pic>
                    <p:nvPicPr>
                      <p:cNvPr id="0" name=""/>
                      <p:cNvPicPr/>
                      <p:nvPr/>
                    </p:nvPicPr>
                    <p:blipFill>
                      <a:blip r:embed="rId12"/>
                      <a:stretch>
                        <a:fillRect/>
                      </a:stretch>
                    </p:blipFill>
                    <p:spPr>
                      <a:xfrm>
                        <a:off x="1219200" y="6172200"/>
                        <a:ext cx="914400" cy="771525"/>
                      </a:xfrm>
                      <a:prstGeom prst="rect">
                        <a:avLst/>
                      </a:prstGeom>
                    </p:spPr>
                  </p:pic>
                </p:oleObj>
              </mc:Fallback>
            </mc:AlternateContent>
          </a:graphicData>
        </a:graphic>
      </p:graphicFrame>
      <p:sp>
        <p:nvSpPr>
          <p:cNvPr id="9" name="Rectangle 8"/>
          <p:cNvSpPr/>
          <p:nvPr/>
        </p:nvSpPr>
        <p:spPr>
          <a:xfrm>
            <a:off x="838200" y="865496"/>
            <a:ext cx="7162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Appendix</a:t>
            </a:r>
            <a:endParaRPr lang="en-US" b="1" u="sng" dirty="0">
              <a:solidFill>
                <a:schemeClr val="tx1"/>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482945634"/>
              </p:ext>
            </p:extLst>
          </p:nvPr>
        </p:nvGraphicFramePr>
        <p:xfrm>
          <a:off x="4038600" y="1828800"/>
          <a:ext cx="914400" cy="771525"/>
        </p:xfrm>
        <a:graphic>
          <a:graphicData uri="http://schemas.openxmlformats.org/presentationml/2006/ole">
            <mc:AlternateContent xmlns:mc="http://schemas.openxmlformats.org/markup-compatibility/2006">
              <mc:Choice xmlns:v="urn:schemas-microsoft-com:vml" Requires="v">
                <p:oleObj spid="_x0000_s2129" name="Document" showAsIcon="1" r:id="rId13" imgW="914400" imgH="771480" progId="Word.Document.12">
                  <p:embed/>
                </p:oleObj>
              </mc:Choice>
              <mc:Fallback>
                <p:oleObj name="Document" showAsIcon="1" r:id="rId13" imgW="914400" imgH="771480" progId="Word.Document.12">
                  <p:embed/>
                  <p:pic>
                    <p:nvPicPr>
                      <p:cNvPr id="0" name=""/>
                      <p:cNvPicPr/>
                      <p:nvPr/>
                    </p:nvPicPr>
                    <p:blipFill>
                      <a:blip r:embed="rId14"/>
                      <a:stretch>
                        <a:fillRect/>
                      </a:stretch>
                    </p:blipFill>
                    <p:spPr>
                      <a:xfrm>
                        <a:off x="4038600" y="1828800"/>
                        <a:ext cx="914400" cy="7715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40822752"/>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2130" name="Document" showAsIcon="1" r:id="rId15" imgW="914400" imgH="771480" progId="Word.Document.12">
                  <p:embed/>
                </p:oleObj>
              </mc:Choice>
              <mc:Fallback>
                <p:oleObj name="Document" showAsIcon="1" r:id="rId15" imgW="914400" imgH="771480" progId="Word.Document.12">
                  <p:embed/>
                  <p:pic>
                    <p:nvPicPr>
                      <p:cNvPr id="0" name=""/>
                      <p:cNvPicPr/>
                      <p:nvPr/>
                    </p:nvPicPr>
                    <p:blipFill>
                      <a:blip r:embed="rId16"/>
                      <a:stretch>
                        <a:fillRect/>
                      </a:stretch>
                    </p:blipFill>
                    <p:spPr>
                      <a:xfrm>
                        <a:off x="4114800" y="30432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78866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dirty="0" smtClean="0"/>
              <a:t>                       </a:t>
            </a:r>
          </a:p>
          <a:p>
            <a:pPr marL="0" indent="0">
              <a:buNone/>
            </a:pPr>
            <a:endParaRPr lang="en-US" sz="3600" dirty="0"/>
          </a:p>
          <a:p>
            <a:pPr marL="0" indent="0">
              <a:buNone/>
            </a:pPr>
            <a:endParaRPr lang="en-US" sz="3600" dirty="0" smtClean="0"/>
          </a:p>
          <a:p>
            <a:pPr marL="0" indent="0">
              <a:buNone/>
            </a:pPr>
            <a:r>
              <a:rPr lang="en-US" sz="3600" dirty="0" smtClean="0"/>
              <a:t>                     Thank You !!</a:t>
            </a:r>
            <a:endParaRPr lang="en-US" sz="3600" dirty="0"/>
          </a:p>
        </p:txBody>
      </p:sp>
    </p:spTree>
    <p:extLst>
      <p:ext uri="{BB962C8B-B14F-4D97-AF65-F5344CB8AC3E}">
        <p14:creationId xmlns:p14="http://schemas.microsoft.com/office/powerpoint/2010/main" val="2851213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95400"/>
            <a:ext cx="8229600" cy="4191000"/>
          </a:xfrm>
        </p:spPr>
        <p:txBody>
          <a:bodyPr>
            <a:normAutofit/>
          </a:bodyPr>
          <a:lstStyle/>
          <a:p>
            <a:pPr marL="0" indent="0">
              <a:buNone/>
            </a:pPr>
            <a:r>
              <a:rPr lang="en-US" sz="2100" b="1" dirty="0">
                <a:latin typeface="+mj-lt"/>
              </a:rPr>
              <a:t>4. </a:t>
            </a:r>
            <a:r>
              <a:rPr lang="en-US" sz="1700" b="1" dirty="0">
                <a:latin typeface="+mj-lt"/>
              </a:rPr>
              <a:t>Underfitting and </a:t>
            </a:r>
            <a:r>
              <a:rPr lang="en-US" sz="1700" b="1" dirty="0" smtClean="0">
                <a:latin typeface="+mj-lt"/>
              </a:rPr>
              <a:t>Overfitting</a:t>
            </a:r>
          </a:p>
          <a:p>
            <a:pPr marL="0" indent="0">
              <a:buNone/>
            </a:pPr>
            <a:r>
              <a:rPr lang="en-US" sz="1600" dirty="0" smtClean="0">
                <a:latin typeface="+mj-lt"/>
              </a:rPr>
              <a:t>When </a:t>
            </a:r>
            <a:r>
              <a:rPr lang="en-US" sz="1600" dirty="0">
                <a:latin typeface="+mj-lt"/>
              </a:rPr>
              <a:t>we use unnecessary explanatory variables it might lead to overfitting. Overfitting means that our algorithm works well on the training set but is unable to perform better on the test sets. It is also known as problem of high variance</a:t>
            </a:r>
            <a:r>
              <a:rPr lang="en-US" sz="1600" dirty="0" smtClean="0">
                <a:latin typeface="+mj-lt"/>
              </a:rPr>
              <a:t>.</a:t>
            </a:r>
          </a:p>
          <a:p>
            <a:pPr marL="0" indent="0">
              <a:buNone/>
            </a:pPr>
            <a:r>
              <a:rPr lang="en-US" sz="1600" dirty="0">
                <a:latin typeface="+mj-lt"/>
              </a:rPr>
              <a:t/>
            </a:r>
            <a:br>
              <a:rPr lang="en-US" sz="1600" dirty="0">
                <a:latin typeface="+mj-lt"/>
              </a:rPr>
            </a:br>
            <a:r>
              <a:rPr lang="en-US" sz="1600" dirty="0">
                <a:latin typeface="+mj-lt"/>
              </a:rPr>
              <a:t>When our algorithm works so poorly that it is unable to fit even training set well then it is said to underfit the data. It is also known as problem of high bias.</a:t>
            </a:r>
            <a:br>
              <a:rPr lang="en-US" sz="1600" dirty="0">
                <a:latin typeface="+mj-lt"/>
              </a:rPr>
            </a:br>
            <a:endParaRPr lang="en-US" sz="1600" b="1" dirty="0" smtClean="0">
              <a:latin typeface="+mj-lt"/>
            </a:endParaRPr>
          </a:p>
          <a:p>
            <a:pPr marL="0" indent="0">
              <a:buNone/>
            </a:pPr>
            <a:r>
              <a:rPr lang="en-US" sz="1700" b="1" dirty="0" smtClean="0">
                <a:latin typeface="+mj-lt"/>
              </a:rPr>
              <a:t>5. Autocorrelation</a:t>
            </a:r>
            <a:endParaRPr lang="en-US" sz="1700" b="1" dirty="0">
              <a:latin typeface="+mj-lt"/>
            </a:endParaRPr>
          </a:p>
          <a:p>
            <a:pPr marL="0" indent="0">
              <a:buNone/>
            </a:pPr>
            <a:r>
              <a:rPr lang="en-US" sz="1700" dirty="0" smtClean="0">
                <a:latin typeface="+mj-lt"/>
              </a:rPr>
              <a:t>It </a:t>
            </a:r>
            <a:r>
              <a:rPr lang="en-US" sz="1700" dirty="0">
                <a:latin typeface="+mj-lt"/>
              </a:rPr>
              <a:t>states that the errors associated with one observation are not correlated with the errors of any other observation. It is a problem when you use time series data. </a:t>
            </a:r>
            <a:endParaRPr lang="en-US" sz="1700" dirty="0" smtClean="0">
              <a:latin typeface="+mj-lt"/>
            </a:endParaRPr>
          </a:p>
          <a:p>
            <a:pPr marL="0" indent="0">
              <a:buNone/>
            </a:pPr>
            <a:r>
              <a:rPr lang="en-US" sz="1700" i="1" dirty="0" smtClean="0">
                <a:latin typeface="+mj-lt"/>
              </a:rPr>
              <a:t>Suppose </a:t>
            </a:r>
            <a:r>
              <a:rPr lang="en-US" sz="1700" i="1" dirty="0">
                <a:latin typeface="+mj-lt"/>
              </a:rPr>
              <a:t>you have collected data </a:t>
            </a:r>
            <a:r>
              <a:rPr lang="en-US" sz="1700" i="1" dirty="0" smtClean="0">
                <a:latin typeface="+mj-lt"/>
              </a:rPr>
              <a:t>from type of  food consumption  in </a:t>
            </a:r>
            <a:r>
              <a:rPr lang="en-US" sz="1700" i="1" dirty="0">
                <a:latin typeface="+mj-lt"/>
              </a:rPr>
              <a:t>eight different </a:t>
            </a:r>
            <a:r>
              <a:rPr lang="en-US" sz="1700" i="1" dirty="0" smtClean="0">
                <a:latin typeface="+mj-lt"/>
              </a:rPr>
              <a:t>states. </a:t>
            </a:r>
            <a:r>
              <a:rPr lang="en-US" sz="1700" i="1" dirty="0">
                <a:latin typeface="+mj-lt"/>
              </a:rPr>
              <a:t>It is likely that the </a:t>
            </a:r>
            <a:r>
              <a:rPr lang="en-US" sz="1700" i="1" dirty="0" smtClean="0">
                <a:latin typeface="+mj-lt"/>
              </a:rPr>
              <a:t>food consumption trend  </a:t>
            </a:r>
            <a:r>
              <a:rPr lang="en-US" sz="1700" i="1" dirty="0">
                <a:latin typeface="+mj-lt"/>
              </a:rPr>
              <a:t>within each </a:t>
            </a:r>
            <a:r>
              <a:rPr lang="en-US" sz="1700" i="1" dirty="0" smtClean="0">
                <a:latin typeface="+mj-lt"/>
              </a:rPr>
              <a:t>state </a:t>
            </a:r>
            <a:r>
              <a:rPr lang="en-US" sz="1700" i="1" dirty="0">
                <a:latin typeface="+mj-lt"/>
              </a:rPr>
              <a:t>will tend to be more like one another that </a:t>
            </a:r>
            <a:r>
              <a:rPr lang="en-US" sz="1700" i="1" dirty="0" smtClean="0">
                <a:latin typeface="+mj-lt"/>
              </a:rPr>
              <a:t>consumption </a:t>
            </a:r>
            <a:r>
              <a:rPr lang="en-US" sz="1700" i="1" dirty="0">
                <a:latin typeface="+mj-lt"/>
              </a:rPr>
              <a:t>from different </a:t>
            </a:r>
            <a:r>
              <a:rPr lang="en-US" sz="1700" i="1" dirty="0" smtClean="0">
                <a:latin typeface="+mj-lt"/>
              </a:rPr>
              <a:t>states i.e. their </a:t>
            </a:r>
            <a:r>
              <a:rPr lang="en-US" sz="1700" i="1" dirty="0">
                <a:latin typeface="+mj-lt"/>
              </a:rPr>
              <a:t>errors are not independent</a:t>
            </a:r>
            <a:r>
              <a:rPr lang="en-US" sz="1700" dirty="0">
                <a:latin typeface="+mj-lt"/>
              </a:rPr>
              <a:t>.</a:t>
            </a:r>
          </a:p>
          <a:p>
            <a:endParaRPr lang="en-US" dirty="0">
              <a:latin typeface="+mj-lt"/>
            </a:endParaRPr>
          </a:p>
        </p:txBody>
      </p:sp>
    </p:spTree>
    <p:extLst>
      <p:ext uri="{BB962C8B-B14F-4D97-AF65-F5344CB8AC3E}">
        <p14:creationId xmlns:p14="http://schemas.microsoft.com/office/powerpoint/2010/main" val="421017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914400"/>
          </a:xfrm>
        </p:spPr>
        <p:txBody>
          <a:bodyPr>
            <a:normAutofit/>
          </a:bodyPr>
          <a:lstStyle/>
          <a:p>
            <a:r>
              <a:rPr lang="en-US" sz="3600" dirty="0" smtClean="0"/>
              <a:t>                 </a:t>
            </a:r>
            <a:r>
              <a:rPr lang="en-US" sz="3600" u="sng" dirty="0" smtClean="0"/>
              <a:t>Bias </a:t>
            </a:r>
            <a:r>
              <a:rPr lang="en-US" sz="3600" u="sng" dirty="0"/>
              <a:t>–Variance </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543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464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2209800"/>
          </a:xfrm>
        </p:spPr>
        <p:txBody>
          <a:bodyPr>
            <a:normAutofit fontScale="92500" lnSpcReduction="10000"/>
          </a:bodyPr>
          <a:lstStyle/>
          <a:p>
            <a:r>
              <a:rPr lang="en-US" sz="1600" dirty="0">
                <a:latin typeface="+mj-lt"/>
              </a:rPr>
              <a:t>Imagine that the center of the target is a model that perfectly predicts the correct values. As we move away from the bulls-eye, our predictions get worse and worse</a:t>
            </a:r>
            <a:r>
              <a:rPr lang="en-US" sz="1600" dirty="0" smtClean="0">
                <a:latin typeface="+mj-lt"/>
              </a:rPr>
              <a:t>.</a:t>
            </a:r>
          </a:p>
          <a:p>
            <a:r>
              <a:rPr lang="en-US" sz="1600" dirty="0" smtClean="0">
                <a:latin typeface="+mj-lt"/>
              </a:rPr>
              <a:t> </a:t>
            </a:r>
            <a:r>
              <a:rPr lang="en-US" sz="1600" dirty="0">
                <a:latin typeface="+mj-lt"/>
              </a:rPr>
              <a:t>Imagine we can repeat our entire model building process to get a number of separate hits on the target. </a:t>
            </a:r>
            <a:endParaRPr lang="en-US" sz="1600" dirty="0" smtClean="0">
              <a:latin typeface="+mj-lt"/>
            </a:endParaRPr>
          </a:p>
          <a:p>
            <a:r>
              <a:rPr lang="en-US" sz="1600" dirty="0" smtClean="0">
                <a:latin typeface="+mj-lt"/>
              </a:rPr>
              <a:t>Each </a:t>
            </a:r>
            <a:r>
              <a:rPr lang="en-US" sz="1600" dirty="0">
                <a:latin typeface="+mj-lt"/>
              </a:rPr>
              <a:t>hit represents an individual realization of our model, given the chance variability in the training data we gather. </a:t>
            </a:r>
            <a:endParaRPr lang="en-US" sz="1600" dirty="0" smtClean="0">
              <a:latin typeface="+mj-lt"/>
            </a:endParaRPr>
          </a:p>
          <a:p>
            <a:r>
              <a:rPr lang="en-US" sz="1600" dirty="0" smtClean="0">
                <a:latin typeface="+mj-lt"/>
              </a:rPr>
              <a:t>Sometimes </a:t>
            </a:r>
            <a:r>
              <a:rPr lang="en-US" sz="1600" dirty="0">
                <a:latin typeface="+mj-lt"/>
              </a:rPr>
              <a:t>we will get a good distribution of training data so we predict very well and we are close to the bulls-eye, while sometimes our training data might be full of outliers or non-standard values resulting in poorer predictions.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4" y="3429000"/>
            <a:ext cx="581977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0601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r>
              <a:rPr lang="en-US" sz="1800" b="1" u="sng" dirty="0" smtClean="0">
                <a:latin typeface="+mj-lt"/>
              </a:rPr>
              <a:t>Bias-Variance </a:t>
            </a:r>
            <a:r>
              <a:rPr lang="en-US" sz="1800" b="1" u="sng" dirty="0">
                <a:latin typeface="+mj-lt"/>
              </a:rPr>
              <a:t>Trade-Off</a:t>
            </a:r>
            <a:r>
              <a:rPr lang="en-US" sz="1800" b="1" u="sng" dirty="0" smtClean="0">
                <a:latin typeface="+mj-lt"/>
              </a:rPr>
              <a:t>:-</a:t>
            </a:r>
          </a:p>
          <a:p>
            <a:r>
              <a:rPr lang="en-US" sz="1800" dirty="0" smtClean="0">
                <a:latin typeface="+mj-lt"/>
              </a:rPr>
              <a:t>Bias </a:t>
            </a:r>
            <a:r>
              <a:rPr lang="en-US" sz="1800" dirty="0">
                <a:latin typeface="+mj-lt"/>
              </a:rPr>
              <a:t>is reduced and variance is increased in relation to model complexity. As more and more parameters are added to a model, the complexity of the model rises and variance becomes our primary concern while bias steadily falls. </a:t>
            </a:r>
            <a:endParaRPr lang="en-US" sz="1800" dirty="0" smtClean="0">
              <a:latin typeface="+mj-lt"/>
            </a:endParaRPr>
          </a:p>
          <a:p>
            <a:r>
              <a:rPr lang="en-US" sz="1800" dirty="0" smtClean="0">
                <a:latin typeface="+mj-lt"/>
              </a:rPr>
              <a:t>For </a:t>
            </a:r>
            <a:r>
              <a:rPr lang="en-US" sz="1800" dirty="0">
                <a:latin typeface="+mj-lt"/>
              </a:rPr>
              <a:t>example, as more polynomial terms are added to a linear regression, the greater the resulting model's complexity will be </a:t>
            </a:r>
            <a:r>
              <a:rPr lang="en-US" sz="1800" dirty="0" smtClean="0">
                <a:latin typeface="+mj-lt"/>
              </a:rPr>
              <a:t>. </a:t>
            </a:r>
            <a:r>
              <a:rPr lang="en-US" sz="1800" dirty="0">
                <a:latin typeface="+mj-lt"/>
              </a:rPr>
              <a:t>In other words, bias has a negative first-order derivative in response to model complexity </a:t>
            </a:r>
            <a:r>
              <a:rPr lang="en-US" sz="1800" baseline="30000" dirty="0">
                <a:latin typeface="+mj-lt"/>
              </a:rPr>
              <a:t>,</a:t>
            </a:r>
            <a:r>
              <a:rPr lang="en-US" sz="1800" dirty="0" smtClean="0">
                <a:latin typeface="+mj-lt"/>
              </a:rPr>
              <a:t>while </a:t>
            </a:r>
            <a:r>
              <a:rPr lang="en-US" sz="1800" dirty="0">
                <a:latin typeface="+mj-lt"/>
              </a:rPr>
              <a:t>variance has a positive slope.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47910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572000"/>
            <a:ext cx="37242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39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400" u="sng" dirty="0" smtClean="0"/>
              <a:t>Ways to limit Overfitting &amp; Underfitting problem</a:t>
            </a:r>
            <a:endParaRPr lang="en-US" sz="2400" u="sng" dirty="0"/>
          </a:p>
        </p:txBody>
      </p:sp>
      <p:sp>
        <p:nvSpPr>
          <p:cNvPr id="3" name="Content Placeholder 2"/>
          <p:cNvSpPr>
            <a:spLocks noGrp="1"/>
          </p:cNvSpPr>
          <p:nvPr>
            <p:ph idx="1"/>
          </p:nvPr>
        </p:nvSpPr>
        <p:spPr/>
        <p:txBody>
          <a:bodyPr/>
          <a:lstStyle/>
          <a:p>
            <a:r>
              <a:rPr lang="en-US" sz="1800" dirty="0" smtClean="0">
                <a:latin typeface="+mj-lt"/>
              </a:rPr>
              <a:t>Select the most significant variables in the model, hence limiting the model complexity by having too many variables in the model</a:t>
            </a:r>
          </a:p>
          <a:p>
            <a:pPr marL="0" indent="0">
              <a:buNone/>
            </a:pPr>
            <a:endParaRPr lang="en-US" sz="1800" dirty="0" smtClean="0">
              <a:latin typeface="+mj-lt"/>
            </a:endParaRPr>
          </a:p>
          <a:p>
            <a:r>
              <a:rPr lang="en-US" sz="1800" dirty="0" smtClean="0">
                <a:latin typeface="+mj-lt"/>
              </a:rPr>
              <a:t>Cross-Validation Technique for sampling </a:t>
            </a:r>
          </a:p>
          <a:p>
            <a:pPr marL="0" indent="0">
              <a:buNone/>
            </a:pPr>
            <a:endParaRPr lang="en-US" sz="1800" dirty="0" smtClean="0">
              <a:latin typeface="+mj-lt"/>
            </a:endParaRPr>
          </a:p>
          <a:p>
            <a:r>
              <a:rPr lang="en-US" sz="1800" dirty="0" smtClean="0">
                <a:latin typeface="+mj-lt"/>
              </a:rPr>
              <a:t>Regularization by adding a penalty term </a:t>
            </a:r>
            <a:endParaRPr lang="en-US" dirty="0"/>
          </a:p>
        </p:txBody>
      </p:sp>
    </p:spTree>
    <p:extLst>
      <p:ext uri="{BB962C8B-B14F-4D97-AF65-F5344CB8AC3E}">
        <p14:creationId xmlns:p14="http://schemas.microsoft.com/office/powerpoint/2010/main" val="2386301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u="sng" dirty="0" smtClean="0"/>
              <a:t>Link Function</a:t>
            </a:r>
            <a:endParaRPr lang="en-US" sz="2800" u="sng"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1900" dirty="0">
                <a:latin typeface="+mj-lt"/>
              </a:rPr>
              <a:t>A link function transforms the probabilities of the levels of a categorical response variable to a continuous scale that is unbounded. Once the transformation is complete, the relationship between the predictors and the response can be modeled with linear regression. </a:t>
            </a:r>
            <a:endParaRPr lang="en-US" sz="1900" dirty="0" smtClean="0">
              <a:latin typeface="+mj-lt"/>
            </a:endParaRPr>
          </a:p>
          <a:p>
            <a:pPr marL="0" indent="0">
              <a:buNone/>
            </a:pPr>
            <a:endParaRPr lang="en-US" sz="1900" dirty="0" smtClean="0">
              <a:latin typeface="+mj-lt"/>
            </a:endParaRPr>
          </a:p>
          <a:p>
            <a:pPr marL="0" indent="0">
              <a:buNone/>
            </a:pPr>
            <a:r>
              <a:rPr lang="en-US" sz="1900" dirty="0" smtClean="0">
                <a:latin typeface="+mj-lt"/>
              </a:rPr>
              <a:t>For </a:t>
            </a:r>
            <a:r>
              <a:rPr lang="en-US" sz="1900" dirty="0">
                <a:latin typeface="+mj-lt"/>
              </a:rPr>
              <a:t>example, a binary response variable can have two unique values. Conversion of these values to probabilities makes the response variable range from 0 </a:t>
            </a:r>
            <a:r>
              <a:rPr lang="en-US" sz="1900" dirty="0" smtClean="0">
                <a:latin typeface="+mj-lt"/>
              </a:rPr>
              <a:t>to 1.</a:t>
            </a:r>
          </a:p>
          <a:p>
            <a:pPr marL="0" indent="0">
              <a:buNone/>
            </a:pPr>
            <a:endParaRPr lang="en-US" sz="1900" dirty="0" smtClean="0">
              <a:latin typeface="+mj-lt"/>
            </a:endParaRPr>
          </a:p>
          <a:p>
            <a:pPr marL="0" indent="0">
              <a:buNone/>
            </a:pPr>
            <a:r>
              <a:rPr lang="en-US" sz="1900" dirty="0" smtClean="0">
                <a:latin typeface="+mj-lt"/>
              </a:rPr>
              <a:t>When </a:t>
            </a:r>
            <a:r>
              <a:rPr lang="en-US" sz="1900" dirty="0">
                <a:latin typeface="+mj-lt"/>
              </a:rPr>
              <a:t>you apply an appropriate link function to the probabilities, the numbers </a:t>
            </a:r>
          </a:p>
          <a:p>
            <a:pPr marL="0" indent="0">
              <a:buNone/>
            </a:pPr>
            <a:r>
              <a:rPr lang="en-US" sz="1900" dirty="0">
                <a:latin typeface="+mj-lt"/>
              </a:rPr>
              <a:t>that result range from −∞ to +∞. </a:t>
            </a:r>
          </a:p>
          <a:p>
            <a:pPr marL="0" indent="0">
              <a:buNone/>
            </a:pPr>
            <a:endParaRPr lang="en-US" dirty="0">
              <a:latin typeface="+mj-lt"/>
            </a:endParaRPr>
          </a:p>
          <a:p>
            <a:pPr>
              <a:buFont typeface="Wingdings" panose="05000000000000000000" pitchFamily="2" charset="2"/>
              <a:buChar char="v"/>
            </a:pPr>
            <a:r>
              <a:rPr lang="en-US" sz="1800" dirty="0" smtClean="0">
                <a:latin typeface="+mj-lt"/>
              </a:rPr>
              <a:t>The </a:t>
            </a:r>
            <a:r>
              <a:rPr lang="en-US" sz="1800" dirty="0">
                <a:latin typeface="+mj-lt"/>
              </a:rPr>
              <a:t>general form of the link function follows: </a:t>
            </a:r>
          </a:p>
          <a:p>
            <a:pPr marL="0" indent="0">
              <a:buNone/>
            </a:pPr>
            <a:r>
              <a:rPr lang="en-US" sz="1800" i="1" dirty="0" smtClean="0">
                <a:latin typeface="+mj-lt"/>
              </a:rPr>
              <a:t>      g</a:t>
            </a:r>
            <a:r>
              <a:rPr lang="en-US" sz="1800" dirty="0" smtClean="0">
                <a:latin typeface="+mj-lt"/>
              </a:rPr>
              <a:t>(</a:t>
            </a:r>
            <a:r>
              <a:rPr lang="en-US" sz="1800" i="1" dirty="0" err="1" smtClean="0">
                <a:latin typeface="+mj-lt"/>
              </a:rPr>
              <a:t>μ</a:t>
            </a:r>
            <a:r>
              <a:rPr lang="en-US" sz="1800" baseline="-25000" dirty="0" err="1" smtClean="0">
                <a:latin typeface="+mj-lt"/>
              </a:rPr>
              <a:t>i</a:t>
            </a:r>
            <a:r>
              <a:rPr lang="en-US" sz="1800" dirty="0">
                <a:latin typeface="+mj-lt"/>
              </a:rPr>
              <a:t>) = </a:t>
            </a:r>
            <a:r>
              <a:rPr lang="en-US" sz="1800" b="1" dirty="0">
                <a:latin typeface="+mj-lt"/>
              </a:rPr>
              <a:t>X</a:t>
            </a:r>
            <a:r>
              <a:rPr lang="en-US" sz="1800" baseline="-25000" dirty="0">
                <a:latin typeface="+mj-lt"/>
              </a:rPr>
              <a:t>i</a:t>
            </a:r>
            <a:r>
              <a:rPr lang="en-US" sz="1800" dirty="0">
                <a:latin typeface="+mj-lt"/>
              </a:rPr>
              <a:t>'</a:t>
            </a:r>
            <a:r>
              <a:rPr lang="en-US" sz="1800" b="1" dirty="0">
                <a:latin typeface="+mj-lt"/>
              </a:rPr>
              <a:t>β</a:t>
            </a:r>
            <a:r>
              <a:rPr lang="en-US" sz="1800" dirty="0">
                <a:latin typeface="+mj-lt"/>
              </a:rPr>
              <a:t> </a:t>
            </a:r>
          </a:p>
          <a:p>
            <a:endParaRPr lang="en-US" dirty="0"/>
          </a:p>
        </p:txBody>
      </p:sp>
    </p:spTree>
    <p:extLst>
      <p:ext uri="{BB962C8B-B14F-4D97-AF65-F5344CB8AC3E}">
        <p14:creationId xmlns:p14="http://schemas.microsoft.com/office/powerpoint/2010/main" val="41806467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HOSTNAME%">TPAVMSWD85480.nam.nsroot.net</XMLData>
</file>

<file path=customXml/item2.xml><?xml version="1.0" encoding="utf-8"?>
<XMLData TextToDisplay="%USERNAME%">as26284</XMLData>
</file>

<file path=customXml/item3.xml><?xml version="1.0" encoding="utf-8"?>
<XMLData TextToDisplay="%EMAILADDRESS%">as26284@imcnam.ssmb.com</XMLData>
</file>

<file path=customXml/item4.xml><?xml version="1.0" encoding="utf-8"?>
<XMLData TextToDisplay="RightsWATCHMark">1|CITI-GLOBAL-Public|{00000000-0000-0000-0000-000000000000}</XMLData>
</file>

<file path=customXml/item5.xml><?xml version="1.0" encoding="utf-8"?>
<XMLData TextToDisplay="%DOCUMENTGUID%">{00000000-0000-0000-0000-000000000000}</XMLData>
</file>

<file path=customXml/item6.xml><?xml version="1.0" encoding="utf-8"?>
<XMLData TextToDisplay="%CLASSIFICATIONDATETIME%">15:32 27/07/2016</XMLData>
</file>

<file path=customXml/itemProps1.xml><?xml version="1.0" encoding="utf-8"?>
<ds:datastoreItem xmlns:ds="http://schemas.openxmlformats.org/officeDocument/2006/customXml" ds:itemID="{46395F0E-1E0C-43B5-8DD0-9FCFDA33A5A9}">
  <ds:schemaRefs/>
</ds:datastoreItem>
</file>

<file path=customXml/itemProps2.xml><?xml version="1.0" encoding="utf-8"?>
<ds:datastoreItem xmlns:ds="http://schemas.openxmlformats.org/officeDocument/2006/customXml" ds:itemID="{F0D5BC44-8A89-4C1C-B1F9-3A4B9DE60D7A}">
  <ds:schemaRefs/>
</ds:datastoreItem>
</file>

<file path=customXml/itemProps3.xml><?xml version="1.0" encoding="utf-8"?>
<ds:datastoreItem xmlns:ds="http://schemas.openxmlformats.org/officeDocument/2006/customXml" ds:itemID="{497FBF16-9829-4437-8113-E89CB4C3F920}">
  <ds:schemaRefs/>
</ds:datastoreItem>
</file>

<file path=customXml/itemProps4.xml><?xml version="1.0" encoding="utf-8"?>
<ds:datastoreItem xmlns:ds="http://schemas.openxmlformats.org/officeDocument/2006/customXml" ds:itemID="{BB8B6FAF-870E-4BC0-A6B3-5F215FC558FA}">
  <ds:schemaRefs/>
</ds:datastoreItem>
</file>

<file path=customXml/itemProps5.xml><?xml version="1.0" encoding="utf-8"?>
<ds:datastoreItem xmlns:ds="http://schemas.openxmlformats.org/officeDocument/2006/customXml" ds:itemID="{C7F662F2-7A85-404D-A014-EA3FAB33503C}">
  <ds:schemaRefs/>
</ds:datastoreItem>
</file>

<file path=customXml/itemProps6.xml><?xml version="1.0" encoding="utf-8"?>
<ds:datastoreItem xmlns:ds="http://schemas.openxmlformats.org/officeDocument/2006/customXml" ds:itemID="{4A1099A4-58D4-46CC-8770-66710E54BD75}">
  <ds:schemaRefs/>
</ds:datastoreItem>
</file>

<file path=docProps/app.xml><?xml version="1.0" encoding="utf-8"?>
<Properties xmlns="http://schemas.openxmlformats.org/officeDocument/2006/extended-properties" xmlns:vt="http://schemas.openxmlformats.org/officeDocument/2006/docPropsVTypes">
  <Template>Flow</Template>
  <TotalTime>11507</TotalTime>
  <Words>1830</Words>
  <Application>Microsoft Office PowerPoint</Application>
  <PresentationFormat>On-screen Show (4:3)</PresentationFormat>
  <Paragraphs>324</Paragraphs>
  <Slides>37</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Flow</vt:lpstr>
      <vt:lpstr>Document</vt:lpstr>
      <vt:lpstr>Microsoft Word Document</vt:lpstr>
      <vt:lpstr>PowerPoint Presentation</vt:lpstr>
      <vt:lpstr>    Regression Technique                </vt:lpstr>
      <vt:lpstr> Terminologies related to regression analysis</vt:lpstr>
      <vt:lpstr>PowerPoint Presentation</vt:lpstr>
      <vt:lpstr>                 Bias –Variance </vt:lpstr>
      <vt:lpstr>PowerPoint Presentation</vt:lpstr>
      <vt:lpstr>PowerPoint Presentation</vt:lpstr>
      <vt:lpstr>Ways to limit Overfitting &amp; Underfitting problem</vt:lpstr>
      <vt:lpstr>Link Function</vt:lpstr>
      <vt:lpstr>Link Functions</vt:lpstr>
      <vt:lpstr>   Types of Regressions</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Regularization</vt:lpstr>
      <vt:lpstr>Lasso Regression</vt:lpstr>
      <vt:lpstr>PowerPoint Presentation</vt:lpstr>
      <vt:lpstr>Ridge Regression</vt:lpstr>
      <vt:lpstr>PowerPoint Presentation</vt:lpstr>
      <vt:lpstr>PowerPoint Presentation</vt:lpstr>
      <vt:lpstr>Elastic Net Regression</vt:lpstr>
      <vt:lpstr>Selection of Right Regression Model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Sahasra</dc:creator>
  <cp:lastModifiedBy>Roy, Sounak [RISK NE]</cp:lastModifiedBy>
  <cp:revision>706</cp:revision>
  <dcterms:created xsi:type="dcterms:W3CDTF">2014-07-01T06:30:20Z</dcterms:created>
  <dcterms:modified xsi:type="dcterms:W3CDTF">2018-09-20T10:35:59Z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1|CITI-GLOBAL-Public|{00000000-0000-0000-0000-000000000000}</vt:lpwstr>
  </property>
</Properties>
</file>