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0" r:id="rId4"/>
    <p:sldId id="265" r:id="rId5"/>
    <p:sldId id="262" r:id="rId6"/>
    <p:sldId id="263" r:id="rId7"/>
    <p:sldId id="266" r:id="rId8"/>
    <p:sldId id="264" r:id="rId9"/>
    <p:sldId id="261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9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package" Target="../embeddings/Microsoft_Excel_Worksheet5.xlsx"/><Relationship Id="rId3" Type="http://schemas.openxmlformats.org/officeDocument/2006/relationships/package" Target="../embeddings/Microsoft_Word_Document1.docx"/><Relationship Id="rId7" Type="http://schemas.openxmlformats.org/officeDocument/2006/relationships/package" Target="../embeddings/Microsoft_Word_Document2.docx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package" Target="../embeddings/Microsoft_Word_Document4.docx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package" Target="../embeddings/Microsoft_Excel_Worksheet3.xlsx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401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Linear and Logistic Regression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</a:t>
            </a:r>
            <a:r>
              <a:rPr lang="en-US" sz="2000" dirty="0" smtClean="0"/>
              <a:t>Sounak Roy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Sep’18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674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0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Least Squares Method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1600" dirty="0"/>
              <a:t>Suppose you want to predict the amount of</a:t>
            </a:r>
            <a:r>
              <a:rPr lang="en-US" sz="1600" b="1" dirty="0"/>
              <a:t> ice cream sales</a:t>
            </a:r>
            <a:r>
              <a:rPr lang="en-US" sz="1600" dirty="0"/>
              <a:t> you would make based on the temperature of the day, then you can plot a regression line that </a:t>
            </a:r>
            <a:r>
              <a:rPr lang="en-US" sz="1600" dirty="0" smtClean="0"/>
              <a:t>passes through all data points.</a:t>
            </a:r>
          </a:p>
          <a:p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486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4953000"/>
            <a:ext cx="81534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Least </a:t>
            </a:r>
            <a:r>
              <a:rPr lang="en-US" sz="1600" b="1" dirty="0">
                <a:solidFill>
                  <a:schemeClr val="tx1"/>
                </a:solidFill>
              </a:rPr>
              <a:t>squares</a:t>
            </a:r>
            <a:r>
              <a:rPr lang="en-US" sz="1600" dirty="0">
                <a:solidFill>
                  <a:schemeClr val="tx1"/>
                </a:solidFill>
              </a:rPr>
              <a:t> is one of the methods to find the best fit line for a dataset using linear regression. The most common application is to create a straight line that </a:t>
            </a:r>
            <a:r>
              <a:rPr lang="en-US" sz="1600" b="1" dirty="0">
                <a:solidFill>
                  <a:schemeClr val="tx1"/>
                </a:solidFill>
              </a:rPr>
              <a:t>minimizes the sum of squares of the errors</a:t>
            </a:r>
            <a:r>
              <a:rPr lang="en-US" sz="1600" dirty="0">
                <a:solidFill>
                  <a:schemeClr val="tx1"/>
                </a:solidFill>
              </a:rPr>
              <a:t> generated from the differences in the observed value and the value anticipated from the model. Least-squares problems fall into two categories:</a:t>
            </a:r>
            <a:r>
              <a:rPr lang="en-US" sz="1600" b="1" dirty="0">
                <a:solidFill>
                  <a:schemeClr val="tx1"/>
                </a:solidFill>
              </a:rPr>
              <a:t> linear and non linear squares</a:t>
            </a:r>
            <a:r>
              <a:rPr lang="en-US" sz="1600" dirty="0">
                <a:solidFill>
                  <a:schemeClr val="tx1"/>
                </a:solidFill>
              </a:rPr>
              <a:t>, depending on whether or not the residuals are linear in all unknowns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76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1600" dirty="0"/>
              <a:t>Follow the below steps to find the best fit line for a set of ordered pairs (</a:t>
            </a:r>
            <a:r>
              <a:rPr lang="en-US" sz="1600" b="1" dirty="0"/>
              <a:t>x1,y1</a:t>
            </a:r>
            <a:r>
              <a:rPr lang="en-US" sz="1600" dirty="0"/>
              <a:t>), (</a:t>
            </a:r>
            <a:r>
              <a:rPr lang="en-US" sz="1600" b="1" dirty="0"/>
              <a:t>x2,y2</a:t>
            </a:r>
            <a:r>
              <a:rPr lang="en-US" sz="1600" dirty="0" smtClean="0"/>
              <a:t>)….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Step 1</a:t>
            </a:r>
            <a:r>
              <a:rPr lang="en-US" sz="1600" dirty="0"/>
              <a:t>: Calculate the mean of x values and the mean of y </a:t>
            </a:r>
            <a:r>
              <a:rPr lang="en-US" sz="1600" dirty="0" smtClean="0"/>
              <a:t>values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Step 2</a:t>
            </a:r>
            <a:r>
              <a:rPr lang="en-US" sz="1600" dirty="0"/>
              <a:t>: Calculate the slope of the best fit line using the following </a:t>
            </a:r>
            <a:r>
              <a:rPr lang="en-US" sz="1600" dirty="0" smtClean="0"/>
              <a:t>formula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Step 3: </a:t>
            </a:r>
            <a:r>
              <a:rPr lang="en-US" sz="1600" dirty="0"/>
              <a:t>Calculate the y-intercept of the line by the below formula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best fit line is called the regression line and it has the </a:t>
            </a:r>
            <a:r>
              <a:rPr lang="en-US" sz="1600" i="1" dirty="0"/>
              <a:t>least square of distance from each data point to the line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62000"/>
            <a:ext cx="2514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25241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63446"/>
            <a:ext cx="1676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10494"/>
            <a:ext cx="4170363" cy="18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34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Important assumptions in regression </a:t>
            </a:r>
            <a:r>
              <a:rPr lang="en-US" sz="2800" b="1" u="sng" dirty="0" smtClean="0"/>
              <a:t>analysis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There </a:t>
            </a:r>
            <a:r>
              <a:rPr lang="en-US" sz="2200" dirty="0"/>
              <a:t>should be a linear and additive relationship between dependent (response) variable and independent (predictor) variable(s). A linear relationship suggests that a change in response Y due to one unit change in X¹ is constant, regardless of the value of X¹. An additive relationship suggests that the effect of X¹ on Y is independent of other variables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There should be no correlation between the residual (error) terms. Absence of this phenomenon is known as Autocorrelation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independent variables should not be correlated. Absence of this phenomenon is known as multicollinearity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error terms must have constant variance. This phenomenon is known as homoskedasticity. The presence of non-constant variance is referred to heteroskedasticity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 The error terms must be normally distributed.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800600"/>
          </a:xfrm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Logistic regression is based on </a:t>
            </a:r>
            <a:r>
              <a:rPr lang="en-US" sz="2600" b="1" dirty="0"/>
              <a:t>Maximum Likelihood (ML) Estimation</a:t>
            </a:r>
            <a:r>
              <a:rPr lang="en-US" sz="2600" dirty="0"/>
              <a:t> which says coefficients should be chosen in such a way that it maximizes the Probability of Y given X (likelihood).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With ML, the computer uses different "iterations" in which it tries different solutions until it gets the maximum likelihood estimates.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/>
              <a:t>Fisher Scoring</a:t>
            </a:r>
            <a:r>
              <a:rPr lang="en-US" sz="2600" dirty="0"/>
              <a:t> is the most popular iterative method of estimating the regression parameters.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i="1" dirty="0"/>
              <a:t>logit(p) = b0 + b1X1 + b2X2 + ------ + </a:t>
            </a:r>
            <a:r>
              <a:rPr lang="en-US" sz="2600" b="1" i="1" dirty="0" err="1"/>
              <a:t>bk</a:t>
            </a:r>
            <a:r>
              <a:rPr lang="en-US" sz="2600" b="1" i="1" dirty="0"/>
              <a:t> </a:t>
            </a:r>
            <a:r>
              <a:rPr lang="en-US" sz="2600" b="1" i="1" dirty="0" err="1"/>
              <a:t>Xk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    where </a:t>
            </a:r>
            <a:r>
              <a:rPr lang="en-US" sz="2600" dirty="0"/>
              <a:t>logit(p) = loge(p / (1-p</a:t>
            </a:r>
            <a:r>
              <a:rPr lang="en-US" sz="2600" dirty="0" smtClean="0"/>
              <a:t>))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i="1" dirty="0"/>
              <a:t>p : </a:t>
            </a:r>
            <a:r>
              <a:rPr lang="en-US" sz="2600" i="1" dirty="0"/>
              <a:t>the probability of the dependent variable equaling a "success" or "event</a:t>
            </a:r>
            <a:r>
              <a:rPr lang="en-US" sz="2600" i="1" dirty="0" smtClean="0"/>
              <a:t>".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Binary logistic regression model assumes </a:t>
            </a:r>
            <a:r>
              <a:rPr lang="en-US" sz="2600" b="1" i="1" dirty="0"/>
              <a:t>binomial distribution</a:t>
            </a:r>
            <a:r>
              <a:rPr lang="en-US" sz="2600" i="1" dirty="0"/>
              <a:t> of the response with N(number of trials) and p(probability of success). </a:t>
            </a:r>
            <a:endParaRPr lang="en-US" sz="2600" i="1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Logistic regression is in the 'binomial family' of GLMs. </a:t>
            </a:r>
            <a:endParaRPr lang="en-US" sz="2600" i="1" dirty="0" smtClean="0"/>
          </a:p>
          <a:p>
            <a:pPr marL="0" indent="0">
              <a:buNone/>
            </a:pPr>
            <a:r>
              <a:rPr lang="en-US" sz="2600" i="1" dirty="0" smtClean="0"/>
              <a:t>The </a:t>
            </a:r>
            <a:r>
              <a:rPr lang="en-US" sz="2600" i="1" dirty="0"/>
              <a:t>dependent variable does not need to be normally distributed.</a:t>
            </a: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 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0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Interpretation of Logistic Regression Estimates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dirty="0"/>
              <a:t>X increases by one unit, the log-odds of Y increases by k unit, given the other variables in the model are held constant.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In </a:t>
            </a:r>
            <a:r>
              <a:rPr lang="en-US" sz="1600" dirty="0"/>
              <a:t>logistic regression, the odds ratio is easier to interpret. That is also called Point estimate. </a:t>
            </a:r>
            <a:r>
              <a:rPr lang="en-US" sz="1600" b="1" dirty="0"/>
              <a:t>It is exponential value of </a:t>
            </a:r>
            <a:r>
              <a:rPr lang="en-US" sz="1600" b="1" dirty="0" smtClean="0"/>
              <a:t>estimate.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For </a:t>
            </a:r>
            <a:r>
              <a:rPr lang="en-US" sz="1600" b="1" dirty="0"/>
              <a:t>Continuous </a:t>
            </a:r>
            <a:r>
              <a:rPr lang="en-US" sz="1600" b="1" dirty="0" smtClean="0"/>
              <a:t>Predictor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</a:t>
            </a:r>
            <a:r>
              <a:rPr lang="en-US" sz="1600" dirty="0" smtClean="0"/>
              <a:t>An </a:t>
            </a:r>
            <a:r>
              <a:rPr lang="en-US" sz="1600" dirty="0"/>
              <a:t>unit increase in </a:t>
            </a:r>
            <a:r>
              <a:rPr lang="en-US" sz="1600" i="1" dirty="0"/>
              <a:t>years of experience </a:t>
            </a:r>
            <a:r>
              <a:rPr lang="en-US" sz="1600" dirty="0"/>
              <a:t>increases the odds of getting a job by </a:t>
            </a:r>
          </a:p>
          <a:p>
            <a:pPr marL="0" indent="0">
              <a:buNone/>
            </a:pPr>
            <a:r>
              <a:rPr lang="en-US" sz="1600" dirty="0" smtClean="0"/>
              <a:t>        multiplicative </a:t>
            </a:r>
            <a:r>
              <a:rPr lang="en-US" sz="1600" dirty="0"/>
              <a:t>factor of 4.27, given the other variables in the model are held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/>
              <a:t>constant.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In </a:t>
            </a:r>
            <a:r>
              <a:rPr lang="en-US" sz="1600" b="1" dirty="0"/>
              <a:t>other words, the odds of getting a job are increased by 327% (4.27-1)*100 </a:t>
            </a:r>
            <a:r>
              <a:rPr lang="en-US" sz="1600" b="1" dirty="0" smtClean="0"/>
              <a:t>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for </a:t>
            </a:r>
            <a:r>
              <a:rPr lang="en-US" sz="1600" b="1" dirty="0"/>
              <a:t>an unit increase in years of experience</a:t>
            </a:r>
            <a:r>
              <a:rPr lang="en-US" sz="1600" b="1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 For </a:t>
            </a:r>
            <a:r>
              <a:rPr lang="en-US" sz="1600" b="1" dirty="0"/>
              <a:t>Binary Predictor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The odds of a person </a:t>
            </a:r>
            <a:r>
              <a:rPr lang="en-US" sz="1600" i="1" dirty="0"/>
              <a:t>having years of experience </a:t>
            </a:r>
            <a:r>
              <a:rPr lang="en-US" sz="1600" dirty="0"/>
              <a:t>getting a job are 4.27 times greater than the odds of a person having no experience.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Note </a:t>
            </a:r>
            <a:r>
              <a:rPr lang="en-US" sz="1600" b="1" dirty="0"/>
              <a:t>: </a:t>
            </a:r>
            <a:r>
              <a:rPr lang="en-US" sz="1600" dirty="0"/>
              <a:t> To calculate 5 unit increase, 4.27 ^ 5 (instead of multiplication).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534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Assumptions of Logistic Regression</a:t>
            </a:r>
            <a:r>
              <a:rPr lang="en-US" sz="2800" u="sng" dirty="0"/>
              <a:t/>
            </a:r>
            <a:br>
              <a:rPr lang="en-US" sz="2800" u="sng" dirty="0"/>
            </a:b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dirty="0" smtClean="0"/>
              <a:t>The </a:t>
            </a:r>
            <a:r>
              <a:rPr lang="en-US" sz="2100" b="1" dirty="0"/>
              <a:t>logit transformation of the outcome variable has a linear relationship with the predictor variables</a:t>
            </a:r>
            <a:r>
              <a:rPr lang="en-US" sz="2100" b="1" dirty="0" smtClean="0"/>
              <a:t>.</a:t>
            </a:r>
          </a:p>
          <a:p>
            <a:pPr marL="0" indent="0">
              <a:buNone/>
            </a:pPr>
            <a:r>
              <a:rPr lang="en-US" sz="2100" dirty="0" smtClean="0"/>
              <a:t> </a:t>
            </a:r>
            <a:r>
              <a:rPr lang="en-US" sz="2100" dirty="0"/>
              <a:t>The one way to check the assumption is to categorize the independent variables. Transform the numeric variables to 10/20 groups and then check whether they have linear or monotonic relationship.</a:t>
            </a:r>
          </a:p>
          <a:p>
            <a:r>
              <a:rPr lang="en-US" sz="2100" b="1" dirty="0"/>
              <a:t>No multicollinearity problem.</a:t>
            </a:r>
            <a:r>
              <a:rPr lang="en-US" sz="2100" dirty="0"/>
              <a:t> No high correlationship between predictors.</a:t>
            </a:r>
          </a:p>
          <a:p>
            <a:r>
              <a:rPr lang="en-US" sz="2100" b="1" dirty="0"/>
              <a:t>No influential observations (Outliers).</a:t>
            </a:r>
            <a:endParaRPr lang="en-US" sz="2100" dirty="0"/>
          </a:p>
          <a:p>
            <a:r>
              <a:rPr lang="en-US" sz="2100" b="1" dirty="0"/>
              <a:t>Large Sample Size - </a:t>
            </a:r>
            <a:r>
              <a:rPr lang="en-US" sz="2100" dirty="0"/>
              <a:t>It requires </a:t>
            </a:r>
            <a:r>
              <a:rPr lang="en-US" sz="2100" dirty="0" err="1"/>
              <a:t>atleast</a:t>
            </a:r>
            <a:r>
              <a:rPr lang="en-US" sz="2100" dirty="0"/>
              <a:t> 10 events per independent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Odd’s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In </a:t>
            </a:r>
            <a:r>
              <a:rPr lang="en-US" sz="1800" dirty="0">
                <a:latin typeface="+mj-lt"/>
              </a:rPr>
              <a:t>logistic regression, odds ratios compare the odds of each level of a categorical response variable. The ratios quantify how each predictor affects the probabilities of each response level.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For example, suppose that you want to determine whether age and gender affect whether a customer chooses a electric car. You create a logistic regression model with the following </a:t>
            </a:r>
            <a:r>
              <a:rPr lang="en-US" sz="1800" dirty="0" smtClean="0">
                <a:latin typeface="+mj-lt"/>
              </a:rPr>
              <a:t>variables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Suppose the logistic regression procedure declares both predictors to be significant. If GENDER has an odds ratio of 2.0, the odds of a woman buying a electric  car are twice the odds of a man. If AGE has an odds ratio of 1.05, then the odds that a customer buys a hybrid car increase by 5% for each additional year of </a:t>
            </a:r>
            <a:r>
              <a:rPr lang="en-US" sz="1800" dirty="0" smtClean="0">
                <a:latin typeface="+mj-lt"/>
              </a:rPr>
              <a:t>age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Odd Ratio (</a:t>
            </a:r>
            <a:r>
              <a:rPr lang="en-US" sz="1800" dirty="0" err="1">
                <a:latin typeface="+mj-lt"/>
              </a:rPr>
              <a:t>exp</a:t>
            </a:r>
            <a:r>
              <a:rPr lang="en-US" sz="1800" dirty="0">
                <a:latin typeface="+mj-lt"/>
              </a:rPr>
              <a:t> of estimate) less than 1 ==&gt; Negative relationship (It means negative coefficient value of estimate coefficients)</a:t>
            </a:r>
          </a:p>
        </p:txBody>
      </p:sp>
    </p:spTree>
    <p:extLst>
      <p:ext uri="{BB962C8B-B14F-4D97-AF65-F5344CB8AC3E}">
        <p14:creationId xmlns:p14="http://schemas.microsoft.com/office/powerpoint/2010/main" val="429173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Appendix</a:t>
            </a:r>
            <a:endParaRPr lang="en-US" sz="2800" b="1" u="sng" dirty="0"/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801765"/>
              </p:ext>
            </p:extLst>
          </p:nvPr>
        </p:nvGraphicFramePr>
        <p:xfrm>
          <a:off x="1295400" y="1905000"/>
          <a:ext cx="1295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905000"/>
                        <a:ext cx="12954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477009"/>
              </p:ext>
            </p:extLst>
          </p:nvPr>
        </p:nvGraphicFramePr>
        <p:xfrm>
          <a:off x="3048000" y="1905000"/>
          <a:ext cx="1066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Acrobat Document" showAsIcon="1" r:id="rId5" imgW="914400" imgH="771480" progId="AcroExch.Document.2015">
                  <p:embed/>
                </p:oleObj>
              </mc:Choice>
              <mc:Fallback>
                <p:oleObj name="Acrobat Document" showAsIcon="1" r:id="rId5" imgW="914400" imgH="771480" progId="AcroExch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905000"/>
                        <a:ext cx="10668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5584"/>
              </p:ext>
            </p:extLst>
          </p:nvPr>
        </p:nvGraphicFramePr>
        <p:xfrm>
          <a:off x="1447800" y="4343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Document" showAsIcon="1" r:id="rId7" imgW="914400" imgH="771480" progId="Word.Document.12">
                  <p:embed/>
                </p:oleObj>
              </mc:Choice>
              <mc:Fallback>
                <p:oleObj name="Document" showAsIcon="1" r:id="rId7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43434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219200" y="1219200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Linear Regression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8567" y="3581400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Logistic  Regression</a:t>
            </a:r>
            <a:endParaRPr lang="en-US" u="sng" dirty="0">
              <a:solidFill>
                <a:schemeClr val="tx1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862657"/>
              </p:ext>
            </p:extLst>
          </p:nvPr>
        </p:nvGraphicFramePr>
        <p:xfrm>
          <a:off x="1524000" y="2667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Worksheet" showAsIcon="1" r:id="rId9" imgW="914400" imgH="771480" progId="Excel.Sheet.12">
                  <p:embed/>
                </p:oleObj>
              </mc:Choice>
              <mc:Fallback>
                <p:oleObj name="Worksheet" showAsIcon="1" r:id="rId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2667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758"/>
              </p:ext>
            </p:extLst>
          </p:nvPr>
        </p:nvGraphicFramePr>
        <p:xfrm>
          <a:off x="2590800" y="4267200"/>
          <a:ext cx="1143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Document" showAsIcon="1" r:id="rId11" imgW="914400" imgH="771480" progId="Word.Document.12">
                  <p:embed/>
                </p:oleObj>
              </mc:Choice>
              <mc:Fallback>
                <p:oleObj name="Document" showAsIcon="1" r:id="rId11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1143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28014"/>
              </p:ext>
            </p:extLst>
          </p:nvPr>
        </p:nvGraphicFramePr>
        <p:xfrm>
          <a:off x="4267200" y="42672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Worksheet" showAsIcon="1" r:id="rId13" imgW="914400" imgH="771480" progId="Excel.Sheet.12">
                  <p:embed/>
                </p:oleObj>
              </mc:Choice>
              <mc:Fallback>
                <p:oleObj name="Worksheet" showAsIcon="1" r:id="rId1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67200" y="42672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60102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1516</TotalTime>
  <Words>566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1_blank</vt:lpstr>
      <vt:lpstr>Document</vt:lpstr>
      <vt:lpstr>Acrobat Document</vt:lpstr>
      <vt:lpstr>Worksheet</vt:lpstr>
      <vt:lpstr>Linear and Logistic Regression                            Sounak Roy                                                     Sep’18</vt:lpstr>
      <vt:lpstr>Least Squares Method</vt:lpstr>
      <vt:lpstr>PowerPoint Presentation</vt:lpstr>
      <vt:lpstr>Important assumptions in regression analysis </vt:lpstr>
      <vt:lpstr>Logistic Regression</vt:lpstr>
      <vt:lpstr>PowerPoint Presentation</vt:lpstr>
      <vt:lpstr>Assumptions of Logistic Regression </vt:lpstr>
      <vt:lpstr>Odd’s ratio</vt:lpstr>
      <vt:lpstr>Appendix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Sounak [RISK NE]</dc:creator>
  <cp:lastModifiedBy>Roy, Sounak [RISK NE]</cp:lastModifiedBy>
  <cp:revision>43</cp:revision>
  <dcterms:created xsi:type="dcterms:W3CDTF">2018-09-12T11:38:24Z</dcterms:created>
  <dcterms:modified xsi:type="dcterms:W3CDTF">2018-09-21T09:58:58Z</dcterms:modified>
</cp:coreProperties>
</file>