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32"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6367F5-B9CF-4557-A48A-4D5232550692}" type="datetimeFigureOut">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0F23C-42DA-4A15-8131-A825CEFA6DD8}" type="slidenum">
              <a:rPr lang="en-US" smtClean="0"/>
              <a:t>‹#›</a:t>
            </a:fld>
            <a:endParaRPr lang="en-US"/>
          </a:p>
        </p:txBody>
      </p:sp>
    </p:spTree>
    <p:extLst>
      <p:ext uri="{BB962C8B-B14F-4D97-AF65-F5344CB8AC3E}">
        <p14:creationId xmlns:p14="http://schemas.microsoft.com/office/powerpoint/2010/main" val="2693635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6367F5-B9CF-4557-A48A-4D5232550692}" type="datetimeFigureOut">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0F23C-42DA-4A15-8131-A825CEFA6DD8}" type="slidenum">
              <a:rPr lang="en-US" smtClean="0"/>
              <a:t>‹#›</a:t>
            </a:fld>
            <a:endParaRPr lang="en-US"/>
          </a:p>
        </p:txBody>
      </p:sp>
    </p:spTree>
    <p:extLst>
      <p:ext uri="{BB962C8B-B14F-4D97-AF65-F5344CB8AC3E}">
        <p14:creationId xmlns:p14="http://schemas.microsoft.com/office/powerpoint/2010/main" val="3497094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6367F5-B9CF-4557-A48A-4D5232550692}" type="datetimeFigureOut">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0F23C-42DA-4A15-8131-A825CEFA6DD8}" type="slidenum">
              <a:rPr lang="en-US" smtClean="0"/>
              <a:t>‹#›</a:t>
            </a:fld>
            <a:endParaRPr lang="en-US"/>
          </a:p>
        </p:txBody>
      </p:sp>
    </p:spTree>
    <p:extLst>
      <p:ext uri="{BB962C8B-B14F-4D97-AF65-F5344CB8AC3E}">
        <p14:creationId xmlns:p14="http://schemas.microsoft.com/office/powerpoint/2010/main" val="3747315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6367F5-B9CF-4557-A48A-4D5232550692}" type="datetimeFigureOut">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0F23C-42DA-4A15-8131-A825CEFA6DD8}" type="slidenum">
              <a:rPr lang="en-US" smtClean="0"/>
              <a:t>‹#›</a:t>
            </a:fld>
            <a:endParaRPr lang="en-US"/>
          </a:p>
        </p:txBody>
      </p:sp>
    </p:spTree>
    <p:extLst>
      <p:ext uri="{BB962C8B-B14F-4D97-AF65-F5344CB8AC3E}">
        <p14:creationId xmlns:p14="http://schemas.microsoft.com/office/powerpoint/2010/main" val="406715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6367F5-B9CF-4557-A48A-4D5232550692}" type="datetimeFigureOut">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0F23C-42DA-4A15-8131-A825CEFA6DD8}" type="slidenum">
              <a:rPr lang="en-US" smtClean="0"/>
              <a:t>‹#›</a:t>
            </a:fld>
            <a:endParaRPr lang="en-US"/>
          </a:p>
        </p:txBody>
      </p:sp>
    </p:spTree>
    <p:extLst>
      <p:ext uri="{BB962C8B-B14F-4D97-AF65-F5344CB8AC3E}">
        <p14:creationId xmlns:p14="http://schemas.microsoft.com/office/powerpoint/2010/main" val="37166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6367F5-B9CF-4557-A48A-4D5232550692}" type="datetimeFigureOut">
              <a:rPr lang="en-US" smtClean="0"/>
              <a:t>8/16/2018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60F23C-42DA-4A15-8131-A825CEFA6DD8}" type="slidenum">
              <a:rPr lang="en-US" smtClean="0"/>
              <a:t>‹#›</a:t>
            </a:fld>
            <a:endParaRPr lang="en-US"/>
          </a:p>
        </p:txBody>
      </p:sp>
    </p:spTree>
    <p:extLst>
      <p:ext uri="{BB962C8B-B14F-4D97-AF65-F5344CB8AC3E}">
        <p14:creationId xmlns:p14="http://schemas.microsoft.com/office/powerpoint/2010/main" val="409834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6367F5-B9CF-4557-A48A-4D5232550692}" type="datetimeFigureOut">
              <a:rPr lang="en-US" smtClean="0"/>
              <a:t>8/16/2018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60F23C-42DA-4A15-8131-A825CEFA6DD8}" type="slidenum">
              <a:rPr lang="en-US" smtClean="0"/>
              <a:t>‹#›</a:t>
            </a:fld>
            <a:endParaRPr lang="en-US"/>
          </a:p>
        </p:txBody>
      </p:sp>
    </p:spTree>
    <p:extLst>
      <p:ext uri="{BB962C8B-B14F-4D97-AF65-F5344CB8AC3E}">
        <p14:creationId xmlns:p14="http://schemas.microsoft.com/office/powerpoint/2010/main" val="624644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6367F5-B9CF-4557-A48A-4D5232550692}" type="datetimeFigureOut">
              <a:rPr lang="en-US" smtClean="0"/>
              <a:t>8/16/2018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60F23C-42DA-4A15-8131-A825CEFA6DD8}" type="slidenum">
              <a:rPr lang="en-US" smtClean="0"/>
              <a:t>‹#›</a:t>
            </a:fld>
            <a:endParaRPr lang="en-US"/>
          </a:p>
        </p:txBody>
      </p:sp>
    </p:spTree>
    <p:extLst>
      <p:ext uri="{BB962C8B-B14F-4D97-AF65-F5344CB8AC3E}">
        <p14:creationId xmlns:p14="http://schemas.microsoft.com/office/powerpoint/2010/main" val="2653352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367F5-B9CF-4557-A48A-4D5232550692}" type="datetimeFigureOut">
              <a:rPr lang="en-US" smtClean="0"/>
              <a:t>8/16/2018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60F23C-42DA-4A15-8131-A825CEFA6DD8}" type="slidenum">
              <a:rPr lang="en-US" smtClean="0"/>
              <a:t>‹#›</a:t>
            </a:fld>
            <a:endParaRPr lang="en-US"/>
          </a:p>
        </p:txBody>
      </p:sp>
    </p:spTree>
    <p:extLst>
      <p:ext uri="{BB962C8B-B14F-4D97-AF65-F5344CB8AC3E}">
        <p14:creationId xmlns:p14="http://schemas.microsoft.com/office/powerpoint/2010/main" val="267554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6367F5-B9CF-4557-A48A-4D5232550692}" type="datetimeFigureOut">
              <a:rPr lang="en-US" smtClean="0"/>
              <a:t>8/16/2018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60F23C-42DA-4A15-8131-A825CEFA6DD8}" type="slidenum">
              <a:rPr lang="en-US" smtClean="0"/>
              <a:t>‹#›</a:t>
            </a:fld>
            <a:endParaRPr lang="en-US"/>
          </a:p>
        </p:txBody>
      </p:sp>
    </p:spTree>
    <p:extLst>
      <p:ext uri="{BB962C8B-B14F-4D97-AF65-F5344CB8AC3E}">
        <p14:creationId xmlns:p14="http://schemas.microsoft.com/office/powerpoint/2010/main" val="2761586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6367F5-B9CF-4557-A48A-4D5232550692}" type="datetimeFigureOut">
              <a:rPr lang="en-US" smtClean="0"/>
              <a:t>8/16/2018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60F23C-42DA-4A15-8131-A825CEFA6DD8}" type="slidenum">
              <a:rPr lang="en-US" smtClean="0"/>
              <a:t>‹#›</a:t>
            </a:fld>
            <a:endParaRPr lang="en-US"/>
          </a:p>
        </p:txBody>
      </p:sp>
    </p:spTree>
    <p:extLst>
      <p:ext uri="{BB962C8B-B14F-4D97-AF65-F5344CB8AC3E}">
        <p14:creationId xmlns:p14="http://schemas.microsoft.com/office/powerpoint/2010/main" val="3690646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367F5-B9CF-4557-A48A-4D5232550692}" type="datetimeFigureOut">
              <a:rPr lang="en-US" smtClean="0"/>
              <a:t>8/16/2018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60F23C-42DA-4A15-8131-A825CEFA6DD8}" type="slidenum">
              <a:rPr lang="en-US" smtClean="0"/>
              <a:t>‹#›</a:t>
            </a:fld>
            <a:endParaRPr lang="en-US"/>
          </a:p>
        </p:txBody>
      </p:sp>
    </p:spTree>
    <p:extLst>
      <p:ext uri="{BB962C8B-B14F-4D97-AF65-F5344CB8AC3E}">
        <p14:creationId xmlns:p14="http://schemas.microsoft.com/office/powerpoint/2010/main" val="1544067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7517"/>
          </a:xfrm>
        </p:spPr>
        <p:txBody>
          <a:bodyPr>
            <a:normAutofit fontScale="90000"/>
          </a:bodyPr>
          <a:lstStyle/>
          <a:p>
            <a:r>
              <a:rPr lang="en-US" dirty="0" smtClean="0"/>
              <a:t>Ensemble Methods</a:t>
            </a:r>
            <a:endParaRPr lang="en-US" dirty="0"/>
          </a:p>
        </p:txBody>
      </p:sp>
      <p:sp>
        <p:nvSpPr>
          <p:cNvPr id="3" name="Content Placeholder 2"/>
          <p:cNvSpPr>
            <a:spLocks noGrp="1"/>
          </p:cNvSpPr>
          <p:nvPr>
            <p:ph idx="1"/>
          </p:nvPr>
        </p:nvSpPr>
        <p:spPr>
          <a:xfrm>
            <a:off x="0" y="700644"/>
            <a:ext cx="12192000" cy="902525"/>
          </a:xfrm>
        </p:spPr>
        <p:txBody>
          <a:bodyPr>
            <a:normAutofit lnSpcReduction="10000"/>
          </a:bodyPr>
          <a:lstStyle/>
          <a:p>
            <a:pPr marL="0" indent="0">
              <a:buNone/>
            </a:pPr>
            <a:r>
              <a:rPr lang="en-US" sz="2000" b="1" dirty="0" smtClean="0"/>
              <a:t>Ensemble methods combine several decision trees classifiers to produce better predictive performance than a single decision tree classifier. The main principle behind the ensemble model is that a group of weak learners come together to form a strong learner, thus increasing the accuracy of the model.</a:t>
            </a:r>
            <a:endParaRPr lang="en-US" sz="2000" b="1" dirty="0"/>
          </a:p>
        </p:txBody>
      </p:sp>
      <p:sp>
        <p:nvSpPr>
          <p:cNvPr id="4" name="Content Placeholder 2"/>
          <p:cNvSpPr txBox="1">
            <a:spLocks/>
          </p:cNvSpPr>
          <p:nvPr/>
        </p:nvSpPr>
        <p:spPr>
          <a:xfrm>
            <a:off x="0" y="1603169"/>
            <a:ext cx="5997039" cy="5254831"/>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smtClean="0"/>
              <a:t>Bagging </a:t>
            </a:r>
          </a:p>
          <a:p>
            <a:r>
              <a:rPr lang="en-US" dirty="0" smtClean="0"/>
              <a:t>Partitioning of data: Random</a:t>
            </a:r>
          </a:p>
          <a:p>
            <a:r>
              <a:rPr lang="en-US" dirty="0" smtClean="0"/>
              <a:t>Goal to achieve: Minimum variance</a:t>
            </a:r>
          </a:p>
          <a:p>
            <a:r>
              <a:rPr lang="en-US" dirty="0" smtClean="0"/>
              <a:t>Methods used: Random subspace</a:t>
            </a:r>
          </a:p>
          <a:p>
            <a:r>
              <a:rPr lang="en-US" dirty="0" smtClean="0"/>
              <a:t>Functions to combine single model: Weighted average</a:t>
            </a:r>
          </a:p>
          <a:p>
            <a:r>
              <a:rPr lang="en-US" dirty="0" smtClean="0"/>
              <a:t>Example: Random Forest</a:t>
            </a:r>
          </a:p>
          <a:p>
            <a:r>
              <a:rPr lang="en-US" dirty="0" smtClean="0"/>
              <a:t>Definition: Bagging is used when the goal is to reduce the variance of a decision tree classifier. Here the objective is to create several subsets of data from training sample chosen randomly with replacement. Each collection of subset data is used to train their decision trees. As a result, we get an ensemble of different models. Average of all the predictions from different trees are used which is more robust than a single decision tree classifier.</a:t>
            </a:r>
          </a:p>
          <a:p>
            <a:r>
              <a:rPr lang="en-US" dirty="0" smtClean="0"/>
              <a:t>Advantages:</a:t>
            </a:r>
          </a:p>
          <a:p>
            <a:pPr lvl="1"/>
            <a:r>
              <a:rPr lang="en-US" dirty="0" smtClean="0"/>
              <a:t>Reduces over-fitting of the model.</a:t>
            </a:r>
          </a:p>
          <a:p>
            <a:pPr lvl="1"/>
            <a:r>
              <a:rPr lang="en-US" dirty="0" smtClean="0"/>
              <a:t>Handles higher dimensionality data very well.</a:t>
            </a:r>
          </a:p>
          <a:p>
            <a:pPr lvl="1"/>
            <a:r>
              <a:rPr lang="en-US" dirty="0" smtClean="0"/>
              <a:t>Maintains accuracy for missing data.</a:t>
            </a:r>
          </a:p>
          <a:p>
            <a:r>
              <a:rPr lang="en-US" dirty="0" smtClean="0"/>
              <a:t>Disadvantages:</a:t>
            </a:r>
          </a:p>
          <a:p>
            <a:pPr lvl="1"/>
            <a:r>
              <a:rPr lang="en-US" dirty="0" smtClean="0"/>
              <a:t>Since final prediction is based on the mean predictions from subset trees, it won’t give precise values for the classification and regression model.</a:t>
            </a:r>
            <a:endParaRPr lang="en-US" dirty="0"/>
          </a:p>
        </p:txBody>
      </p:sp>
      <p:sp>
        <p:nvSpPr>
          <p:cNvPr id="5" name="Content Placeholder 2"/>
          <p:cNvSpPr txBox="1">
            <a:spLocks/>
          </p:cNvSpPr>
          <p:nvPr/>
        </p:nvSpPr>
        <p:spPr>
          <a:xfrm>
            <a:off x="6187044" y="1603170"/>
            <a:ext cx="6004956" cy="525483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t>Boosting </a:t>
            </a:r>
          </a:p>
          <a:p>
            <a:r>
              <a:rPr lang="en-US" dirty="0" smtClean="0"/>
              <a:t>Partitioning of data: Higher vote to misclassified samples</a:t>
            </a:r>
          </a:p>
          <a:p>
            <a:r>
              <a:rPr lang="en-US" dirty="0" smtClean="0"/>
              <a:t>Goal to achieve: Increase accuracy</a:t>
            </a:r>
          </a:p>
          <a:p>
            <a:r>
              <a:rPr lang="en-US" dirty="0" smtClean="0"/>
              <a:t>Methods used: Gradient descent</a:t>
            </a:r>
          </a:p>
          <a:p>
            <a:r>
              <a:rPr lang="en-US" dirty="0" smtClean="0"/>
              <a:t>Functions to combine single model: Weighted majority vote </a:t>
            </a:r>
          </a:p>
          <a:p>
            <a:r>
              <a:rPr lang="en-US" dirty="0" smtClean="0"/>
              <a:t>Example: </a:t>
            </a:r>
            <a:r>
              <a:rPr lang="en-US" dirty="0" err="1" smtClean="0"/>
              <a:t>XGBoost</a:t>
            </a:r>
            <a:endParaRPr lang="en-US" dirty="0" smtClean="0"/>
          </a:p>
          <a:p>
            <a:r>
              <a:rPr lang="en-US" dirty="0" smtClean="0"/>
              <a:t>Definition: Boosting is used to create a collection of predictors. In this technique, learners are learned sequentially with early learners fitting simple models to the data and then </a:t>
            </a:r>
            <a:r>
              <a:rPr lang="en-US" dirty="0" err="1" smtClean="0"/>
              <a:t>analysing</a:t>
            </a:r>
            <a:r>
              <a:rPr lang="en-US" dirty="0" smtClean="0"/>
              <a:t> data for errors. Consecutive trees (random sample) are fit and at every step, the goal is to improve the accuracy from the prior tree. When an input is misclassified by a hypothesis, its weight is increased so that next hypothesis is more likely to classify it correctly. This process converts weak learners into better performing model.</a:t>
            </a:r>
          </a:p>
          <a:p>
            <a:r>
              <a:rPr lang="en-US" dirty="0" smtClean="0"/>
              <a:t>Advantages:</a:t>
            </a:r>
          </a:p>
          <a:p>
            <a:pPr lvl="1"/>
            <a:r>
              <a:rPr lang="en-US" dirty="0" smtClean="0"/>
              <a:t>Supports different loss function</a:t>
            </a:r>
          </a:p>
          <a:p>
            <a:pPr lvl="1"/>
            <a:r>
              <a:rPr lang="en-US" dirty="0" smtClean="0"/>
              <a:t>Works well with interactions.</a:t>
            </a:r>
          </a:p>
          <a:p>
            <a:r>
              <a:rPr lang="en-US" dirty="0" smtClean="0"/>
              <a:t>Disadvantages:</a:t>
            </a:r>
          </a:p>
          <a:p>
            <a:pPr lvl="1"/>
            <a:r>
              <a:rPr lang="en-US" dirty="0" smtClean="0"/>
              <a:t>Prone to over-fitting.</a:t>
            </a:r>
          </a:p>
          <a:p>
            <a:pPr lvl="1"/>
            <a:r>
              <a:rPr lang="en-US" dirty="0" smtClean="0"/>
              <a:t>Requires careful tuning of different hyper-parameters.</a:t>
            </a:r>
            <a:endParaRPr lang="en-US" dirty="0"/>
          </a:p>
        </p:txBody>
      </p:sp>
    </p:spTree>
    <p:extLst>
      <p:ext uri="{BB962C8B-B14F-4D97-AF65-F5344CB8AC3E}">
        <p14:creationId xmlns:p14="http://schemas.microsoft.com/office/powerpoint/2010/main" val="3294600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364</Words>
  <Application>Microsoft Office PowerPoint</Application>
  <PresentationFormat>Widescreen</PresentationFormat>
  <Paragraphs>28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Ensemble Methods</vt:lpstr>
    </vt:vector>
  </TitlesOfParts>
  <Company>Citigroup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Garg, Rohit1 [RISK NE]</dc:creator>
  <cp:lastModifiedBy>Garg, Rohit1 [RISK NE]</cp:lastModifiedBy>
  <cp:revision>3</cp:revision>
  <dcterms:created xsi:type="dcterms:W3CDTF">2018-08-16T13:57:09Z</dcterms:created>
  <dcterms:modified xsi:type="dcterms:W3CDTF">2018-08-16T14:23:31Z</dcterms:modified>
</cp:coreProperties>
</file>