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73" r:id="rId5"/>
    <p:sldId id="274" r:id="rId6"/>
    <p:sldId id="275" r:id="rId7"/>
    <p:sldId id="259" r:id="rId8"/>
    <p:sldId id="260" r:id="rId9"/>
    <p:sldId id="261" r:id="rId10"/>
    <p:sldId id="262" r:id="rId11"/>
    <p:sldId id="263" r:id="rId12"/>
    <p:sldId id="264" r:id="rId13"/>
    <p:sldId id="266" r:id="rId14"/>
    <p:sldId id="267" r:id="rId15"/>
    <p:sldId id="268" r:id="rId16"/>
    <p:sldId id="269" r:id="rId17"/>
    <p:sldId id="270" r:id="rId18"/>
    <p:sldId id="265"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798"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package" Target="../embeddings/Microsoft_Excel_Worksheet4.xlsx"/><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package" Target="../embeddings/Microsoft_Excel_Worksheet7.xlsx"/><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package" Target="../embeddings/Microsoft_Excel_Worksheet14.xlsx"/><Relationship Id="rId3" Type="http://schemas.openxmlformats.org/officeDocument/2006/relationships/package" Target="../embeddings/Microsoft_PowerPoint_Presentation9.pptx"/><Relationship Id="rId7" Type="http://schemas.openxmlformats.org/officeDocument/2006/relationships/package" Target="../embeddings/Microsoft_Word_Document11.docx"/><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package" Target="../embeddings/Microsoft_Word_Document13.docx"/><Relationship Id="rId5" Type="http://schemas.openxmlformats.org/officeDocument/2006/relationships/package" Target="../embeddings/Microsoft_Excel_Worksheet10.xlsx"/><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package" Target="../embeddings/Microsoft_Excel_Worksheet12.xlsx"/><Relationship Id="rId14"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60000"/>
              <a:lumOff val="40000"/>
            </a:schemeClr>
          </a:solidFill>
        </p:spPr>
        <p:txBody>
          <a:bodyPr/>
          <a:lstStyle/>
          <a:p>
            <a:r>
              <a:rPr lang="en-US" dirty="0" smtClean="0"/>
              <a:t>Model Evaluation</a:t>
            </a:r>
            <a:br>
              <a:rPr lang="en-US" dirty="0" smtClean="0"/>
            </a:br>
            <a:r>
              <a:rPr lang="en-US" dirty="0" smtClean="0"/>
              <a:t>(Consumer Valuation Models)</a:t>
            </a:r>
            <a:endParaRPr lang="en-US" dirty="0"/>
          </a:p>
        </p:txBody>
      </p:sp>
      <p:sp>
        <p:nvSpPr>
          <p:cNvPr id="3" name="Subtitle 2"/>
          <p:cNvSpPr>
            <a:spLocks noGrp="1"/>
          </p:cNvSpPr>
          <p:nvPr>
            <p:ph type="subTitle" idx="1"/>
          </p:nvPr>
        </p:nvSpPr>
        <p:spPr>
          <a:xfrm>
            <a:off x="2590800" y="4724400"/>
            <a:ext cx="6400800" cy="1752600"/>
          </a:xfrm>
        </p:spPr>
        <p:txBody>
          <a:bodyPr>
            <a:normAutofit/>
          </a:bodyPr>
          <a:lstStyle/>
          <a:p>
            <a:r>
              <a:rPr lang="en-US" sz="2400" dirty="0" smtClean="0">
                <a:solidFill>
                  <a:schemeClr val="tx1"/>
                </a:solidFill>
              </a:rPr>
              <a:t>-Sounak Roy</a:t>
            </a:r>
            <a:endParaRPr lang="en-US" sz="2400" dirty="0">
              <a:solidFill>
                <a:schemeClr val="tx1"/>
              </a:solidFill>
            </a:endParaRPr>
          </a:p>
        </p:txBody>
      </p:sp>
    </p:spTree>
    <p:extLst>
      <p:ext uri="{BB962C8B-B14F-4D97-AF65-F5344CB8AC3E}">
        <p14:creationId xmlns:p14="http://schemas.microsoft.com/office/powerpoint/2010/main" val="129806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u="sng" dirty="0" smtClean="0">
                <a:solidFill>
                  <a:srgbClr val="002060"/>
                </a:solidFill>
              </a:rPr>
              <a:t>3. Model accuracy</a:t>
            </a:r>
            <a:endParaRPr lang="en-US" sz="2000" i="1" u="sng" dirty="0">
              <a:solidFill>
                <a:srgbClr val="002060"/>
              </a:solidFill>
            </a:endParaRPr>
          </a:p>
        </p:txBody>
      </p:sp>
      <p:sp>
        <p:nvSpPr>
          <p:cNvPr id="3" name="Content Placeholder 2"/>
          <p:cNvSpPr>
            <a:spLocks noGrp="1"/>
          </p:cNvSpPr>
          <p:nvPr>
            <p:ph idx="1"/>
          </p:nvPr>
        </p:nvSpPr>
        <p:spPr/>
        <p:txBody>
          <a:bodyPr>
            <a:normAutofit/>
          </a:bodyPr>
          <a:lstStyle/>
          <a:p>
            <a:r>
              <a:rPr lang="en-US" sz="1800" dirty="0" smtClean="0">
                <a:solidFill>
                  <a:srgbClr val="002060"/>
                </a:solidFill>
              </a:rPr>
              <a:t>Model accuracy was checked by calculating the </a:t>
            </a:r>
            <a:r>
              <a:rPr lang="en-US" sz="1800" b="1" i="1" dirty="0" smtClean="0">
                <a:solidFill>
                  <a:srgbClr val="002060"/>
                </a:solidFill>
              </a:rPr>
              <a:t>Bad Count error percentage(BCEP</a:t>
            </a:r>
            <a:r>
              <a:rPr lang="en-US" sz="1800" dirty="0" smtClean="0">
                <a:solidFill>
                  <a:srgbClr val="002060"/>
                </a:solidFill>
              </a:rPr>
              <a:t>) for Dev. &amp;OOT sample .Check whether the BCEP for each model was within the permissible limit of </a:t>
            </a:r>
            <a:r>
              <a:rPr lang="en-US" sz="1800" b="1" dirty="0" smtClean="0">
                <a:solidFill>
                  <a:srgbClr val="002060"/>
                </a:solidFill>
              </a:rPr>
              <a:t>+/-  25%</a:t>
            </a:r>
          </a:p>
          <a:p>
            <a:endParaRPr lang="en-US" sz="1800" b="1" dirty="0">
              <a:solidFill>
                <a:srgbClr val="002060"/>
              </a:solidFill>
            </a:endParaRPr>
          </a:p>
          <a:p>
            <a:r>
              <a:rPr lang="en-US" sz="1800" dirty="0" smtClean="0">
                <a:solidFill>
                  <a:srgbClr val="002060"/>
                </a:solidFill>
              </a:rPr>
              <a:t>The BCEP values for all the models attached below. BCEP values for all the models were within the permissible limit.</a:t>
            </a:r>
          </a:p>
          <a:p>
            <a:endParaRPr lang="en-US" sz="1800" dirty="0">
              <a:solidFill>
                <a:srgbClr val="002060"/>
              </a:solidFill>
            </a:endParaRPr>
          </a:p>
          <a:p>
            <a:pPr marL="0" indent="0">
              <a:buNone/>
            </a:pPr>
            <a:r>
              <a:rPr lang="en-US" sz="1800" dirty="0" smtClean="0">
                <a:solidFill>
                  <a:srgbClr val="002060"/>
                </a:solidFill>
              </a:rPr>
              <a:t>        </a:t>
            </a:r>
            <a:endParaRPr lang="en-US" sz="1800" dirty="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10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94343949"/>
              </p:ext>
            </p:extLst>
          </p:nvPr>
        </p:nvGraphicFramePr>
        <p:xfrm>
          <a:off x="2743200" y="3657600"/>
          <a:ext cx="1600200" cy="1155303"/>
        </p:xfrm>
        <a:graphic>
          <a:graphicData uri="http://schemas.openxmlformats.org/presentationml/2006/ole">
            <mc:AlternateContent xmlns:mc="http://schemas.openxmlformats.org/markup-compatibility/2006">
              <mc:Choice xmlns:v="urn:schemas-microsoft-com:vml" Requires="v">
                <p:oleObj spid="_x0000_s416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743200" y="3657600"/>
                        <a:ext cx="1600200" cy="115530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23797664"/>
              </p:ext>
            </p:extLst>
          </p:nvPr>
        </p:nvGraphicFramePr>
        <p:xfrm>
          <a:off x="4572000" y="3657600"/>
          <a:ext cx="914400" cy="771525"/>
        </p:xfrm>
        <a:graphic>
          <a:graphicData uri="http://schemas.openxmlformats.org/presentationml/2006/ole">
            <mc:AlternateContent xmlns:mc="http://schemas.openxmlformats.org/markup-compatibility/2006">
              <mc:Choice xmlns:v="urn:schemas-microsoft-com:vml" Requires="v">
                <p:oleObj spid="_x0000_s416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4572000" y="3657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78721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u="sng" dirty="0" smtClean="0">
                <a:solidFill>
                  <a:srgbClr val="002060"/>
                </a:solidFill>
              </a:rPr>
              <a:t>4. Model Stability</a:t>
            </a:r>
            <a:endParaRPr lang="en-US" sz="2000" i="1" u="sng" dirty="0">
              <a:solidFill>
                <a:srgbClr val="002060"/>
              </a:solidFill>
            </a:endParaRPr>
          </a:p>
        </p:txBody>
      </p:sp>
      <p:sp>
        <p:nvSpPr>
          <p:cNvPr id="3" name="Content Placeholder 2"/>
          <p:cNvSpPr>
            <a:spLocks noGrp="1"/>
          </p:cNvSpPr>
          <p:nvPr>
            <p:ph idx="1"/>
          </p:nvPr>
        </p:nvSpPr>
        <p:spPr/>
        <p:txBody>
          <a:bodyPr>
            <a:normAutofit/>
          </a:bodyPr>
          <a:lstStyle/>
          <a:p>
            <a:r>
              <a:rPr lang="en-US" sz="1800" dirty="0" smtClean="0">
                <a:solidFill>
                  <a:srgbClr val="002060"/>
                </a:solidFill>
              </a:rPr>
              <a:t>To confirm whether the model is stable over time , we check the Population stability Index (PSI) in Dev. and OOT sample.</a:t>
            </a:r>
          </a:p>
          <a:p>
            <a:pPr marL="0" indent="0">
              <a:buNone/>
            </a:pPr>
            <a:endParaRPr lang="en-US" sz="1800" dirty="0">
              <a:solidFill>
                <a:srgbClr val="002060"/>
              </a:solidFill>
            </a:endParaRPr>
          </a:p>
          <a:p>
            <a:pPr marL="0" indent="0">
              <a:buNone/>
            </a:pPr>
            <a:endParaRPr lang="en-US" sz="1800" dirty="0" smtClean="0">
              <a:solidFill>
                <a:srgbClr val="002060"/>
              </a:solidFill>
            </a:endParaRPr>
          </a:p>
          <a:p>
            <a:endParaRPr lang="en-US" sz="1800" dirty="0">
              <a:solidFill>
                <a:srgbClr val="002060"/>
              </a:solidFill>
            </a:endParaRPr>
          </a:p>
          <a:p>
            <a:r>
              <a:rPr lang="en-US" sz="1800" dirty="0" smtClean="0">
                <a:solidFill>
                  <a:srgbClr val="002060"/>
                </a:solidFill>
              </a:rPr>
              <a:t>Check whether the PSI is within the range of </a:t>
            </a:r>
            <a:r>
              <a:rPr lang="en-US" sz="1800" b="1" dirty="0" smtClean="0">
                <a:solidFill>
                  <a:srgbClr val="002060"/>
                </a:solidFill>
              </a:rPr>
              <a:t>+/- 25%</a:t>
            </a:r>
          </a:p>
          <a:p>
            <a:pPr marL="0" indent="0">
              <a:buNone/>
            </a:pPr>
            <a:r>
              <a:rPr lang="en-US" sz="1800" dirty="0">
                <a:solidFill>
                  <a:srgbClr val="002060"/>
                </a:solidFill>
              </a:rPr>
              <a:t> </a:t>
            </a:r>
            <a:r>
              <a:rPr lang="en-US" sz="1800" dirty="0" smtClean="0">
                <a:solidFill>
                  <a:srgbClr val="002060"/>
                </a:solidFill>
              </a:rPr>
              <a:t>     </a:t>
            </a:r>
          </a:p>
          <a:p>
            <a:pPr marL="0" indent="0">
              <a:buNone/>
            </a:pPr>
            <a:r>
              <a:rPr lang="en-US" sz="1800" dirty="0">
                <a:solidFill>
                  <a:srgbClr val="002060"/>
                </a:solidFill>
              </a:rPr>
              <a:t> </a:t>
            </a:r>
            <a:r>
              <a:rPr lang="en-US" sz="1800" dirty="0" smtClean="0">
                <a:solidFill>
                  <a:srgbClr val="002060"/>
                </a:solidFill>
              </a:rPr>
              <a:t>      PSI for each of the models given below:-</a:t>
            </a:r>
            <a:endParaRPr lang="en-US" sz="1800" dirty="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11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04093533"/>
              </p:ext>
            </p:extLst>
          </p:nvPr>
        </p:nvGraphicFramePr>
        <p:xfrm>
          <a:off x="3048000" y="4343400"/>
          <a:ext cx="1447800" cy="1000125"/>
        </p:xfrm>
        <a:graphic>
          <a:graphicData uri="http://schemas.openxmlformats.org/presentationml/2006/ole">
            <mc:AlternateContent xmlns:mc="http://schemas.openxmlformats.org/markup-compatibility/2006">
              <mc:Choice xmlns:v="urn:schemas-microsoft-com:vml" Requires="v">
                <p:oleObj spid="_x0000_s517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048000" y="4343400"/>
                        <a:ext cx="1447800" cy="1000125"/>
                      </a:xfrm>
                      <a:prstGeom prst="rect">
                        <a:avLst/>
                      </a:prstGeom>
                    </p:spPr>
                  </p:pic>
                </p:oleObj>
              </mc:Fallback>
            </mc:AlternateContent>
          </a:graphicData>
        </a:graphic>
      </p:graphicFrame>
      <p:pic>
        <p:nvPicPr>
          <p:cNvPr id="1025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762" y="2362200"/>
            <a:ext cx="30346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11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i="1" u="sng" dirty="0" smtClean="0">
                <a:solidFill>
                  <a:srgbClr val="002060"/>
                </a:solidFill>
              </a:rPr>
              <a:t>5. Characteristic Analysis</a:t>
            </a:r>
            <a:endParaRPr lang="en-US" sz="1800" i="1" u="sng" dirty="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12</a:t>
            </a:fld>
            <a:endParaRPr lang="en-US"/>
          </a:p>
        </p:txBody>
      </p:sp>
      <p:sp>
        <p:nvSpPr>
          <p:cNvPr id="7" name="Rectangle 6"/>
          <p:cNvSpPr/>
          <p:nvPr/>
        </p:nvSpPr>
        <p:spPr>
          <a:xfrm>
            <a:off x="1066800" y="1828800"/>
            <a:ext cx="7239000" cy="2369880"/>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rgbClr val="002060"/>
                </a:solidFill>
              </a:rPr>
              <a:t>The </a:t>
            </a:r>
            <a:r>
              <a:rPr lang="en-US" sz="1600" dirty="0">
                <a:solidFill>
                  <a:srgbClr val="002060"/>
                </a:solidFill>
              </a:rPr>
              <a:t>stability of each characteristic has been assessed by the characteristic stability analysis. The analysis proves that relationship pattern of the chosen scoring characteristic and risk confirms to business norm and intuition</a:t>
            </a:r>
            <a:r>
              <a:rPr lang="en-US" sz="1600" dirty="0" smtClean="0">
                <a:solidFill>
                  <a:srgbClr val="002060"/>
                </a:solidFill>
              </a:rPr>
              <a:t>.</a:t>
            </a:r>
          </a:p>
          <a:p>
            <a:endParaRPr lang="en-US" sz="1600" dirty="0">
              <a:solidFill>
                <a:srgbClr val="002060"/>
              </a:solidFill>
            </a:endParaRPr>
          </a:p>
          <a:p>
            <a:pPr marL="285750" indent="-285750">
              <a:buFont typeface="Arial" panose="020B0604020202020204" pitchFamily="34" charset="0"/>
              <a:buChar char="•"/>
            </a:pPr>
            <a:r>
              <a:rPr lang="en-US" sz="1600" dirty="0">
                <a:solidFill>
                  <a:srgbClr val="002060"/>
                </a:solidFill>
              </a:rPr>
              <a:t>The chosen variables perform consistently across Dev &amp; OOT samples</a:t>
            </a:r>
            <a:r>
              <a:rPr lang="en-US" sz="1600" dirty="0" smtClean="0">
                <a:solidFill>
                  <a:srgbClr val="002060"/>
                </a:solidFill>
              </a:rPr>
              <a:t>.</a:t>
            </a:r>
          </a:p>
          <a:p>
            <a:pPr marL="285750" indent="-285750">
              <a:buFont typeface="Arial" panose="020B0604020202020204" pitchFamily="34" charset="0"/>
              <a:buChar char="•"/>
            </a:pPr>
            <a:endParaRPr lang="en-US" sz="1600" dirty="0">
              <a:solidFill>
                <a:srgbClr val="002060"/>
              </a:solidFill>
            </a:endParaRPr>
          </a:p>
          <a:p>
            <a:pPr marL="285750" indent="-285750">
              <a:buFont typeface="Arial" panose="020B0604020202020204" pitchFamily="34" charset="0"/>
              <a:buChar char="•"/>
            </a:pPr>
            <a:r>
              <a:rPr lang="en-US" sz="1600" b="1" i="1" dirty="0">
                <a:solidFill>
                  <a:srgbClr val="002060"/>
                </a:solidFill>
              </a:rPr>
              <a:t>C</a:t>
            </a:r>
            <a:r>
              <a:rPr lang="en-US" sz="1600" b="1" i="1" dirty="0" smtClean="0">
                <a:solidFill>
                  <a:srgbClr val="002060"/>
                </a:solidFill>
              </a:rPr>
              <a:t>SI </a:t>
            </a:r>
            <a:r>
              <a:rPr lang="en-US" sz="1600" b="1" i="1" dirty="0">
                <a:solidFill>
                  <a:srgbClr val="002060"/>
                </a:solidFill>
              </a:rPr>
              <a:t>= (% of records based on scoring variable in Scoring Sample (A) - % of records based on scoring variable in Training Sample (B)) * In(A/ B) </a:t>
            </a:r>
          </a:p>
          <a:p>
            <a:endParaRPr lang="en-US" sz="1600" dirty="0">
              <a:solidFill>
                <a:srgbClr val="00206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58473601"/>
              </p:ext>
            </p:extLst>
          </p:nvPr>
        </p:nvGraphicFramePr>
        <p:xfrm>
          <a:off x="4876800" y="4114800"/>
          <a:ext cx="1524000" cy="771525"/>
        </p:xfrm>
        <a:graphic>
          <a:graphicData uri="http://schemas.openxmlformats.org/presentationml/2006/ole">
            <mc:AlternateContent xmlns:mc="http://schemas.openxmlformats.org/markup-compatibility/2006">
              <mc:Choice xmlns:v="urn:schemas-microsoft-com:vml" Requires="v">
                <p:oleObj spid="_x0000_s623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4876800" y="4114800"/>
                        <a:ext cx="15240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765361"/>
              </p:ext>
            </p:extLst>
          </p:nvPr>
        </p:nvGraphicFramePr>
        <p:xfrm>
          <a:off x="3505200" y="4170327"/>
          <a:ext cx="914400" cy="771525"/>
        </p:xfrm>
        <a:graphic>
          <a:graphicData uri="http://schemas.openxmlformats.org/presentationml/2006/ole">
            <mc:AlternateContent xmlns:mc="http://schemas.openxmlformats.org/markup-compatibility/2006">
              <mc:Choice xmlns:v="urn:schemas-microsoft-com:vml" Requires="v">
                <p:oleObj spid="_x0000_s623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3505200" y="417032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52657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Autofit/>
          </a:bodyPr>
          <a:lstStyle/>
          <a:p>
            <a:pPr marL="0" lvl="0" indent="0">
              <a:buNone/>
            </a:pPr>
            <a:r>
              <a:rPr lang="en-US" sz="1600" b="1" i="1" u="sng" dirty="0">
                <a:solidFill>
                  <a:srgbClr val="002060"/>
                </a:solidFill>
              </a:rPr>
              <a:t>Population stability</a:t>
            </a:r>
            <a:r>
              <a:rPr lang="en-US" sz="1600" i="1" u="sng" dirty="0">
                <a:solidFill>
                  <a:srgbClr val="002060"/>
                </a:solidFill>
              </a:rPr>
              <a:t>: </a:t>
            </a:r>
            <a:r>
              <a:rPr lang="en-US" sz="1600" b="1" i="1" u="sng" dirty="0" smtClean="0">
                <a:solidFill>
                  <a:srgbClr val="002060"/>
                </a:solidFill>
              </a:rPr>
              <a:t>(Population Stability Index-PSI)</a:t>
            </a:r>
          </a:p>
          <a:p>
            <a:pPr marL="0" lvl="0" indent="0">
              <a:buNone/>
            </a:pPr>
            <a:r>
              <a:rPr lang="en-US" sz="1600" i="1" dirty="0" smtClean="0">
                <a:solidFill>
                  <a:srgbClr val="002060"/>
                </a:solidFill>
              </a:rPr>
              <a:t>One </a:t>
            </a:r>
            <a:r>
              <a:rPr lang="en-US" sz="1600" i="1" dirty="0">
                <a:solidFill>
                  <a:srgbClr val="002060"/>
                </a:solidFill>
              </a:rPr>
              <a:t>key assumption of model development is that, the future population on which the strategies resultant from the segmentation will be applied should have similar properties with the past population on which segmentation was developed</a:t>
            </a:r>
            <a:r>
              <a:rPr lang="en-US" sz="1600" i="1" dirty="0" smtClean="0">
                <a:solidFill>
                  <a:srgbClr val="002060"/>
                </a:solidFill>
              </a:rPr>
              <a:t>.</a:t>
            </a:r>
          </a:p>
          <a:p>
            <a:pPr marL="0" lvl="0" indent="0">
              <a:buNone/>
            </a:pPr>
            <a:endParaRPr lang="en-US" sz="1600" i="1" dirty="0">
              <a:solidFill>
                <a:srgbClr val="002060"/>
              </a:solidFill>
            </a:endParaRPr>
          </a:p>
          <a:p>
            <a:pPr marL="0" lvl="0" indent="0">
              <a:buNone/>
            </a:pPr>
            <a:r>
              <a:rPr lang="en-US" sz="1600" i="1" dirty="0" smtClean="0">
                <a:solidFill>
                  <a:srgbClr val="002060"/>
                </a:solidFill>
              </a:rPr>
              <a:t> </a:t>
            </a:r>
            <a:r>
              <a:rPr lang="en-US" sz="1600" i="1" dirty="0">
                <a:solidFill>
                  <a:srgbClr val="002060"/>
                </a:solidFill>
              </a:rPr>
              <a:t>Measured by </a:t>
            </a:r>
            <a:r>
              <a:rPr lang="en-US" sz="1600" b="1" i="1" dirty="0">
                <a:solidFill>
                  <a:srgbClr val="002060"/>
                </a:solidFill>
              </a:rPr>
              <a:t>Population Stability Index (PSI)</a:t>
            </a:r>
            <a:r>
              <a:rPr lang="en-US" sz="1600" i="1" dirty="0">
                <a:solidFill>
                  <a:srgbClr val="002060"/>
                </a:solidFill>
              </a:rPr>
              <a:t>, which measures the population distribution of the most recent available sample against the development or a reference sample</a:t>
            </a:r>
            <a:r>
              <a:rPr lang="en-US" sz="1600" i="1" dirty="0" smtClean="0">
                <a:solidFill>
                  <a:srgbClr val="002060"/>
                </a:solidFill>
              </a:rPr>
              <a:t>.</a:t>
            </a:r>
          </a:p>
          <a:p>
            <a:pPr marL="0" lvl="0" indent="0">
              <a:buNone/>
            </a:pPr>
            <a:endParaRPr lang="en-US" sz="1600" i="1" dirty="0" smtClean="0">
              <a:solidFill>
                <a:srgbClr val="002060"/>
              </a:solidFill>
            </a:endParaRPr>
          </a:p>
          <a:p>
            <a:pPr marL="0" lvl="0" indent="0">
              <a:buNone/>
            </a:pPr>
            <a:endParaRPr lang="en-US" sz="1600" i="1" dirty="0">
              <a:solidFill>
                <a:srgbClr val="002060"/>
              </a:solidFill>
            </a:endParaRPr>
          </a:p>
          <a:p>
            <a:pPr marL="0" lvl="0" indent="0">
              <a:buNone/>
            </a:pPr>
            <a:r>
              <a:rPr lang="en-US" sz="1600" i="1" dirty="0" smtClean="0">
                <a:solidFill>
                  <a:srgbClr val="002060"/>
                </a:solidFill>
              </a:rPr>
              <a:t>            </a:t>
            </a:r>
          </a:p>
          <a:p>
            <a:pPr lvl="0">
              <a:buFont typeface="Wingdings" panose="05000000000000000000" pitchFamily="2" charset="2"/>
              <a:buChar char="§"/>
            </a:pPr>
            <a:r>
              <a:rPr lang="en-US" sz="1600" i="1" dirty="0" smtClean="0">
                <a:solidFill>
                  <a:srgbClr val="002060"/>
                </a:solidFill>
              </a:rPr>
              <a:t>Where </a:t>
            </a:r>
            <a:r>
              <a:rPr lang="en-US" sz="1600" i="1" dirty="0">
                <a:solidFill>
                  <a:srgbClr val="002060"/>
                </a:solidFill>
              </a:rPr>
              <a:t>P represents the most recent available sample and A represents the development </a:t>
            </a:r>
            <a:endParaRPr lang="en-US" sz="1600" dirty="0">
              <a:solidFill>
                <a:srgbClr val="002060"/>
              </a:solidFill>
            </a:endParaRPr>
          </a:p>
          <a:p>
            <a:pPr marL="0" indent="0">
              <a:buNone/>
            </a:pPr>
            <a:r>
              <a:rPr lang="en-US" sz="1600" i="1" dirty="0">
                <a:solidFill>
                  <a:srgbClr val="002060"/>
                </a:solidFill>
              </a:rPr>
              <a:t> </a:t>
            </a:r>
            <a:r>
              <a:rPr lang="en-US" sz="1600" i="1" dirty="0" smtClean="0">
                <a:solidFill>
                  <a:srgbClr val="002060"/>
                </a:solidFill>
              </a:rPr>
              <a:t>or </a:t>
            </a:r>
            <a:r>
              <a:rPr lang="en-US" sz="1600" i="1" dirty="0">
                <a:solidFill>
                  <a:srgbClr val="002060"/>
                </a:solidFill>
              </a:rPr>
              <a:t>a reference sample, with N terminal nodes. </a:t>
            </a:r>
            <a:endParaRPr lang="en-US" sz="1600" i="1" dirty="0" smtClean="0">
              <a:solidFill>
                <a:srgbClr val="002060"/>
              </a:solidFill>
            </a:endParaRPr>
          </a:p>
          <a:p>
            <a:pPr>
              <a:buFont typeface="Wingdings" panose="05000000000000000000" pitchFamily="2" charset="2"/>
              <a:buChar char="§"/>
            </a:pPr>
            <a:endParaRPr lang="en-US" sz="1600" dirty="0">
              <a:solidFill>
                <a:srgbClr val="002060"/>
              </a:solidFill>
            </a:endParaRPr>
          </a:p>
          <a:p>
            <a:pPr>
              <a:buFont typeface="Wingdings" panose="05000000000000000000" pitchFamily="2" charset="2"/>
              <a:buChar char="§"/>
            </a:pPr>
            <a:r>
              <a:rPr lang="en-US" sz="1600" i="1" dirty="0" err="1">
                <a:solidFill>
                  <a:srgbClr val="002060"/>
                </a:solidFill>
              </a:rPr>
              <a:t>Weight_P</a:t>
            </a:r>
            <a:r>
              <a:rPr lang="en-US" sz="1600" i="1" dirty="0">
                <a:solidFill>
                  <a:srgbClr val="002060"/>
                </a:solidFill>
              </a:rPr>
              <a:t>(</a:t>
            </a:r>
            <a:r>
              <a:rPr lang="en-US" sz="1600" i="1" dirty="0" err="1">
                <a:solidFill>
                  <a:srgbClr val="002060"/>
                </a:solidFill>
              </a:rPr>
              <a:t>i</a:t>
            </a:r>
            <a:r>
              <a:rPr lang="en-US" sz="1600" i="1" dirty="0">
                <a:solidFill>
                  <a:srgbClr val="002060"/>
                </a:solidFill>
              </a:rPr>
              <a:t>) and  </a:t>
            </a:r>
            <a:r>
              <a:rPr lang="en-US" sz="1600" i="1" dirty="0" err="1">
                <a:solidFill>
                  <a:srgbClr val="002060"/>
                </a:solidFill>
              </a:rPr>
              <a:t>Weight_A</a:t>
            </a:r>
            <a:r>
              <a:rPr lang="en-US" sz="1600" i="1" dirty="0">
                <a:solidFill>
                  <a:srgbClr val="002060"/>
                </a:solidFill>
              </a:rPr>
              <a:t>(</a:t>
            </a:r>
            <a:r>
              <a:rPr lang="en-US" sz="1600" i="1" dirty="0" err="1">
                <a:solidFill>
                  <a:srgbClr val="002060"/>
                </a:solidFill>
              </a:rPr>
              <a:t>i</a:t>
            </a:r>
            <a:r>
              <a:rPr lang="en-US" sz="1600" i="1" dirty="0">
                <a:solidFill>
                  <a:srgbClr val="002060"/>
                </a:solidFill>
              </a:rPr>
              <a:t>) are the size weights of node(</a:t>
            </a:r>
            <a:r>
              <a:rPr lang="en-US" sz="1600" i="1" dirty="0" err="1">
                <a:solidFill>
                  <a:srgbClr val="002060"/>
                </a:solidFill>
              </a:rPr>
              <a:t>i</a:t>
            </a:r>
            <a:r>
              <a:rPr lang="en-US" sz="1600" i="1" dirty="0">
                <a:solidFill>
                  <a:srgbClr val="002060"/>
                </a:solidFill>
              </a:rPr>
              <a:t>), </a:t>
            </a:r>
            <a:r>
              <a:rPr lang="en-US" sz="1600" i="1" dirty="0" err="1">
                <a:solidFill>
                  <a:srgbClr val="002060"/>
                </a:solidFill>
              </a:rPr>
              <a:t>i</a:t>
            </a:r>
            <a:r>
              <a:rPr lang="en-US" sz="1600" i="1" dirty="0">
                <a:solidFill>
                  <a:srgbClr val="002060"/>
                </a:solidFill>
              </a:rPr>
              <a:t> = 1,2,…,N, for P and A respectively. </a:t>
            </a:r>
            <a:endParaRPr lang="en-US" sz="1600" i="1" dirty="0" smtClean="0">
              <a:solidFill>
                <a:srgbClr val="002060"/>
              </a:solidFill>
            </a:endParaRPr>
          </a:p>
          <a:p>
            <a:pPr marL="0" indent="0">
              <a:buNone/>
            </a:pPr>
            <a:endParaRPr lang="en-US" sz="1600" dirty="0">
              <a:solidFill>
                <a:srgbClr val="002060"/>
              </a:solidFill>
            </a:endParaRPr>
          </a:p>
          <a:p>
            <a:pPr marL="0" indent="0">
              <a:buNone/>
            </a:pPr>
            <a:r>
              <a:rPr lang="en-US" sz="1600" i="1" dirty="0">
                <a:solidFill>
                  <a:srgbClr val="002060"/>
                </a:solidFill>
              </a:rPr>
              <a:t>Therefore, </a:t>
            </a:r>
            <a:r>
              <a:rPr lang="en-US" sz="1600" i="1" dirty="0" err="1">
                <a:solidFill>
                  <a:srgbClr val="002060"/>
                </a:solidFill>
              </a:rPr>
              <a:t>Weight_P</a:t>
            </a:r>
            <a:r>
              <a:rPr lang="en-US" sz="1600" i="1" dirty="0">
                <a:solidFill>
                  <a:srgbClr val="002060"/>
                </a:solidFill>
              </a:rPr>
              <a:t> (1) + ……. + </a:t>
            </a:r>
            <a:r>
              <a:rPr lang="en-US" sz="1600" i="1" dirty="0" err="1">
                <a:solidFill>
                  <a:srgbClr val="002060"/>
                </a:solidFill>
              </a:rPr>
              <a:t>Weight_P</a:t>
            </a:r>
            <a:r>
              <a:rPr lang="en-US" sz="1600" i="1" dirty="0">
                <a:solidFill>
                  <a:srgbClr val="002060"/>
                </a:solidFill>
              </a:rPr>
              <a:t> (N) = 1, and </a:t>
            </a:r>
            <a:r>
              <a:rPr lang="en-US" sz="1600" i="1" dirty="0" err="1">
                <a:solidFill>
                  <a:srgbClr val="002060"/>
                </a:solidFill>
              </a:rPr>
              <a:t>Weight_A</a:t>
            </a:r>
            <a:r>
              <a:rPr lang="en-US" sz="1600" i="1" dirty="0">
                <a:solidFill>
                  <a:srgbClr val="002060"/>
                </a:solidFill>
              </a:rPr>
              <a:t> (1) + ……. + </a:t>
            </a:r>
            <a:r>
              <a:rPr lang="en-US" sz="1600" i="1" dirty="0" err="1">
                <a:solidFill>
                  <a:srgbClr val="002060"/>
                </a:solidFill>
              </a:rPr>
              <a:t>Weight_A</a:t>
            </a:r>
            <a:r>
              <a:rPr lang="en-US" sz="1600" i="1" dirty="0">
                <a:solidFill>
                  <a:srgbClr val="002060"/>
                </a:solidFill>
              </a:rPr>
              <a:t> (N) = 1.</a:t>
            </a:r>
            <a:endParaRPr lang="en-US" sz="1600" dirty="0">
              <a:solidFill>
                <a:srgbClr val="002060"/>
              </a:solidFill>
            </a:endParaRPr>
          </a:p>
          <a:p>
            <a:pPr marL="0" indent="0">
              <a:buNone/>
            </a:pPr>
            <a:r>
              <a:rPr lang="en-US" sz="1600" i="1" dirty="0">
                <a:solidFill>
                  <a:srgbClr val="002060"/>
                </a:solidFill>
              </a:rPr>
              <a:t> </a:t>
            </a:r>
            <a:endParaRPr lang="en-US" sz="1600" dirty="0">
              <a:solidFill>
                <a:srgbClr val="002060"/>
              </a:solidFill>
            </a:endParaRPr>
          </a:p>
        </p:txBody>
      </p:sp>
      <p:sp>
        <p:nvSpPr>
          <p:cNvPr id="5" name="Title 1"/>
          <p:cNvSpPr>
            <a:spLocks noGrp="1"/>
          </p:cNvSpPr>
          <p:nvPr>
            <p:ph type="title"/>
          </p:nvPr>
        </p:nvSpPr>
        <p:spPr>
          <a:xfrm>
            <a:off x="457200" y="274638"/>
            <a:ext cx="8229600" cy="792162"/>
          </a:xfrm>
          <a:solidFill>
            <a:srgbClr val="0070C0"/>
          </a:solidFill>
        </p:spPr>
        <p:txBody>
          <a:bodyPr>
            <a:normAutofit/>
          </a:bodyPr>
          <a:lstStyle/>
          <a:p>
            <a:r>
              <a:rPr lang="en-US" sz="2400" dirty="0" smtClean="0">
                <a:solidFill>
                  <a:schemeClr val="bg1"/>
                </a:solidFill>
                <a:latin typeface="Constantia" panose="02030602050306030303" pitchFamily="18" charset="0"/>
              </a:rPr>
              <a:t>3. </a:t>
            </a:r>
            <a:r>
              <a:rPr lang="en-US" sz="2400" dirty="0">
                <a:solidFill>
                  <a:schemeClr val="bg1"/>
                </a:solidFill>
                <a:latin typeface="Constantia" panose="02030602050306030303" pitchFamily="18" charset="0"/>
              </a:rPr>
              <a:t>Performance Metrics- </a:t>
            </a:r>
            <a:r>
              <a:rPr lang="en-US" sz="2400" dirty="0" smtClean="0">
                <a:solidFill>
                  <a:schemeClr val="bg1"/>
                </a:solidFill>
                <a:latin typeface="Constantia" panose="02030602050306030303" pitchFamily="18" charset="0"/>
              </a:rPr>
              <a:t>Segmentation Model</a:t>
            </a:r>
            <a:endParaRPr lang="en-US" sz="2400" dirty="0">
              <a:solidFill>
                <a:schemeClr val="bg1"/>
              </a:solidFill>
              <a:latin typeface="Constantia" panose="02030602050306030303"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707957" y="3657600"/>
            <a:ext cx="3921443" cy="533400"/>
          </a:xfrm>
          <a:prstGeom prst="rect">
            <a:avLst/>
          </a:prstGeom>
          <a:noFill/>
        </p:spPr>
      </p:pic>
    </p:spTree>
    <p:extLst>
      <p:ext uri="{BB962C8B-B14F-4D97-AF65-F5344CB8AC3E}">
        <p14:creationId xmlns:p14="http://schemas.microsoft.com/office/powerpoint/2010/main" val="287364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47500" lnSpcReduction="20000"/>
          </a:bodyPr>
          <a:lstStyle/>
          <a:p>
            <a:pPr marL="0" lvl="0" indent="0">
              <a:buNone/>
            </a:pPr>
            <a:r>
              <a:rPr lang="en-US" b="1" i="1" u="sng" dirty="0">
                <a:solidFill>
                  <a:srgbClr val="002060"/>
                </a:solidFill>
              </a:rPr>
              <a:t>Prediction Accuracy:</a:t>
            </a:r>
            <a:r>
              <a:rPr lang="en-US" i="1" u="sng" dirty="0">
                <a:solidFill>
                  <a:srgbClr val="002060"/>
                </a:solidFill>
              </a:rPr>
              <a:t> </a:t>
            </a:r>
            <a:r>
              <a:rPr lang="en-US" b="1" i="1" u="sng" dirty="0" smtClean="0">
                <a:solidFill>
                  <a:srgbClr val="002060"/>
                </a:solidFill>
              </a:rPr>
              <a:t>(Average Absolute Deviation-AAD)</a:t>
            </a:r>
          </a:p>
          <a:p>
            <a:pPr marL="0" lvl="0" indent="0">
              <a:buNone/>
            </a:pPr>
            <a:r>
              <a:rPr lang="en-US" i="1" dirty="0" smtClean="0">
                <a:solidFill>
                  <a:srgbClr val="002060"/>
                </a:solidFill>
              </a:rPr>
              <a:t>There </a:t>
            </a:r>
            <a:r>
              <a:rPr lang="en-US" i="1" dirty="0">
                <a:solidFill>
                  <a:srgbClr val="002060"/>
                </a:solidFill>
              </a:rPr>
              <a:t>should be minimal deviation of the segmentation from the design objective on each of the dimensions (business factors) targeted by the segmentation. Measured by Average Absolute Deviation (AAD), which compares the observed values of the relevant factor(s) against the benchmark/reference/expected values across the nodes of the segmentation.</a:t>
            </a:r>
            <a:endParaRPr lang="en-US" dirty="0">
              <a:solidFill>
                <a:srgbClr val="002060"/>
              </a:solidFill>
            </a:endParaRPr>
          </a:p>
          <a:p>
            <a:pPr marL="0" indent="0">
              <a:buNone/>
            </a:pPr>
            <a:r>
              <a:rPr lang="en-US" i="1" dirty="0">
                <a:solidFill>
                  <a:srgbClr val="002060"/>
                </a:solidFill>
              </a:rPr>
              <a:t> </a:t>
            </a:r>
            <a:endParaRPr lang="en-US" dirty="0">
              <a:solidFill>
                <a:srgbClr val="002060"/>
              </a:solidFill>
            </a:endParaRPr>
          </a:p>
          <a:p>
            <a:pPr marL="0" indent="0">
              <a:buNone/>
            </a:pPr>
            <a:r>
              <a:rPr lang="en-US" b="1" i="1" dirty="0">
                <a:solidFill>
                  <a:srgbClr val="002060"/>
                </a:solidFill>
              </a:rPr>
              <a:t>Definition:</a:t>
            </a:r>
            <a:r>
              <a:rPr lang="en-US" i="1" dirty="0">
                <a:solidFill>
                  <a:srgbClr val="002060"/>
                </a:solidFill>
              </a:rPr>
              <a:t> Let </a:t>
            </a:r>
            <a:r>
              <a:rPr lang="en-US" i="1" dirty="0" err="1">
                <a:solidFill>
                  <a:srgbClr val="002060"/>
                </a:solidFill>
              </a:rPr>
              <a:t>i</a:t>
            </a:r>
            <a:r>
              <a:rPr lang="en-US" i="1" dirty="0">
                <a:solidFill>
                  <a:srgbClr val="002060"/>
                </a:solidFill>
              </a:rPr>
              <a:t>=1, 2… N index the terminal nodes of the segmentation. Calculate the Percent Average Absolute Difference (AAD) of the observed target variable (Target_P) with the benchmark (reference) target variable (Target_A) across the N nodes.</a:t>
            </a:r>
            <a:endParaRPr lang="en-US" dirty="0">
              <a:solidFill>
                <a:srgbClr val="002060"/>
              </a:solidFill>
            </a:endParaRPr>
          </a:p>
          <a:p>
            <a:pPr marL="0" indent="0">
              <a:buNone/>
            </a:pPr>
            <a:r>
              <a:rPr lang="en-US" i="1" dirty="0">
                <a:solidFill>
                  <a:srgbClr val="002060"/>
                </a:solidFill>
              </a:rPr>
              <a:t> </a:t>
            </a:r>
            <a:endParaRPr lang="en-US" dirty="0">
              <a:solidFill>
                <a:srgbClr val="002060"/>
              </a:solidFill>
            </a:endParaRPr>
          </a:p>
          <a:p>
            <a:pPr marL="0" indent="0">
              <a:buNone/>
            </a:pPr>
            <a:r>
              <a:rPr lang="en-US" i="1" dirty="0">
                <a:solidFill>
                  <a:srgbClr val="002060"/>
                </a:solidFill>
              </a:rPr>
              <a:t> </a:t>
            </a:r>
            <a:r>
              <a:rPr lang="en-US" dirty="0">
                <a:solidFill>
                  <a:srgbClr val="002060"/>
                </a:solidFill>
              </a:rPr>
              <a:t/>
            </a:r>
            <a:br>
              <a:rPr lang="en-US" dirty="0">
                <a:solidFill>
                  <a:srgbClr val="002060"/>
                </a:solidFill>
              </a:rPr>
            </a:br>
            <a:r>
              <a:rPr lang="en-US" i="1" dirty="0">
                <a:solidFill>
                  <a:srgbClr val="002060"/>
                </a:solidFill>
              </a:rPr>
              <a:t>Where P represents validation sample and A reference sample, with N terminal nodes. </a:t>
            </a:r>
            <a:endParaRPr lang="en-US" i="1" dirty="0" smtClean="0">
              <a:solidFill>
                <a:srgbClr val="002060"/>
              </a:solidFill>
            </a:endParaRPr>
          </a:p>
          <a:p>
            <a:pPr marL="0" indent="0">
              <a:buNone/>
            </a:pPr>
            <a:endParaRPr lang="en-US" dirty="0" smtClean="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a:buFont typeface="Wingdings" panose="05000000000000000000" pitchFamily="2" charset="2"/>
              <a:buChar char="§"/>
            </a:pPr>
            <a:r>
              <a:rPr lang="en-US" i="1" dirty="0" err="1">
                <a:solidFill>
                  <a:srgbClr val="002060"/>
                </a:solidFill>
              </a:rPr>
              <a:t>Target_P</a:t>
            </a:r>
            <a:r>
              <a:rPr lang="en-US" i="1" dirty="0">
                <a:solidFill>
                  <a:srgbClr val="002060"/>
                </a:solidFill>
              </a:rPr>
              <a:t>(</a:t>
            </a:r>
            <a:r>
              <a:rPr lang="en-US" i="1" dirty="0" err="1">
                <a:solidFill>
                  <a:srgbClr val="002060"/>
                </a:solidFill>
              </a:rPr>
              <a:t>i</a:t>
            </a:r>
            <a:r>
              <a:rPr lang="en-US" i="1" dirty="0">
                <a:solidFill>
                  <a:srgbClr val="002060"/>
                </a:solidFill>
              </a:rPr>
              <a:t>) and  </a:t>
            </a:r>
            <a:r>
              <a:rPr lang="en-US" i="1" dirty="0" err="1">
                <a:solidFill>
                  <a:srgbClr val="002060"/>
                </a:solidFill>
              </a:rPr>
              <a:t>Target_A</a:t>
            </a:r>
            <a:r>
              <a:rPr lang="en-US" i="1" dirty="0">
                <a:solidFill>
                  <a:srgbClr val="002060"/>
                </a:solidFill>
              </a:rPr>
              <a:t>(</a:t>
            </a:r>
            <a:r>
              <a:rPr lang="en-US" i="1" dirty="0" err="1">
                <a:solidFill>
                  <a:srgbClr val="002060"/>
                </a:solidFill>
              </a:rPr>
              <a:t>i</a:t>
            </a:r>
            <a:r>
              <a:rPr lang="en-US" i="1" dirty="0">
                <a:solidFill>
                  <a:srgbClr val="002060"/>
                </a:solidFill>
              </a:rPr>
              <a:t>) are the target variable value of node(</a:t>
            </a:r>
            <a:r>
              <a:rPr lang="en-US" i="1" dirty="0" err="1">
                <a:solidFill>
                  <a:srgbClr val="002060"/>
                </a:solidFill>
              </a:rPr>
              <a:t>i</a:t>
            </a:r>
            <a:r>
              <a:rPr lang="en-US" i="1" dirty="0">
                <a:solidFill>
                  <a:srgbClr val="002060"/>
                </a:solidFill>
              </a:rPr>
              <a:t>), </a:t>
            </a:r>
            <a:r>
              <a:rPr lang="en-US" i="1" dirty="0" err="1">
                <a:solidFill>
                  <a:srgbClr val="002060"/>
                </a:solidFill>
              </a:rPr>
              <a:t>i</a:t>
            </a:r>
            <a:r>
              <a:rPr lang="en-US" i="1" dirty="0">
                <a:solidFill>
                  <a:srgbClr val="002060"/>
                </a:solidFill>
              </a:rPr>
              <a:t> = 1,2,…,N, for sample P and A respectively. </a:t>
            </a:r>
            <a:endParaRPr lang="en-US" i="1" dirty="0" smtClean="0">
              <a:solidFill>
                <a:srgbClr val="002060"/>
              </a:solidFill>
            </a:endParaRPr>
          </a:p>
          <a:p>
            <a:pPr>
              <a:buFont typeface="Wingdings" panose="05000000000000000000" pitchFamily="2" charset="2"/>
              <a:buChar char="§"/>
            </a:pPr>
            <a:endParaRPr lang="en-US" dirty="0">
              <a:solidFill>
                <a:srgbClr val="002060"/>
              </a:solidFill>
            </a:endParaRPr>
          </a:p>
          <a:p>
            <a:pPr>
              <a:buFont typeface="Wingdings" panose="05000000000000000000" pitchFamily="2" charset="2"/>
              <a:buChar char="§"/>
            </a:pPr>
            <a:r>
              <a:rPr lang="en-US" i="1" dirty="0" err="1">
                <a:solidFill>
                  <a:srgbClr val="002060"/>
                </a:solidFill>
              </a:rPr>
              <a:t>Weight_A</a:t>
            </a:r>
            <a:r>
              <a:rPr lang="en-US" i="1" dirty="0">
                <a:solidFill>
                  <a:srgbClr val="002060"/>
                </a:solidFill>
              </a:rPr>
              <a:t>(</a:t>
            </a:r>
            <a:r>
              <a:rPr lang="en-US" i="1" dirty="0" err="1">
                <a:solidFill>
                  <a:srgbClr val="002060"/>
                </a:solidFill>
              </a:rPr>
              <a:t>i</a:t>
            </a:r>
            <a:r>
              <a:rPr lang="en-US" i="1" dirty="0">
                <a:solidFill>
                  <a:srgbClr val="002060"/>
                </a:solidFill>
              </a:rPr>
              <a:t>) are the weight of node(</a:t>
            </a:r>
            <a:r>
              <a:rPr lang="en-US" i="1" dirty="0" err="1">
                <a:solidFill>
                  <a:srgbClr val="002060"/>
                </a:solidFill>
              </a:rPr>
              <a:t>i</a:t>
            </a:r>
            <a:r>
              <a:rPr lang="en-US" i="1" dirty="0">
                <a:solidFill>
                  <a:srgbClr val="002060"/>
                </a:solidFill>
              </a:rPr>
              <a:t>) of sample A, and </a:t>
            </a:r>
            <a:r>
              <a:rPr lang="en-US" i="1" dirty="0" err="1">
                <a:solidFill>
                  <a:srgbClr val="002060"/>
                </a:solidFill>
              </a:rPr>
              <a:t>Weight_A</a:t>
            </a:r>
            <a:r>
              <a:rPr lang="en-US" i="1" dirty="0">
                <a:solidFill>
                  <a:srgbClr val="002060"/>
                </a:solidFill>
              </a:rPr>
              <a:t>(1) + …….+ </a:t>
            </a:r>
            <a:r>
              <a:rPr lang="en-US" i="1" dirty="0" err="1">
                <a:solidFill>
                  <a:srgbClr val="002060"/>
                </a:solidFill>
              </a:rPr>
              <a:t>Weight_A</a:t>
            </a:r>
            <a:r>
              <a:rPr lang="en-US" i="1" dirty="0">
                <a:solidFill>
                  <a:srgbClr val="002060"/>
                </a:solidFill>
              </a:rPr>
              <a:t>(N) = 1</a:t>
            </a:r>
            <a:r>
              <a:rPr lang="en-US" i="1" dirty="0" smtClean="0">
                <a:solidFill>
                  <a:srgbClr val="002060"/>
                </a:solidFill>
              </a:rPr>
              <a:t>.</a:t>
            </a:r>
          </a:p>
          <a:p>
            <a:pPr marL="0" indent="0">
              <a:buNone/>
            </a:pPr>
            <a:endParaRPr lang="en-US" dirty="0">
              <a:solidFill>
                <a:srgbClr val="002060"/>
              </a:solidFill>
            </a:endParaRPr>
          </a:p>
          <a:p>
            <a:pPr marL="0" indent="0">
              <a:buNone/>
            </a:pPr>
            <a:r>
              <a:rPr lang="en-US" i="1" dirty="0">
                <a:solidFill>
                  <a:srgbClr val="002060"/>
                </a:solidFill>
              </a:rPr>
              <a:t>For models with binary target variable, </a:t>
            </a:r>
            <a:r>
              <a:rPr lang="en-US" i="1" dirty="0" err="1">
                <a:solidFill>
                  <a:srgbClr val="002060"/>
                </a:solidFill>
              </a:rPr>
              <a:t>Weight_A</a:t>
            </a:r>
            <a:r>
              <a:rPr lang="en-US" i="1" dirty="0">
                <a:solidFill>
                  <a:srgbClr val="002060"/>
                </a:solidFill>
              </a:rPr>
              <a:t>(</a:t>
            </a:r>
            <a:r>
              <a:rPr lang="en-US" i="1" dirty="0" err="1">
                <a:solidFill>
                  <a:srgbClr val="002060"/>
                </a:solidFill>
              </a:rPr>
              <a:t>i</a:t>
            </a:r>
            <a:r>
              <a:rPr lang="en-US" i="1" dirty="0">
                <a:solidFill>
                  <a:srgbClr val="002060"/>
                </a:solidFill>
              </a:rPr>
              <a:t>) represents the percentage of accounts in node(</a:t>
            </a:r>
            <a:r>
              <a:rPr lang="en-US" i="1" dirty="0" err="1">
                <a:solidFill>
                  <a:srgbClr val="002060"/>
                </a:solidFill>
              </a:rPr>
              <a:t>i</a:t>
            </a:r>
            <a:r>
              <a:rPr lang="en-US" i="1" dirty="0">
                <a:solidFill>
                  <a:srgbClr val="002060"/>
                </a:solidFill>
              </a:rPr>
              <a:t>) to the total # of accounts. </a:t>
            </a:r>
            <a:endParaRPr lang="en-US" i="1" dirty="0" smtClean="0">
              <a:solidFill>
                <a:srgbClr val="002060"/>
              </a:solidFill>
            </a:endParaRPr>
          </a:p>
          <a:p>
            <a:pPr marL="0" indent="0">
              <a:buNone/>
            </a:pPr>
            <a:endParaRPr lang="en-US" dirty="0">
              <a:solidFill>
                <a:srgbClr val="002060"/>
              </a:solidFill>
            </a:endParaRPr>
          </a:p>
          <a:p>
            <a:pPr marL="0" indent="0">
              <a:buNone/>
            </a:pPr>
            <a:r>
              <a:rPr lang="en-US" i="1" dirty="0">
                <a:solidFill>
                  <a:srgbClr val="002060"/>
                </a:solidFill>
              </a:rPr>
              <a:t>For models with non-binary outcome, the weight should be calculated using the most relevant information to the target variable</a:t>
            </a:r>
            <a:r>
              <a:rPr lang="en-US" i="1" dirty="0" smtClean="0">
                <a:solidFill>
                  <a:srgbClr val="002060"/>
                </a:solidFill>
              </a:rPr>
              <a:t>.</a:t>
            </a:r>
          </a:p>
          <a:p>
            <a:pPr marL="0" indent="0">
              <a:buNone/>
            </a:pPr>
            <a:r>
              <a:rPr lang="en-US" i="1" dirty="0" smtClean="0">
                <a:solidFill>
                  <a:srgbClr val="002060"/>
                </a:solidFill>
              </a:rPr>
              <a:t> </a:t>
            </a:r>
            <a:r>
              <a:rPr lang="en-US" i="1" dirty="0">
                <a:solidFill>
                  <a:srgbClr val="002060"/>
                </a:solidFill>
              </a:rPr>
              <a:t>For example, if the target variable is $NCL rate, then the weight should be the percentage of $ENR of each node to the total $ENR.</a:t>
            </a:r>
            <a:endParaRPr lang="en-US" dirty="0">
              <a:solidFill>
                <a:srgbClr val="002060"/>
              </a:solidFill>
            </a:endParaRP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62236"/>
            <a:ext cx="3409950" cy="56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12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6019800"/>
          </a:xfrm>
        </p:spPr>
        <p:txBody>
          <a:bodyPr>
            <a:normAutofit fontScale="25000" lnSpcReduction="20000"/>
          </a:bodyPr>
          <a:lstStyle/>
          <a:p>
            <a:pPr marL="0" lvl="0" indent="0">
              <a:buNone/>
            </a:pPr>
            <a:r>
              <a:rPr lang="en-US" sz="6400" b="1" i="1" u="sng" dirty="0">
                <a:solidFill>
                  <a:srgbClr val="002060"/>
                </a:solidFill>
              </a:rPr>
              <a:t>Risk Ranking:</a:t>
            </a:r>
            <a:r>
              <a:rPr lang="en-US" sz="6400" i="1" u="sng" dirty="0">
                <a:solidFill>
                  <a:srgbClr val="002060"/>
                </a:solidFill>
              </a:rPr>
              <a:t> </a:t>
            </a:r>
            <a:r>
              <a:rPr lang="en-US" sz="6400" i="1" u="sng" dirty="0" smtClean="0">
                <a:solidFill>
                  <a:srgbClr val="002060"/>
                </a:solidFill>
              </a:rPr>
              <a:t>(</a:t>
            </a:r>
            <a:r>
              <a:rPr lang="en-US" sz="6400" b="1" i="1" u="sng" dirty="0" smtClean="0">
                <a:solidFill>
                  <a:srgbClr val="002060"/>
                </a:solidFill>
              </a:rPr>
              <a:t>Rank Order Breaks-ROB)</a:t>
            </a:r>
          </a:p>
          <a:p>
            <a:pPr marL="0" lvl="0" indent="0">
              <a:buNone/>
            </a:pPr>
            <a:endParaRPr lang="en-US" sz="6400" i="1" dirty="0">
              <a:solidFill>
                <a:srgbClr val="002060"/>
              </a:solidFill>
            </a:endParaRPr>
          </a:p>
          <a:p>
            <a:pPr marL="0" lvl="0" indent="0">
              <a:buNone/>
            </a:pPr>
            <a:r>
              <a:rPr lang="en-US" sz="6400" i="1" dirty="0" smtClean="0">
                <a:solidFill>
                  <a:srgbClr val="002060"/>
                </a:solidFill>
              </a:rPr>
              <a:t>Segmentation </a:t>
            </a:r>
            <a:r>
              <a:rPr lang="en-US" sz="6400" i="1" dirty="0">
                <a:solidFill>
                  <a:srgbClr val="002060"/>
                </a:solidFill>
              </a:rPr>
              <a:t>should have a clear risk ranking i.e. either a monotonic decreasing or increasing trend of risk should be present in all samples. </a:t>
            </a:r>
            <a:endParaRPr lang="en-US" sz="6400" i="1" dirty="0" smtClean="0">
              <a:solidFill>
                <a:srgbClr val="002060"/>
              </a:solidFill>
            </a:endParaRPr>
          </a:p>
          <a:p>
            <a:pPr marL="0" lvl="0" indent="0">
              <a:buNone/>
            </a:pPr>
            <a:endParaRPr lang="en-US" sz="6400" i="1" dirty="0" smtClean="0">
              <a:solidFill>
                <a:srgbClr val="002060"/>
              </a:solidFill>
            </a:endParaRPr>
          </a:p>
          <a:p>
            <a:pPr marL="0" lvl="0" indent="0">
              <a:buNone/>
            </a:pPr>
            <a:r>
              <a:rPr lang="en-US" sz="6400" i="1" dirty="0" smtClean="0">
                <a:solidFill>
                  <a:srgbClr val="002060"/>
                </a:solidFill>
              </a:rPr>
              <a:t>The </a:t>
            </a:r>
            <a:r>
              <a:rPr lang="en-US" sz="6400" i="1" dirty="0">
                <a:solidFill>
                  <a:srgbClr val="002060"/>
                </a:solidFill>
              </a:rPr>
              <a:t>consistency of rank ordering with respect to the targeted account credit performance metric (for example, good/bad rate, charge-off rate, NCL rate) must be assessed across the nodes for the segmentation unless account credit performance is not applicable to the segmentation.</a:t>
            </a:r>
            <a:endParaRPr lang="en-US" sz="6400" dirty="0">
              <a:solidFill>
                <a:srgbClr val="002060"/>
              </a:solidFill>
            </a:endParaRPr>
          </a:p>
          <a:p>
            <a:pPr marL="0" indent="0">
              <a:buNone/>
            </a:pPr>
            <a:endParaRPr lang="en-US" sz="6400" i="1" dirty="0" smtClean="0">
              <a:solidFill>
                <a:srgbClr val="002060"/>
              </a:solidFill>
            </a:endParaRPr>
          </a:p>
          <a:p>
            <a:pPr marL="0" indent="0">
              <a:buNone/>
            </a:pPr>
            <a:r>
              <a:rPr lang="en-US" sz="6400" i="1" dirty="0" smtClean="0">
                <a:solidFill>
                  <a:srgbClr val="002060"/>
                </a:solidFill>
              </a:rPr>
              <a:t>Measured </a:t>
            </a:r>
            <a:r>
              <a:rPr lang="en-US" sz="6400" i="1" dirty="0">
                <a:solidFill>
                  <a:srgbClr val="002060"/>
                </a:solidFill>
              </a:rPr>
              <a:t>by Percentage of Rank Order Breaks (ROB):</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b="1" i="1" dirty="0">
                <a:solidFill>
                  <a:srgbClr val="002060"/>
                </a:solidFill>
              </a:rPr>
              <a:t>Definition</a:t>
            </a:r>
            <a:r>
              <a:rPr lang="en-US" sz="6400" i="1" dirty="0">
                <a:solidFill>
                  <a:srgbClr val="002060"/>
                </a:solidFill>
              </a:rPr>
              <a:t>: Let </a:t>
            </a:r>
            <a:r>
              <a:rPr lang="en-US" sz="6400" i="1" dirty="0" err="1">
                <a:solidFill>
                  <a:srgbClr val="002060"/>
                </a:solidFill>
              </a:rPr>
              <a:t>Ri</a:t>
            </a:r>
            <a:r>
              <a:rPr lang="en-US" sz="6400" i="1" dirty="0">
                <a:solidFill>
                  <a:srgbClr val="002060"/>
                </a:solidFill>
              </a:rPr>
              <a:t> denote the rank of each node across the performance/target variable (e.g. loss rate) dimension in the reference/benchmark sample with R1 = 1, R2 = 2… RN = N representing the rank order by the performance/target variable values arranged from the highest to the lowest value. Let V1, V2… </a:t>
            </a:r>
            <a:r>
              <a:rPr lang="en-US" sz="6400" i="1" dirty="0" err="1">
                <a:solidFill>
                  <a:srgbClr val="002060"/>
                </a:solidFill>
              </a:rPr>
              <a:t>Vn</a:t>
            </a:r>
            <a:r>
              <a:rPr lang="en-US" sz="6400" i="1" dirty="0">
                <a:solidFill>
                  <a:srgbClr val="002060"/>
                </a:solidFill>
              </a:rPr>
              <a:t> denote the rank of each node across the same but in the validation sample.</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i="1" dirty="0">
                <a:solidFill>
                  <a:srgbClr val="002060"/>
                </a:solidFill>
              </a:rPr>
              <a:t>  </a:t>
            </a:r>
            <a:endParaRPr lang="en-US" sz="6400" dirty="0">
              <a:solidFill>
                <a:srgbClr val="002060"/>
              </a:solidFill>
            </a:endParaRPr>
          </a:p>
          <a:p>
            <a:pPr marL="0" indent="0">
              <a:buNone/>
            </a:pPr>
            <a:r>
              <a:rPr lang="en-US" sz="6400" dirty="0">
                <a:solidFill>
                  <a:srgbClr val="002060"/>
                </a:solidFill>
              </a:rPr>
              <a:t/>
            </a:r>
            <a:br>
              <a:rPr lang="en-US" sz="6400" dirty="0">
                <a:solidFill>
                  <a:srgbClr val="002060"/>
                </a:solidFill>
              </a:rPr>
            </a:br>
            <a:r>
              <a:rPr lang="en-US" sz="6400" i="1" dirty="0">
                <a:solidFill>
                  <a:srgbClr val="002060"/>
                </a:solidFill>
              </a:rPr>
              <a:t>Where N is the total number of terminal nodes in the model; </a:t>
            </a:r>
            <a:r>
              <a:rPr lang="en-US" sz="6400" i="1" dirty="0" err="1">
                <a:solidFill>
                  <a:srgbClr val="002060"/>
                </a:solidFill>
              </a:rPr>
              <a:t>Ri</a:t>
            </a:r>
            <a:r>
              <a:rPr lang="en-US" sz="6400" i="1" dirty="0">
                <a:solidFill>
                  <a:srgbClr val="002060"/>
                </a:solidFill>
              </a:rPr>
              <a:t> is the rank of </a:t>
            </a:r>
            <a:r>
              <a:rPr lang="en-US" sz="6400" i="1" dirty="0" smtClean="0">
                <a:solidFill>
                  <a:srgbClr val="002060"/>
                </a:solidFill>
              </a:rPr>
              <a:t>the </a:t>
            </a:r>
            <a:r>
              <a:rPr lang="en-US" sz="6400" i="1" dirty="0" err="1">
                <a:solidFill>
                  <a:srgbClr val="002060"/>
                </a:solidFill>
              </a:rPr>
              <a:t>i</a:t>
            </a:r>
            <a:r>
              <a:rPr lang="en-US" sz="6400" i="1" dirty="0">
                <a:solidFill>
                  <a:srgbClr val="002060"/>
                </a:solidFill>
              </a:rPr>
              <a:t> </a:t>
            </a:r>
            <a:r>
              <a:rPr lang="en-US" sz="6400" i="1" dirty="0" err="1">
                <a:solidFill>
                  <a:srgbClr val="002060"/>
                </a:solidFill>
              </a:rPr>
              <a:t>th</a:t>
            </a:r>
            <a:r>
              <a:rPr lang="en-US" sz="6400" i="1" dirty="0">
                <a:solidFill>
                  <a:srgbClr val="002060"/>
                </a:solidFill>
              </a:rPr>
              <a:t> node in the reference sample. Vi is the rank of the same node on the validation sample; </a:t>
            </a:r>
            <a:endParaRPr lang="en-US" sz="6400" dirty="0">
              <a:solidFill>
                <a:srgbClr val="002060"/>
              </a:solidFill>
            </a:endParaRPr>
          </a:p>
          <a:p>
            <a:pPr marL="0" indent="0">
              <a:buNone/>
            </a:pPr>
            <a:r>
              <a:rPr lang="en-US" sz="6400" i="1" dirty="0">
                <a:solidFill>
                  <a:srgbClr val="002060"/>
                </a:solidFill>
              </a:rPr>
              <a:t>Where </a:t>
            </a:r>
            <a:r>
              <a:rPr lang="en-US" sz="6400" b="1" i="1" dirty="0" err="1">
                <a:solidFill>
                  <a:srgbClr val="002060"/>
                </a:solidFill>
              </a:rPr>
              <a:t>Norm_factor</a:t>
            </a:r>
            <a:r>
              <a:rPr lang="en-US" sz="6400" b="1" i="1" dirty="0">
                <a:solidFill>
                  <a:srgbClr val="002060"/>
                </a:solidFill>
              </a:rPr>
              <a:t> = ROUNDUP (N/2, 0)*TRUNC (N/2, 0), </a:t>
            </a:r>
            <a:r>
              <a:rPr lang="en-US" sz="6400" i="1" dirty="0">
                <a:solidFill>
                  <a:srgbClr val="002060"/>
                </a:solidFill>
              </a:rPr>
              <a:t>represents the worst case scenario of ROB given N terminal nodes. </a:t>
            </a:r>
            <a:endParaRPr lang="en-US" sz="6400" dirty="0">
              <a:solidFill>
                <a:srgbClr val="002060"/>
              </a:solidFill>
            </a:endParaRPr>
          </a:p>
          <a:p>
            <a:pPr marL="0" indent="0">
              <a:buNone/>
            </a:pPr>
            <a:endParaRPr lang="en-US" dirty="0">
              <a:solidFill>
                <a:srgbClr val="002060"/>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32227"/>
            <a:ext cx="3200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6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marL="0" indent="0">
              <a:lnSpc>
                <a:spcPct val="80000"/>
              </a:lnSpc>
              <a:buNone/>
            </a:pPr>
            <a:r>
              <a:rPr lang="en-US" sz="1600" b="1" i="1" u="sng" dirty="0">
                <a:solidFill>
                  <a:srgbClr val="002060"/>
                </a:solidFill>
              </a:rPr>
              <a:t>Discriminatory Power of </a:t>
            </a:r>
            <a:r>
              <a:rPr lang="en-US" sz="1600" b="1" i="1" u="sng" dirty="0" smtClean="0">
                <a:solidFill>
                  <a:srgbClr val="002060"/>
                </a:solidFill>
              </a:rPr>
              <a:t>the </a:t>
            </a:r>
            <a:r>
              <a:rPr lang="en-US" sz="1600" b="1" i="1" u="sng" dirty="0">
                <a:solidFill>
                  <a:srgbClr val="002060"/>
                </a:solidFill>
              </a:rPr>
              <a:t>Model </a:t>
            </a:r>
            <a:r>
              <a:rPr lang="en-US" sz="1600" b="1" i="1" u="sng" dirty="0" smtClean="0">
                <a:solidFill>
                  <a:srgbClr val="002060"/>
                </a:solidFill>
              </a:rPr>
              <a:t>(Separation Power of Index):-</a:t>
            </a:r>
          </a:p>
          <a:p>
            <a:pPr marL="0" indent="0">
              <a:lnSpc>
                <a:spcPct val="80000"/>
              </a:lnSpc>
              <a:buNone/>
            </a:pPr>
            <a:endParaRPr lang="en-US" sz="1600" b="1" i="1" u="sng" dirty="0" smtClean="0">
              <a:solidFill>
                <a:srgbClr val="002060"/>
              </a:solidFill>
            </a:endParaRPr>
          </a:p>
          <a:p>
            <a:pPr lvl="0"/>
            <a:r>
              <a:rPr lang="en-US" sz="1600" i="1" dirty="0" smtClean="0">
                <a:solidFill>
                  <a:srgbClr val="002060"/>
                </a:solidFill>
              </a:rPr>
              <a:t>The </a:t>
            </a:r>
            <a:r>
              <a:rPr lang="en-US" sz="1600" i="1" dirty="0">
                <a:solidFill>
                  <a:srgbClr val="002060"/>
                </a:solidFill>
              </a:rPr>
              <a:t>separation power of the segmentation for all samples with respect to the targeted account/customer performance metric (for example, good/bad rate, charge-off rate, NCL rate) must be assessed. </a:t>
            </a:r>
            <a:endParaRPr lang="en-US" sz="1600" i="1" dirty="0" smtClean="0">
              <a:solidFill>
                <a:srgbClr val="002060"/>
              </a:solidFill>
            </a:endParaRPr>
          </a:p>
          <a:p>
            <a:pPr lvl="0"/>
            <a:endParaRPr lang="en-US" sz="1600" i="1" dirty="0">
              <a:solidFill>
                <a:srgbClr val="002060"/>
              </a:solidFill>
            </a:endParaRPr>
          </a:p>
          <a:p>
            <a:pPr lvl="0"/>
            <a:r>
              <a:rPr lang="en-US" sz="1600" i="1" dirty="0" smtClean="0">
                <a:solidFill>
                  <a:srgbClr val="002060"/>
                </a:solidFill>
              </a:rPr>
              <a:t>Measured </a:t>
            </a:r>
            <a:r>
              <a:rPr lang="en-US" sz="1600" i="1" dirty="0">
                <a:solidFill>
                  <a:srgbClr val="002060"/>
                </a:solidFill>
              </a:rPr>
              <a:t>by </a:t>
            </a:r>
            <a:r>
              <a:rPr lang="en-US" sz="1600" b="1" i="1" dirty="0">
                <a:solidFill>
                  <a:srgbClr val="002060"/>
                </a:solidFill>
              </a:rPr>
              <a:t>Separation Power Index (SPI) </a:t>
            </a:r>
            <a:endParaRPr lang="en-US" sz="1600" b="1" dirty="0">
              <a:solidFill>
                <a:srgbClr val="002060"/>
              </a:solidFill>
            </a:endParaRPr>
          </a:p>
          <a:p>
            <a:pPr marL="0" indent="0">
              <a:buNone/>
            </a:pPr>
            <a:r>
              <a:rPr lang="en-US" sz="1600" i="1" dirty="0">
                <a:solidFill>
                  <a:srgbClr val="002060"/>
                </a:solidFill>
              </a:rPr>
              <a:t> </a:t>
            </a:r>
            <a:endParaRPr lang="en-US" sz="1600" dirty="0">
              <a:solidFill>
                <a:srgbClr val="002060"/>
              </a:solidFill>
            </a:endParaRPr>
          </a:p>
          <a:p>
            <a:r>
              <a:rPr lang="en-US" sz="1600" b="1" i="1" dirty="0">
                <a:solidFill>
                  <a:srgbClr val="002060"/>
                </a:solidFill>
              </a:rPr>
              <a:t>Definition</a:t>
            </a:r>
            <a:r>
              <a:rPr lang="en-US" sz="1600" i="1" dirty="0">
                <a:solidFill>
                  <a:srgbClr val="002060"/>
                </a:solidFill>
              </a:rPr>
              <a:t>: Let </a:t>
            </a:r>
            <a:r>
              <a:rPr lang="en-US" sz="1600" i="1" dirty="0" err="1">
                <a:solidFill>
                  <a:srgbClr val="002060"/>
                </a:solidFill>
              </a:rPr>
              <a:t>Ri</a:t>
            </a:r>
            <a:r>
              <a:rPr lang="en-US" sz="1600" i="1" dirty="0">
                <a:solidFill>
                  <a:srgbClr val="002060"/>
                </a:solidFill>
              </a:rPr>
              <a:t> denote the rank of each node across the dependent variable (e.g. loss rate) dimension in the reference/benchmark sample with R1 = 1, R2 = 2… RN = N representing the rank order by the target variable values arranged from the highest to the lowest. High_10% denotes the cumulative value of the target variable within the nodes representing 10% of accounts cumulated from the top, and Low_10% denotes the cumulative value of the target variable within the nodes representing 10% of accounts cumulated from the bottom, based on the reference model rank ordering grid. </a:t>
            </a:r>
            <a:endParaRPr lang="en-US" sz="1600" i="1" dirty="0" smtClean="0">
              <a:solidFill>
                <a:srgbClr val="002060"/>
              </a:solidFill>
            </a:endParaRPr>
          </a:p>
          <a:p>
            <a:endParaRPr lang="en-US" sz="1600" i="1" dirty="0">
              <a:solidFill>
                <a:srgbClr val="002060"/>
              </a:solidFill>
            </a:endParaRPr>
          </a:p>
          <a:p>
            <a:endParaRPr lang="en-US" sz="1600" i="1" dirty="0" smtClean="0">
              <a:solidFill>
                <a:srgbClr val="002060"/>
              </a:solidFill>
            </a:endParaRPr>
          </a:p>
          <a:p>
            <a:endParaRPr lang="en-US" sz="1600" i="1" dirty="0">
              <a:solidFill>
                <a:srgbClr val="002060"/>
              </a:solidFill>
            </a:endParaRPr>
          </a:p>
          <a:p>
            <a:pPr>
              <a:buFont typeface="Wingdings" panose="05000000000000000000" pitchFamily="2" charset="2"/>
              <a:buChar char="§"/>
            </a:pPr>
            <a:r>
              <a:rPr lang="en-US" sz="1600" i="1" dirty="0">
                <a:solidFill>
                  <a:srgbClr val="002060"/>
                </a:solidFill>
              </a:rPr>
              <a:t>Where Mean is a measure of the overall bad rate of the sample</a:t>
            </a:r>
            <a:r>
              <a:rPr lang="en-US" sz="1600" i="1" dirty="0" smtClean="0">
                <a:solidFill>
                  <a:srgbClr val="002060"/>
                </a:solidFill>
              </a:rPr>
              <a:t>.</a:t>
            </a:r>
          </a:p>
          <a:p>
            <a:pPr marL="0" indent="0">
              <a:buNone/>
            </a:pPr>
            <a:endParaRPr lang="en-US" sz="1600" dirty="0">
              <a:solidFill>
                <a:srgbClr val="002060"/>
              </a:solidFill>
            </a:endParaRPr>
          </a:p>
          <a:p>
            <a:pPr>
              <a:buFont typeface="Wingdings" panose="05000000000000000000" pitchFamily="2" charset="2"/>
              <a:buChar char="§"/>
            </a:pPr>
            <a:r>
              <a:rPr lang="en-US" sz="1600" i="1" dirty="0">
                <a:solidFill>
                  <a:srgbClr val="002060"/>
                </a:solidFill>
              </a:rPr>
              <a:t>In cases where the highest /lowest node has more than 10% of the total population, take the value of the target variable of the highest/lowest node as </a:t>
            </a:r>
            <a:r>
              <a:rPr lang="en-US" sz="1600" b="1" i="1" dirty="0">
                <a:solidFill>
                  <a:srgbClr val="002060"/>
                </a:solidFill>
              </a:rPr>
              <a:t>High_10% / Low_10%.</a:t>
            </a:r>
            <a:r>
              <a:rPr lang="en-US" sz="1600" i="1" dirty="0">
                <a:solidFill>
                  <a:srgbClr val="002060"/>
                </a:solidFill>
              </a:rPr>
              <a:t>  </a:t>
            </a:r>
            <a:endParaRPr lang="en-US" sz="1600" i="1" dirty="0" smtClean="0">
              <a:solidFill>
                <a:srgbClr val="002060"/>
              </a:solidFill>
            </a:endParaRPr>
          </a:p>
          <a:p>
            <a:pPr marL="0" indent="0">
              <a:buNone/>
            </a:pPr>
            <a:endParaRPr lang="en-US" sz="1600" dirty="0">
              <a:solidFill>
                <a:srgbClr val="002060"/>
              </a:solidFill>
            </a:endParaRPr>
          </a:p>
          <a:p>
            <a:pPr>
              <a:buFont typeface="Wingdings" panose="05000000000000000000" pitchFamily="2" charset="2"/>
              <a:buChar char="§"/>
            </a:pPr>
            <a:r>
              <a:rPr lang="en-US" sz="1600" i="1" dirty="0">
                <a:solidFill>
                  <a:srgbClr val="002060"/>
                </a:solidFill>
              </a:rPr>
              <a:t>In cases where the highest / lowest node has less than 10% of the total population, take the proportion of the next level node to attain 10% of the population</a:t>
            </a:r>
            <a:endParaRPr lang="en-US" sz="1600" dirty="0">
              <a:solidFill>
                <a:srgbClr val="002060"/>
              </a:solidFill>
            </a:endParaRPr>
          </a:p>
          <a:p>
            <a:pPr marL="0" indent="0">
              <a:buNone/>
            </a:pPr>
            <a:r>
              <a:rPr lang="en-US" sz="1600" i="1" dirty="0"/>
              <a:t> </a:t>
            </a:r>
            <a:endParaRPr lang="en-US" sz="1600" dirty="0"/>
          </a:p>
          <a:p>
            <a:endParaRPr lang="en-US" sz="1600" i="1" dirty="0" smtClean="0">
              <a:solidFill>
                <a:srgbClr val="002060"/>
              </a:solidFill>
            </a:endParaRPr>
          </a:p>
          <a:p>
            <a:endParaRPr lang="en-US" sz="1600" dirty="0">
              <a:solidFill>
                <a:srgbClr val="002060"/>
              </a:solidFill>
            </a:endParaRPr>
          </a:p>
          <a:p>
            <a:pPr marL="0" indent="0">
              <a:lnSpc>
                <a:spcPct val="80000"/>
              </a:lnSpc>
              <a:buNone/>
            </a:pPr>
            <a:r>
              <a:rPr lang="en-US" sz="1600" b="1" i="1" u="sng" dirty="0" smtClean="0">
                <a:solidFill>
                  <a:srgbClr val="002060"/>
                </a:solidFill>
              </a:rPr>
              <a:t> </a:t>
            </a:r>
          </a:p>
          <a:p>
            <a:pPr marL="0" indent="0">
              <a:lnSpc>
                <a:spcPct val="80000"/>
              </a:lnSpc>
              <a:buNone/>
            </a:pPr>
            <a:r>
              <a:rPr lang="en-US" sz="1600" b="1" i="1" u="sng" dirty="0">
                <a:solidFill>
                  <a:srgbClr val="002060"/>
                </a:solidFill>
              </a:rPr>
              <a:t> </a:t>
            </a:r>
            <a:r>
              <a:rPr lang="en-US" sz="1600" b="1" i="1" u="sng" dirty="0" smtClean="0">
                <a:solidFill>
                  <a:srgbClr val="002060"/>
                </a:solidFill>
              </a:rPr>
              <a:t>                </a:t>
            </a:r>
            <a:endParaRPr lang="en-US" sz="1600" b="1" i="1" u="sng" dirty="0">
              <a:solidFill>
                <a:srgbClr val="00206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893" y="3048000"/>
            <a:ext cx="2209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44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1800" i="1" dirty="0">
                <a:solidFill>
                  <a:srgbClr val="002060"/>
                </a:solidFill>
              </a:rPr>
              <a:t>Threshold limits to decide the Model to be Robust &amp; Stable: </a:t>
            </a:r>
            <a:endParaRPr lang="en-US" sz="1800" i="1" dirty="0" smtClean="0">
              <a:solidFill>
                <a:srgbClr val="002060"/>
              </a:solidFill>
            </a:endParaRPr>
          </a:p>
          <a:p>
            <a:pPr marL="0" indent="0">
              <a:buNone/>
            </a:pPr>
            <a:r>
              <a:rPr lang="en-US" sz="1800" i="1" dirty="0">
                <a:solidFill>
                  <a:srgbClr val="002060"/>
                </a:solidFill>
              </a:rPr>
              <a:t> </a:t>
            </a:r>
            <a:r>
              <a:rPr lang="en-US" sz="1800" i="1" dirty="0" smtClean="0">
                <a:solidFill>
                  <a:srgbClr val="002060"/>
                </a:solidFill>
              </a:rPr>
              <a:t>        Metrics </a:t>
            </a:r>
            <a:r>
              <a:rPr lang="en-US" sz="1800" i="1" dirty="0">
                <a:solidFill>
                  <a:srgbClr val="002060"/>
                </a:solidFill>
              </a:rPr>
              <a:t>should show similar      </a:t>
            </a:r>
            <a:endParaRPr lang="en-US" sz="1800" dirty="0">
              <a:solidFill>
                <a:srgbClr val="002060"/>
              </a:solidFill>
            </a:endParaRPr>
          </a:p>
          <a:p>
            <a:pPr marL="0" indent="0">
              <a:buNone/>
            </a:pPr>
            <a:endParaRPr lang="en-US" sz="1800" i="1" dirty="0" smtClean="0">
              <a:solidFill>
                <a:srgbClr val="002060"/>
              </a:solidFill>
            </a:endParaRPr>
          </a:p>
          <a:p>
            <a:pPr marL="0" indent="0">
              <a:buNone/>
            </a:pPr>
            <a:endParaRPr lang="en-US" sz="1800" i="1" dirty="0">
              <a:solidFill>
                <a:srgbClr val="002060"/>
              </a:solidFill>
            </a:endParaRPr>
          </a:p>
          <a:p>
            <a:r>
              <a:rPr lang="en-US" sz="1800" i="1" dirty="0" smtClean="0">
                <a:solidFill>
                  <a:srgbClr val="002060"/>
                </a:solidFill>
              </a:rPr>
              <a:t> </a:t>
            </a:r>
            <a:r>
              <a:rPr lang="en-US" sz="1800" i="1" u="sng" dirty="0">
                <a:solidFill>
                  <a:srgbClr val="002060"/>
                </a:solidFill>
              </a:rPr>
              <a:t>P</a:t>
            </a:r>
            <a:r>
              <a:rPr lang="en-US" sz="1800" i="1" u="sng" dirty="0" smtClean="0">
                <a:solidFill>
                  <a:srgbClr val="002060"/>
                </a:solidFill>
              </a:rPr>
              <a:t>erformance </a:t>
            </a:r>
            <a:r>
              <a:rPr lang="en-US" sz="1800" i="1" u="sng" dirty="0">
                <a:solidFill>
                  <a:srgbClr val="002060"/>
                </a:solidFill>
              </a:rPr>
              <a:t>in all samples (Development, OOT and recent validations)</a:t>
            </a:r>
            <a:endParaRPr lang="en-US" sz="1800" u="sng" dirty="0">
              <a:solidFill>
                <a:srgbClr val="002060"/>
              </a:solidFill>
            </a:endParaRPr>
          </a:p>
          <a:p>
            <a:endParaRPr lang="en-US" sz="1800" i="1" dirty="0">
              <a:solidFill>
                <a:srgbClr val="002060"/>
              </a:solidFill>
            </a:endParaRPr>
          </a:p>
          <a:p>
            <a:pPr marR="0" fontAlgn="base">
              <a:spcAft>
                <a:spcPts val="0"/>
              </a:spcAft>
            </a:pPr>
            <a:r>
              <a:rPr lang="en-US" sz="1800" b="1" i="1" dirty="0">
                <a:solidFill>
                  <a:srgbClr val="002060"/>
                </a:solidFill>
              </a:rPr>
              <a:t>SPI: </a:t>
            </a:r>
            <a:r>
              <a:rPr lang="en-US" sz="1800" b="1" i="1" dirty="0" smtClean="0">
                <a:solidFill>
                  <a:srgbClr val="002060"/>
                </a:solidFill>
              </a:rPr>
              <a:t>&gt; </a:t>
            </a:r>
            <a:r>
              <a:rPr lang="en-US" sz="1800" b="1" i="1" dirty="0">
                <a:solidFill>
                  <a:srgbClr val="002060"/>
                </a:solidFill>
              </a:rPr>
              <a:t>1.2 (indicates </a:t>
            </a:r>
            <a:r>
              <a:rPr lang="en-US" sz="1800" b="1" i="1" dirty="0" smtClean="0">
                <a:solidFill>
                  <a:srgbClr val="002060"/>
                </a:solidFill>
              </a:rPr>
              <a:t>Higher Discriminatory </a:t>
            </a:r>
            <a:r>
              <a:rPr lang="en-US" sz="1800" b="1" i="1" dirty="0">
                <a:solidFill>
                  <a:srgbClr val="002060"/>
                </a:solidFill>
              </a:rPr>
              <a:t>power)</a:t>
            </a:r>
          </a:p>
          <a:p>
            <a:pPr marL="0" marR="0" indent="0" fontAlgn="base">
              <a:spcAft>
                <a:spcPts val="0"/>
              </a:spcAft>
              <a:buNone/>
            </a:pPr>
            <a:r>
              <a:rPr lang="en-US" sz="1800" b="1" i="1" dirty="0">
                <a:solidFill>
                  <a:srgbClr val="002060"/>
                </a:solidFill>
              </a:rPr>
              <a:t> </a:t>
            </a:r>
          </a:p>
          <a:p>
            <a:pPr marR="0" fontAlgn="base">
              <a:spcAft>
                <a:spcPts val="0"/>
              </a:spcAft>
            </a:pPr>
            <a:r>
              <a:rPr lang="en-US" sz="1800" b="1" i="1" dirty="0">
                <a:solidFill>
                  <a:srgbClr val="002060"/>
                </a:solidFill>
              </a:rPr>
              <a:t>PSI: &gt;= 25% (indicates Population shift)</a:t>
            </a:r>
          </a:p>
          <a:p>
            <a:pPr marL="0" marR="0" indent="0">
              <a:spcAft>
                <a:spcPts val="0"/>
              </a:spcAft>
              <a:buNone/>
            </a:pPr>
            <a:r>
              <a:rPr lang="en-US" sz="1800" b="1" i="1" dirty="0">
                <a:solidFill>
                  <a:srgbClr val="002060"/>
                </a:solidFill>
              </a:rPr>
              <a:t> </a:t>
            </a:r>
          </a:p>
          <a:p>
            <a:pPr marR="0" fontAlgn="base">
              <a:spcAft>
                <a:spcPts val="0"/>
              </a:spcAft>
            </a:pPr>
            <a:r>
              <a:rPr lang="en-US" sz="1800" b="1" i="1" dirty="0">
                <a:solidFill>
                  <a:srgbClr val="002060"/>
                </a:solidFill>
              </a:rPr>
              <a:t>AAD &lt;25%  (lesser the value better is the accuracy)</a:t>
            </a:r>
          </a:p>
          <a:p>
            <a:pPr marL="0" marR="0" indent="0" fontAlgn="base">
              <a:spcAft>
                <a:spcPts val="0"/>
              </a:spcAft>
              <a:buNone/>
            </a:pPr>
            <a:r>
              <a:rPr lang="en-US" sz="1800" i="1" dirty="0">
                <a:solidFill>
                  <a:srgbClr val="002060"/>
                </a:solidFill>
              </a:rPr>
              <a:t> </a:t>
            </a:r>
          </a:p>
          <a:p>
            <a:pPr marL="0" marR="0" indent="0">
              <a:spcAft>
                <a:spcPts val="0"/>
              </a:spcAft>
              <a:buNone/>
            </a:pPr>
            <a:endParaRPr lang="en-US" sz="1800" i="1" dirty="0">
              <a:solidFill>
                <a:srgbClr val="002060"/>
              </a:solidFill>
            </a:endParaRPr>
          </a:p>
          <a:p>
            <a:pPr marL="114300" marR="0" indent="0" fontAlgn="base">
              <a:spcBef>
                <a:spcPts val="0"/>
              </a:spcBef>
              <a:spcAft>
                <a:spcPts val="0"/>
              </a:spcAft>
              <a:buNone/>
            </a:pPr>
            <a:r>
              <a:rPr lang="en-US" sz="1600" dirty="0">
                <a:solidFill>
                  <a:srgbClr val="002060"/>
                </a:solidFill>
                <a:ea typeface="Times New Roman"/>
                <a:cs typeface="Calibri"/>
              </a:rPr>
              <a:t> </a:t>
            </a:r>
            <a:endParaRPr lang="en-US" dirty="0">
              <a:latin typeface="Times New Roman"/>
              <a:ea typeface="Times New Roman"/>
            </a:endParaRPr>
          </a:p>
          <a:p>
            <a:pPr marL="114300" marR="0" indent="0">
              <a:spcBef>
                <a:spcPts val="0"/>
              </a:spcBef>
              <a:spcAft>
                <a:spcPts val="0"/>
              </a:spcAft>
              <a:buNone/>
            </a:pPr>
            <a:r>
              <a:rPr lang="en-US" sz="1600" dirty="0">
                <a:solidFill>
                  <a:srgbClr val="002060"/>
                </a:solidFill>
                <a:ea typeface="SimSun"/>
                <a:cs typeface="Calibri"/>
              </a:rPr>
              <a:t> </a:t>
            </a:r>
            <a:endParaRPr lang="en-US" dirty="0">
              <a:ea typeface="SimSun"/>
              <a:cs typeface="Calibri"/>
            </a:endParaRPr>
          </a:p>
          <a:p>
            <a:pPr marL="0" marR="0" indent="0" fontAlgn="base">
              <a:spcBef>
                <a:spcPts val="0"/>
              </a:spcBef>
              <a:spcAft>
                <a:spcPts val="0"/>
              </a:spcAft>
              <a:buNone/>
            </a:pPr>
            <a:r>
              <a:rPr lang="en-US" sz="1600" dirty="0">
                <a:solidFill>
                  <a:srgbClr val="002060"/>
                </a:solidFill>
                <a:ea typeface="Times New Roman"/>
                <a:cs typeface="Calibri"/>
              </a:rPr>
              <a:t> </a:t>
            </a:r>
            <a:endParaRPr lang="en-US" dirty="0">
              <a:latin typeface="Times New Roman"/>
              <a:ea typeface="Times New Roman"/>
            </a:endParaRP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60155663"/>
              </p:ext>
            </p:extLst>
          </p:nvPr>
        </p:nvGraphicFramePr>
        <p:xfrm>
          <a:off x="2743200" y="5181600"/>
          <a:ext cx="1295400" cy="771525"/>
        </p:xfrm>
        <a:graphic>
          <a:graphicData uri="http://schemas.openxmlformats.org/presentationml/2006/ole">
            <mc:AlternateContent xmlns:mc="http://schemas.openxmlformats.org/markup-compatibility/2006">
              <mc:Choice xmlns:v="urn:schemas-microsoft-com:vml" Requires="v">
                <p:oleObj spid="_x0000_s16424" name="Worksheet" showAsIcon="1" r:id="rId3" imgW="914400" imgH="771480" progId="Excel.Sheet.12">
                  <p:embed/>
                </p:oleObj>
              </mc:Choice>
              <mc:Fallback>
                <p:oleObj name="Worksheet" showAsIcon="1" r:id="rId3" imgW="914400" imgH="771480" progId="Excel.Sheet.12">
                  <p:embed/>
                  <p:pic>
                    <p:nvPicPr>
                      <p:cNvPr id="0" name="Object 3"/>
                      <p:cNvPicPr>
                        <a:picLocks noChangeAspect="1" noChangeArrowheads="1"/>
                      </p:cNvPicPr>
                      <p:nvPr/>
                    </p:nvPicPr>
                    <p:blipFill>
                      <a:blip r:embed="rId4"/>
                      <a:srcRect/>
                      <a:stretch>
                        <a:fillRect/>
                      </a:stretch>
                    </p:blipFill>
                    <p:spPr bwMode="auto">
                      <a:xfrm>
                        <a:off x="2743200" y="5181600"/>
                        <a:ext cx="1295400" cy="7715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120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u="sng" dirty="0">
                <a:solidFill>
                  <a:srgbClr val="002060"/>
                </a:solidFill>
              </a:rPr>
              <a:t>Appendix</a:t>
            </a:r>
            <a:endParaRPr lang="en-US" sz="2800" u="sng" dirty="0">
              <a:solidFill>
                <a:srgbClr val="002060"/>
              </a:solidFill>
            </a:endParaRPr>
          </a:p>
        </p:txBody>
      </p:sp>
      <p:sp>
        <p:nvSpPr>
          <p:cNvPr id="3" name="Content Placeholder 2"/>
          <p:cNvSpPr>
            <a:spLocks noGrp="1"/>
          </p:cNvSpPr>
          <p:nvPr>
            <p:ph idx="1"/>
          </p:nvPr>
        </p:nvSpPr>
        <p:spPr/>
        <p:txBody>
          <a:bodyPr/>
          <a:lstStyle/>
          <a:p>
            <a:r>
              <a:rPr lang="en-US" sz="2000" b="1" u="sng" dirty="0" smtClean="0"/>
              <a:t>Performance </a:t>
            </a:r>
            <a:r>
              <a:rPr lang="en-US" sz="2000" b="1" u="sng" dirty="0"/>
              <a:t>Metrics </a:t>
            </a:r>
          </a:p>
          <a:p>
            <a:pPr marL="0" indent="0">
              <a:buNone/>
            </a:pPr>
            <a:r>
              <a:rPr lang="en-US" dirty="0"/>
              <a:t> </a:t>
            </a:r>
          </a:p>
          <a:p>
            <a:pPr marL="0" indent="0">
              <a:buNone/>
            </a:pPr>
            <a:endParaRPr lang="en-US"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9588363"/>
              </p:ext>
            </p:extLst>
          </p:nvPr>
        </p:nvGraphicFramePr>
        <p:xfrm>
          <a:off x="3200400" y="2057400"/>
          <a:ext cx="981075" cy="638175"/>
        </p:xfrm>
        <a:graphic>
          <a:graphicData uri="http://schemas.openxmlformats.org/presentationml/2006/ole">
            <mc:AlternateContent xmlns:mc="http://schemas.openxmlformats.org/markup-compatibility/2006">
              <mc:Choice xmlns:v="urn:schemas-microsoft-com:vml" Requires="v">
                <p:oleObj spid="_x0000_s7410" name="Presentation" showAsIcon="1" r:id="rId3" imgW="1313640" imgH="849960" progId="PowerPoint.Show.12">
                  <p:embed/>
                </p:oleObj>
              </mc:Choice>
              <mc:Fallback>
                <p:oleObj name="Presentation" showAsIcon="1" r:id="rId3" imgW="1313640" imgH="849960" progId="PowerPoint.Show.12">
                  <p:embed/>
                  <p:pic>
                    <p:nvPicPr>
                      <p:cNvPr id="0" name="Object 7"/>
                      <p:cNvPicPr>
                        <a:picLocks noChangeAspect="1" noChangeArrowheads="1"/>
                      </p:cNvPicPr>
                      <p:nvPr/>
                    </p:nvPicPr>
                    <p:blipFill>
                      <a:blip r:embed="rId4"/>
                      <a:srcRect/>
                      <a:stretch>
                        <a:fillRect/>
                      </a:stretch>
                    </p:blipFill>
                    <p:spPr bwMode="auto">
                      <a:xfrm>
                        <a:off x="3200400" y="2057400"/>
                        <a:ext cx="98107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93482751"/>
              </p:ext>
            </p:extLst>
          </p:nvPr>
        </p:nvGraphicFramePr>
        <p:xfrm>
          <a:off x="1828800" y="2209800"/>
          <a:ext cx="914400" cy="771525"/>
        </p:xfrm>
        <a:graphic>
          <a:graphicData uri="http://schemas.openxmlformats.org/presentationml/2006/ole">
            <mc:AlternateContent xmlns:mc="http://schemas.openxmlformats.org/markup-compatibility/2006">
              <mc:Choice xmlns:v="urn:schemas-microsoft-com:vml" Requires="v">
                <p:oleObj spid="_x0000_s741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828800" y="2209800"/>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4622099"/>
              </p:ext>
            </p:extLst>
          </p:nvPr>
        </p:nvGraphicFramePr>
        <p:xfrm>
          <a:off x="1905000" y="3124200"/>
          <a:ext cx="914400" cy="614362"/>
        </p:xfrm>
        <a:graphic>
          <a:graphicData uri="http://schemas.openxmlformats.org/presentationml/2006/ole">
            <mc:AlternateContent xmlns:mc="http://schemas.openxmlformats.org/markup-compatibility/2006">
              <mc:Choice xmlns:v="urn:schemas-microsoft-com:vml" Requires="v">
                <p:oleObj spid="_x0000_s7412"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1905000" y="3124200"/>
                        <a:ext cx="914400" cy="61436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66266403"/>
              </p:ext>
            </p:extLst>
          </p:nvPr>
        </p:nvGraphicFramePr>
        <p:xfrm>
          <a:off x="3124200" y="3124200"/>
          <a:ext cx="1143000" cy="771525"/>
        </p:xfrm>
        <a:graphic>
          <a:graphicData uri="http://schemas.openxmlformats.org/presentationml/2006/ole">
            <mc:AlternateContent xmlns:mc="http://schemas.openxmlformats.org/markup-compatibility/2006">
              <mc:Choice xmlns:v="urn:schemas-microsoft-com:vml" Requires="v">
                <p:oleObj spid="_x0000_s7413" name="Worksheet" showAsIcon="1" r:id="rId9" imgW="914400" imgH="771480" progId="Excel.Sheet.12">
                  <p:embed/>
                </p:oleObj>
              </mc:Choice>
              <mc:Fallback>
                <p:oleObj name="Worksheet" showAsIcon="1" r:id="rId9" imgW="914400" imgH="771480" progId="Excel.Sheet.12">
                  <p:embed/>
                  <p:pic>
                    <p:nvPicPr>
                      <p:cNvPr id="0" name=""/>
                      <p:cNvPicPr/>
                      <p:nvPr/>
                    </p:nvPicPr>
                    <p:blipFill>
                      <a:blip r:embed="rId10"/>
                      <a:stretch>
                        <a:fillRect/>
                      </a:stretch>
                    </p:blipFill>
                    <p:spPr>
                      <a:xfrm>
                        <a:off x="3124200" y="3124200"/>
                        <a:ext cx="1143000" cy="771525"/>
                      </a:xfrm>
                      <a:prstGeom prst="rect">
                        <a:avLst/>
                      </a:prstGeom>
                    </p:spPr>
                  </p:pic>
                </p:oleObj>
              </mc:Fallback>
            </mc:AlternateContent>
          </a:graphicData>
        </a:graphic>
      </p:graphicFrame>
      <p:sp>
        <p:nvSpPr>
          <p:cNvPr id="10" name="Rectangle 9"/>
          <p:cNvSpPr/>
          <p:nvPr/>
        </p:nvSpPr>
        <p:spPr>
          <a:xfrm>
            <a:off x="1066800" y="4191000"/>
            <a:ext cx="2133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smtClean="0">
                <a:solidFill>
                  <a:schemeClr val="tx1"/>
                </a:solidFill>
              </a:rPr>
              <a:t>Additional</a:t>
            </a:r>
            <a:endParaRPr lang="en-US" b="1" u="sng" dirty="0"/>
          </a:p>
        </p:txBody>
      </p:sp>
      <p:sp>
        <p:nvSpPr>
          <p:cNvPr id="11" name="Rounded Rectangle 10"/>
          <p:cNvSpPr/>
          <p:nvPr/>
        </p:nvSpPr>
        <p:spPr>
          <a:xfrm>
            <a:off x="914400" y="5029200"/>
            <a:ext cx="6248400" cy="1524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4042339650"/>
              </p:ext>
            </p:extLst>
          </p:nvPr>
        </p:nvGraphicFramePr>
        <p:xfrm>
          <a:off x="1828800" y="4876800"/>
          <a:ext cx="914400" cy="766762"/>
        </p:xfrm>
        <a:graphic>
          <a:graphicData uri="http://schemas.openxmlformats.org/presentationml/2006/ole">
            <mc:AlternateContent xmlns:mc="http://schemas.openxmlformats.org/markup-compatibility/2006">
              <mc:Choice xmlns:v="urn:schemas-microsoft-com:vml" Requires="v">
                <p:oleObj spid="_x0000_s7414"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828800" y="4876800"/>
                        <a:ext cx="914400" cy="76676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355363179"/>
              </p:ext>
            </p:extLst>
          </p:nvPr>
        </p:nvGraphicFramePr>
        <p:xfrm>
          <a:off x="4724400" y="2057400"/>
          <a:ext cx="1066800" cy="771525"/>
        </p:xfrm>
        <a:graphic>
          <a:graphicData uri="http://schemas.openxmlformats.org/presentationml/2006/ole">
            <mc:AlternateContent xmlns:mc="http://schemas.openxmlformats.org/markup-compatibility/2006">
              <mc:Choice xmlns:v="urn:schemas-microsoft-com:vml" Requires="v">
                <p:oleObj spid="_x0000_s7415" name="Worksheet" showAsIcon="1" r:id="rId13" imgW="914400" imgH="771480" progId="Excel.Sheet.12">
                  <p:embed/>
                </p:oleObj>
              </mc:Choice>
              <mc:Fallback>
                <p:oleObj name="Worksheet" showAsIcon="1" r:id="rId13" imgW="914400" imgH="771480" progId="Excel.Sheet.12">
                  <p:embed/>
                  <p:pic>
                    <p:nvPicPr>
                      <p:cNvPr id="0" name=""/>
                      <p:cNvPicPr/>
                      <p:nvPr/>
                    </p:nvPicPr>
                    <p:blipFill>
                      <a:blip r:embed="rId14"/>
                      <a:stretch>
                        <a:fillRect/>
                      </a:stretch>
                    </p:blipFill>
                    <p:spPr>
                      <a:xfrm>
                        <a:off x="4724400" y="2057400"/>
                        <a:ext cx="1066800" cy="771525"/>
                      </a:xfrm>
                      <a:prstGeom prst="rect">
                        <a:avLst/>
                      </a:prstGeom>
                    </p:spPr>
                  </p:pic>
                </p:oleObj>
              </mc:Fallback>
            </mc:AlternateContent>
          </a:graphicData>
        </a:graphic>
      </p:graphicFrame>
    </p:spTree>
    <p:extLst>
      <p:ext uri="{BB962C8B-B14F-4D97-AF65-F5344CB8AC3E}">
        <p14:creationId xmlns:p14="http://schemas.microsoft.com/office/powerpoint/2010/main" val="13239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000" i="1" dirty="0" smtClean="0">
                <a:solidFill>
                  <a:srgbClr val="002060"/>
                </a:solidFill>
              </a:rPr>
              <a:t>Thank  You !!</a:t>
            </a:r>
            <a:endParaRPr lang="en-US" sz="4000" i="1" dirty="0">
              <a:solidFill>
                <a:srgbClr val="002060"/>
              </a:solidFill>
            </a:endParaRPr>
          </a:p>
        </p:txBody>
      </p:sp>
    </p:spTree>
    <p:extLst>
      <p:ext uri="{BB962C8B-B14F-4D97-AF65-F5344CB8AC3E}">
        <p14:creationId xmlns:p14="http://schemas.microsoft.com/office/powerpoint/2010/main" val="238820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rgbClr val="002060"/>
                </a:solidFill>
              </a:rPr>
              <a:t>R-Squared</a:t>
            </a:r>
          </a:p>
          <a:p>
            <a:pPr>
              <a:buFont typeface="Wingdings" panose="05000000000000000000" pitchFamily="2" charset="2"/>
              <a:buChar char="§"/>
            </a:pPr>
            <a:r>
              <a:rPr lang="en-US" dirty="0" smtClean="0">
                <a:solidFill>
                  <a:srgbClr val="002060"/>
                </a:solidFill>
              </a:rPr>
              <a:t>Adjusted R-Squared</a:t>
            </a:r>
          </a:p>
          <a:p>
            <a:pPr>
              <a:buFont typeface="Wingdings" panose="05000000000000000000" pitchFamily="2" charset="2"/>
              <a:buChar char="§"/>
            </a:pPr>
            <a:r>
              <a:rPr lang="en-US" dirty="0" smtClean="0">
                <a:solidFill>
                  <a:srgbClr val="002060"/>
                </a:solidFill>
              </a:rPr>
              <a:t>Root Mean Squared Error (RMSE)</a:t>
            </a:r>
          </a:p>
          <a:p>
            <a:pPr>
              <a:buFont typeface="Wingdings" panose="05000000000000000000" pitchFamily="2" charset="2"/>
              <a:buChar char="§"/>
            </a:pPr>
            <a:r>
              <a:rPr lang="en-US" dirty="0" smtClean="0">
                <a:solidFill>
                  <a:srgbClr val="002060"/>
                </a:solidFill>
              </a:rPr>
              <a:t>Mean Absolute Error (MAE)</a:t>
            </a:r>
            <a:endParaRPr lang="en-US" dirty="0">
              <a:solidFill>
                <a:srgbClr val="002060"/>
              </a:solidFill>
            </a:endParaRPr>
          </a:p>
        </p:txBody>
      </p:sp>
      <p:sp>
        <p:nvSpPr>
          <p:cNvPr id="5" name="Title 1"/>
          <p:cNvSpPr txBox="1">
            <a:spLocks/>
          </p:cNvSpPr>
          <p:nvPr/>
        </p:nvSpPr>
        <p:spPr>
          <a:xfrm>
            <a:off x="533400" y="457200"/>
            <a:ext cx="8229600" cy="715962"/>
          </a:xfrm>
          <a:prstGeom prst="rect">
            <a:avLst/>
          </a:prstGeom>
          <a:solidFill>
            <a:srgbClr val="0070C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solidFill>
                <a:latin typeface="Constantia" panose="02030602050306030303" pitchFamily="18" charset="0"/>
              </a:rPr>
              <a:t>1. Performance Metrics-</a:t>
            </a:r>
            <a:r>
              <a:rPr lang="en-US" sz="2400" dirty="0">
                <a:solidFill>
                  <a:schemeClr val="bg1"/>
                </a:solidFill>
                <a:latin typeface="Constantia" panose="02030602050306030303" pitchFamily="18" charset="0"/>
              </a:rPr>
              <a:t> Linear Regression Model </a:t>
            </a:r>
          </a:p>
        </p:txBody>
      </p:sp>
    </p:spTree>
    <p:extLst>
      <p:ext uri="{BB962C8B-B14F-4D97-AF65-F5344CB8AC3E}">
        <p14:creationId xmlns:p14="http://schemas.microsoft.com/office/powerpoint/2010/main" val="89438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sz="1800" b="1" i="1" dirty="0" smtClean="0">
                    <a:solidFill>
                      <a:srgbClr val="002060"/>
                    </a:solidFill>
                  </a:rPr>
                  <a:t>1</a:t>
                </a:r>
                <a:r>
                  <a:rPr lang="en-US" sz="1800" b="1" i="1" dirty="0">
                    <a:solidFill>
                      <a:srgbClr val="002060"/>
                    </a:solidFill>
                  </a:rPr>
                  <a:t>. </a:t>
                </a:r>
                <a:r>
                  <a:rPr lang="en-US" sz="1800" b="1" i="1" dirty="0" smtClean="0">
                    <a:solidFill>
                      <a:srgbClr val="002060"/>
                    </a:solidFill>
                  </a:rPr>
                  <a:t>R-squared:-</a:t>
                </a:r>
              </a:p>
              <a:p>
                <a:pPr marL="0" indent="0">
                  <a:buNone/>
                </a:pPr>
                <a:r>
                  <a:rPr lang="en-US" sz="1800" i="1" dirty="0" smtClean="0">
                    <a:solidFill>
                      <a:srgbClr val="002060"/>
                    </a:solidFill>
                  </a:rPr>
                  <a:t>It </a:t>
                </a:r>
                <a:r>
                  <a:rPr lang="en-US" sz="1800" i="1" dirty="0">
                    <a:solidFill>
                      <a:srgbClr val="002060"/>
                    </a:solidFill>
                  </a:rPr>
                  <a:t>measures the proportion of the variation in your dependent variable explained by all of your independent variables in the model. </a:t>
                </a:r>
                <a:endParaRPr lang="en-US" sz="1800" i="1" dirty="0" smtClean="0">
                  <a:solidFill>
                    <a:srgbClr val="002060"/>
                  </a:solidFill>
                </a:endParaRPr>
              </a:p>
              <a:p>
                <a:pPr marL="0" indent="0">
                  <a:buNone/>
                </a:pPr>
                <a:endParaRPr lang="en-US" sz="1800" i="1" dirty="0" smtClean="0">
                  <a:solidFill>
                    <a:srgbClr val="002060"/>
                  </a:solidFill>
                </a:endParaRPr>
              </a:p>
              <a:p>
                <a:endParaRPr lang="en-US" sz="1800" i="1" dirty="0" smtClean="0">
                  <a:solidFill>
                    <a:srgbClr val="002060"/>
                  </a:solidFill>
                </a:endParaRPr>
              </a:p>
              <a:p>
                <a:endParaRPr lang="en-US" sz="1800" i="1" dirty="0">
                  <a:solidFill>
                    <a:srgbClr val="002060"/>
                  </a:solidFill>
                </a:endParaRPr>
              </a:p>
              <a:p>
                <a:pPr marL="0" indent="0">
                  <a:buNone/>
                </a:pPr>
                <a:r>
                  <a:rPr lang="en-US" sz="1800" i="1" dirty="0">
                    <a:solidFill>
                      <a:srgbClr val="002060"/>
                    </a:solidFill>
                  </a:rPr>
                  <a:t>Where, </a:t>
                </a:r>
                <a:r>
                  <a:rPr lang="en-US" sz="1800" i="1" dirty="0" err="1">
                    <a:solidFill>
                      <a:srgbClr val="002060"/>
                    </a:solidFill>
                  </a:rPr>
                  <a:t>SSres</a:t>
                </a:r>
                <a:r>
                  <a:rPr lang="en-US" sz="1800" i="1" dirty="0">
                    <a:solidFill>
                      <a:srgbClr val="002060"/>
                    </a:solidFill>
                  </a:rPr>
                  <a:t> and </a:t>
                </a:r>
                <a:r>
                  <a:rPr lang="en-US" sz="1800" i="1" dirty="0" err="1">
                    <a:solidFill>
                      <a:srgbClr val="002060"/>
                    </a:solidFill>
                  </a:rPr>
                  <a:t>SStot</a:t>
                </a:r>
                <a:r>
                  <a:rPr lang="en-US" sz="1800" i="1" dirty="0">
                    <a:solidFill>
                      <a:srgbClr val="002060"/>
                    </a:solidFill>
                  </a:rPr>
                  <a:t> refer to the residual and total sum of squares respectively, with their formulae as provided below:</a:t>
                </a:r>
              </a:p>
              <a:p>
                <a:endParaRPr lang="en-US" sz="1800" i="1" dirty="0" smtClean="0">
                  <a:solidFill>
                    <a:srgbClr val="002060"/>
                  </a:solidFill>
                </a:endParaRPr>
              </a:p>
              <a:p>
                <a:endParaRPr lang="en-US" sz="1800" i="1" dirty="0" smtClean="0">
                  <a:solidFill>
                    <a:srgbClr val="002060"/>
                  </a:solidFill>
                </a:endParaRPr>
              </a:p>
              <a:p>
                <a:endParaRPr lang="en-US" sz="1800" i="1" dirty="0">
                  <a:solidFill>
                    <a:srgbClr val="002060"/>
                  </a:solidFill>
                </a:endParaRPr>
              </a:p>
              <a:p>
                <a:endParaRPr lang="en-US" sz="1800" i="1" dirty="0" smtClean="0">
                  <a:solidFill>
                    <a:srgbClr val="002060"/>
                  </a:solidFill>
                </a:endParaRPr>
              </a:p>
              <a:p>
                <a:endParaRPr lang="en-US" sz="1800" dirty="0" smtClean="0"/>
              </a:p>
              <a:p>
                <a:r>
                  <a:rPr lang="en-US" sz="1900" i="1" dirty="0">
                    <a:solidFill>
                      <a:srgbClr val="002060"/>
                    </a:solidFill>
                  </a:rPr>
                  <a:t>In the above equations </a:t>
                </a:r>
                <a:r>
                  <a:rPr lang="en-US" sz="1900" i="1" dirty="0" err="1">
                    <a:solidFill>
                      <a:srgbClr val="002060"/>
                    </a:solidFill>
                  </a:rPr>
                  <a:t>yi</a:t>
                </a:r>
                <a:r>
                  <a:rPr lang="en-US" sz="1900" i="1" dirty="0">
                    <a:solidFill>
                      <a:srgbClr val="002060"/>
                    </a:solidFill>
                  </a:rPr>
                  <a:t>, </a:t>
                </a:r>
                <a14:m>
                  <m:oMath xmlns:m="http://schemas.openxmlformats.org/officeDocument/2006/math">
                    <m:acc>
                      <m:accPr>
                        <m:chr m:val="̂"/>
                        <m:ctrlPr>
                          <a:rPr lang="en-US" sz="1900" i="1">
                            <a:solidFill>
                              <a:srgbClr val="002060"/>
                            </a:solidFill>
                            <a:latin typeface="Cambria Math"/>
                          </a:rPr>
                        </m:ctrlPr>
                      </m:accPr>
                      <m:e>
                        <m:sSub>
                          <m:sSubPr>
                            <m:ctrlPr>
                              <a:rPr lang="en-US" sz="1900" i="1">
                                <a:solidFill>
                                  <a:srgbClr val="002060"/>
                                </a:solidFill>
                                <a:latin typeface="Cambria Math"/>
                              </a:rPr>
                            </m:ctrlPr>
                          </m:sSubPr>
                          <m:e>
                            <m:r>
                              <a:rPr lang="en-US" sz="1900" i="1">
                                <a:solidFill>
                                  <a:srgbClr val="002060"/>
                                </a:solidFill>
                                <a:latin typeface="Cambria Math"/>
                              </a:rPr>
                              <m:t>𝑦</m:t>
                            </m:r>
                          </m:e>
                          <m:sub>
                            <m:r>
                              <a:rPr lang="en-US" sz="1900" i="1">
                                <a:solidFill>
                                  <a:srgbClr val="002060"/>
                                </a:solidFill>
                                <a:latin typeface="Cambria Math"/>
                              </a:rPr>
                              <m:t>𝑖</m:t>
                            </m:r>
                          </m:sub>
                        </m:sSub>
                      </m:e>
                    </m:acc>
                  </m:oMath>
                </a14:m>
                <a:r>
                  <a:rPr lang="en-US" sz="1900" i="1" dirty="0">
                    <a:solidFill>
                      <a:srgbClr val="002060"/>
                    </a:solidFill>
                  </a:rPr>
                  <a:t>, and </a:t>
                </a:r>
                <a14:m>
                  <m:oMath xmlns:m="http://schemas.openxmlformats.org/officeDocument/2006/math">
                    <m:acc>
                      <m:accPr>
                        <m:chr m:val="̅"/>
                        <m:ctrlPr>
                          <a:rPr lang="en-US" sz="1900" i="1">
                            <a:solidFill>
                              <a:srgbClr val="002060"/>
                            </a:solidFill>
                            <a:latin typeface="Cambria Math"/>
                          </a:rPr>
                        </m:ctrlPr>
                      </m:accPr>
                      <m:e>
                        <m:r>
                          <a:rPr lang="en-US" sz="1900" i="1">
                            <a:solidFill>
                              <a:srgbClr val="002060"/>
                            </a:solidFill>
                            <a:latin typeface="Cambria Math"/>
                          </a:rPr>
                          <m:t>𝑦</m:t>
                        </m:r>
                      </m:e>
                    </m:acc>
                  </m:oMath>
                </a14:m>
                <a:r>
                  <a:rPr lang="en-US" sz="1900" i="1" dirty="0">
                    <a:solidFill>
                      <a:srgbClr val="002060"/>
                    </a:solidFill>
                  </a:rPr>
                  <a:t> refer to the actual, predicted and sample mean values of the dependent variable.</a:t>
                </a:r>
              </a:p>
              <a:p>
                <a:pPr marL="0" indent="0">
                  <a:buNone/>
                </a:pPr>
                <a:endParaRPr lang="en-US" sz="1800" i="1" dirty="0">
                  <a:solidFill>
                    <a:srgbClr val="002060"/>
                  </a:solidFill>
                </a:endParaRPr>
              </a:p>
              <a:p>
                <a:r>
                  <a:rPr lang="en-US" sz="1800" i="1" dirty="0" smtClean="0">
                    <a:solidFill>
                      <a:srgbClr val="002060"/>
                    </a:solidFill>
                  </a:rPr>
                  <a:t>It </a:t>
                </a:r>
                <a:r>
                  <a:rPr lang="en-US" sz="1800" i="1" dirty="0">
                    <a:solidFill>
                      <a:srgbClr val="002060"/>
                    </a:solidFill>
                  </a:rPr>
                  <a:t>assumes that every independent variable in the model helps to explain variation in the dependent variable</a:t>
                </a:r>
                <a:r>
                  <a:rPr lang="en-US" sz="1800" i="1" dirty="0" smtClean="0">
                    <a:solidFill>
                      <a:srgbClr val="002060"/>
                    </a:solidFill>
                  </a:rPr>
                  <a:t>.</a:t>
                </a:r>
              </a:p>
              <a:p>
                <a:pPr marL="0" indent="0">
                  <a:buNone/>
                </a:pPr>
                <a:r>
                  <a:rPr lang="en-US" sz="1800" i="1" dirty="0">
                    <a:solidFill>
                      <a:srgbClr val="002060"/>
                    </a:solidFill>
                  </a:rPr>
                  <a:t> </a:t>
                </a:r>
                <a:r>
                  <a:rPr lang="en-US" sz="1800" i="1" dirty="0" smtClean="0">
                    <a:solidFill>
                      <a:srgbClr val="002060"/>
                    </a:solidFill>
                  </a:rPr>
                  <a:t>        In </a:t>
                </a:r>
                <a:r>
                  <a:rPr lang="en-US" sz="1800" i="1" dirty="0">
                    <a:solidFill>
                      <a:srgbClr val="002060"/>
                    </a:solidFill>
                  </a:rPr>
                  <a:t>reality, some variables don't affect dependent variable and they don't help building a good model</a:t>
                </a:r>
                <a:r>
                  <a:rPr lang="en-US" sz="1800" i="1" dirty="0" smtClean="0">
                    <a:solidFill>
                      <a:srgbClr val="002060"/>
                    </a:solidFill>
                  </a:rPr>
                  <a:t>.</a:t>
                </a:r>
              </a:p>
              <a:p>
                <a:pPr marL="0" indent="0">
                  <a:buNone/>
                </a:pPr>
                <a:endParaRPr lang="en-US" sz="1800" i="1" dirty="0" smtClean="0">
                  <a:solidFill>
                    <a:srgbClr val="002060"/>
                  </a:solidFill>
                </a:endParaRPr>
              </a:p>
              <a:p>
                <a:r>
                  <a:rPr lang="en-US" sz="1800" i="1" dirty="0">
                    <a:solidFill>
                      <a:srgbClr val="002060"/>
                    </a:solidFill>
                  </a:rPr>
                  <a:t>Higher the R-squared, the better the model fits your data</a:t>
                </a:r>
                <a:r>
                  <a:rPr lang="en-US" sz="1800" i="1" dirty="0" smtClean="0">
                    <a:solidFill>
                      <a:srgbClr val="002060"/>
                    </a:solidFill>
                  </a:rPr>
                  <a:t>.</a:t>
                </a:r>
              </a:p>
              <a:p>
                <a:pPr marL="0" indent="0">
                  <a:buNone/>
                </a:pPr>
                <a:endParaRPr lang="en-US" sz="1800" i="1" dirty="0" smtClean="0">
                  <a:solidFill>
                    <a:srgbClr val="002060"/>
                  </a:solidFill>
                </a:endParaRPr>
              </a:p>
              <a:p>
                <a:r>
                  <a:rPr lang="en-US" sz="1800" i="1" dirty="0" smtClean="0">
                    <a:solidFill>
                      <a:srgbClr val="002060"/>
                    </a:solidFill>
                  </a:rPr>
                  <a:t> </a:t>
                </a:r>
                <a:r>
                  <a:rPr lang="en-US" sz="1800" i="1" dirty="0">
                    <a:solidFill>
                      <a:srgbClr val="002060"/>
                    </a:solidFill>
                  </a:rPr>
                  <a:t>In psychological surveys or studies, we generally found low R-squared values lower than 0.5. It is because we are trying to predict human behavior and it is not easy to predict humans. In these cases, if your R-squared value is low but you have statistically significant independent variables (aka predictors), you can still generate insights about how changes in the predictor values are associated with changes in the response value</a:t>
                </a:r>
                <a:r>
                  <a:rPr lang="en-US" sz="1800" i="1" dirty="0" smtClean="0">
                    <a:solidFill>
                      <a:srgbClr val="002060"/>
                    </a:solidFill>
                  </a:rPr>
                  <a:t>.</a:t>
                </a:r>
              </a:p>
              <a:p>
                <a:endParaRPr lang="en-US" sz="1800" i="1" dirty="0" smtClean="0">
                  <a:solidFill>
                    <a:srgbClr val="002060"/>
                  </a:solidFill>
                </a:endParaRPr>
              </a:p>
              <a:p>
                <a:r>
                  <a:rPr lang="en-US" sz="1800" b="1" i="1" dirty="0" smtClean="0">
                    <a:solidFill>
                      <a:srgbClr val="002060"/>
                    </a:solidFill>
                  </a:rPr>
                  <a:t>Mathematically, R squared can be negative  if  </a:t>
                </a:r>
                <a:r>
                  <a:rPr lang="en-US" sz="1800" i="1" dirty="0" smtClean="0">
                    <a:solidFill>
                      <a:srgbClr val="002060"/>
                    </a:solidFill>
                  </a:rPr>
                  <a:t>error </a:t>
                </a:r>
                <a:r>
                  <a:rPr lang="en-US" sz="1800" i="1" dirty="0">
                    <a:solidFill>
                      <a:srgbClr val="002060"/>
                    </a:solidFill>
                  </a:rPr>
                  <a:t>sum-of-squares from the model is larger than the total sum-of-squares from the horizontal line</a:t>
                </a:r>
                <a:r>
                  <a:rPr lang="en-US" sz="1800" i="1" dirty="0" smtClean="0">
                    <a:solidFill>
                      <a:srgbClr val="002060"/>
                    </a:solidFill>
                  </a:rPr>
                  <a:t>.</a:t>
                </a:r>
              </a:p>
              <a:p>
                <a:pPr marL="0" indent="0">
                  <a:buNone/>
                </a:pPr>
                <a:r>
                  <a:rPr lang="en-US" sz="1800" i="1" dirty="0">
                    <a:solidFill>
                      <a:srgbClr val="002060"/>
                    </a:solidFill>
                  </a:rPr>
                  <a:t/>
                </a:r>
                <a:br>
                  <a:rPr lang="en-US" sz="1800" i="1" dirty="0">
                    <a:solidFill>
                      <a:srgbClr val="002060"/>
                    </a:solidFill>
                  </a:rPr>
                </a:br>
                <a:r>
                  <a:rPr lang="en-US" sz="1800" i="1" dirty="0" smtClean="0">
                    <a:solidFill>
                      <a:srgbClr val="002060"/>
                    </a:solidFill>
                  </a:rPr>
                  <a:t>           </a:t>
                </a:r>
                <a:r>
                  <a:rPr lang="en-US" sz="1800" b="1" i="1" dirty="0" smtClean="0">
                    <a:solidFill>
                      <a:srgbClr val="002060"/>
                    </a:solidFill>
                  </a:rPr>
                  <a:t>R-squared </a:t>
                </a:r>
                <a:r>
                  <a:rPr lang="en-US" sz="1800" b="1" i="1" dirty="0">
                    <a:solidFill>
                      <a:srgbClr val="002060"/>
                    </a:solidFill>
                  </a:rPr>
                  <a:t>= 1 - [(Sum of Square Error)/(Total Sum of Square)]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1">
                <a:blip r:embed="rId2"/>
                <a:stretch>
                  <a:fillRect l="-74" t="-628"/>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38200"/>
            <a:ext cx="31400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24000"/>
            <a:ext cx="3581400" cy="128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65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229600" cy="5668963"/>
              </a:xfrm>
            </p:spPr>
            <p:txBody>
              <a:bodyPr>
                <a:normAutofit/>
              </a:bodyPr>
              <a:lstStyle/>
              <a:p>
                <a:r>
                  <a:rPr lang="en-US" sz="1700" b="1" i="1" u="sng" dirty="0" smtClean="0">
                    <a:solidFill>
                      <a:srgbClr val="002060"/>
                    </a:solidFill>
                  </a:rPr>
                  <a:t>2. Adjusted </a:t>
                </a:r>
                <a:r>
                  <a:rPr lang="en-US" sz="1700" b="1" i="1" u="sng" dirty="0">
                    <a:solidFill>
                      <a:srgbClr val="002060"/>
                    </a:solidFill>
                  </a:rPr>
                  <a:t>R</a:t>
                </a:r>
                <a:r>
                  <a:rPr lang="en-US" sz="1700" b="1" i="1" u="sng" baseline="30000" dirty="0">
                    <a:solidFill>
                      <a:srgbClr val="002060"/>
                    </a:solidFill>
                  </a:rPr>
                  <a:t>2 </a:t>
                </a:r>
                <a:r>
                  <a:rPr lang="en-US" sz="1700" b="1" i="1" u="sng" baseline="30000" dirty="0" smtClean="0">
                    <a:solidFill>
                      <a:srgbClr val="002060"/>
                    </a:solidFill>
                  </a:rPr>
                  <a:t>:- </a:t>
                </a:r>
              </a:p>
              <a:p>
                <a:pPr marL="0" indent="0">
                  <a:buNone/>
                </a:pPr>
                <a:r>
                  <a:rPr lang="en-US" sz="1700" i="1" dirty="0" smtClean="0">
                    <a:solidFill>
                      <a:srgbClr val="002060"/>
                    </a:solidFill>
                  </a:rPr>
                  <a:t>The use of </a:t>
                </a:r>
                <a:r>
                  <a:rPr lang="en-US" sz="1700" b="1" i="1" dirty="0">
                    <a:solidFill>
                      <a:srgbClr val="002060"/>
                    </a:solidFill>
                  </a:rPr>
                  <a:t>adjusted R</a:t>
                </a:r>
                <a:r>
                  <a:rPr lang="en-US" sz="1700" b="1" i="1" baseline="30000" dirty="0">
                    <a:solidFill>
                      <a:srgbClr val="002060"/>
                    </a:solidFill>
                  </a:rPr>
                  <a:t>2</a:t>
                </a:r>
                <a:r>
                  <a:rPr lang="en-US" sz="1700" b="1" i="1" dirty="0">
                    <a:solidFill>
                      <a:srgbClr val="002060"/>
                    </a:solidFill>
                  </a:rPr>
                  <a:t> </a:t>
                </a:r>
                <a:r>
                  <a:rPr lang="en-US" sz="1700" i="1" dirty="0">
                    <a:solidFill>
                      <a:srgbClr val="002060"/>
                    </a:solidFill>
                  </a:rPr>
                  <a:t>(denoted by </a:t>
                </a:r>
                <a14:m>
                  <m:oMath xmlns:m="http://schemas.openxmlformats.org/officeDocument/2006/math">
                    <m:sSup>
                      <m:sSupPr>
                        <m:ctrlPr>
                          <a:rPr lang="en-US" sz="1700" i="1">
                            <a:solidFill>
                              <a:srgbClr val="002060"/>
                            </a:solidFill>
                            <a:latin typeface="Cambria Math"/>
                          </a:rPr>
                        </m:ctrlPr>
                      </m:sSupPr>
                      <m:e>
                        <m:acc>
                          <m:accPr>
                            <m:chr m:val="̅"/>
                            <m:ctrlPr>
                              <a:rPr lang="en-US" sz="1700" i="1">
                                <a:solidFill>
                                  <a:srgbClr val="002060"/>
                                </a:solidFill>
                                <a:latin typeface="Cambria Math"/>
                              </a:rPr>
                            </m:ctrlPr>
                          </m:accPr>
                          <m:e>
                            <m:r>
                              <a:rPr lang="en-US" sz="1700" i="1">
                                <a:solidFill>
                                  <a:srgbClr val="002060"/>
                                </a:solidFill>
                                <a:latin typeface="Cambria Math"/>
                              </a:rPr>
                              <m:t>𝑅</m:t>
                            </m:r>
                          </m:e>
                        </m:acc>
                      </m:e>
                      <m:sup>
                        <m:r>
                          <a:rPr lang="en-US" sz="1700" i="1">
                            <a:solidFill>
                              <a:srgbClr val="002060"/>
                            </a:solidFill>
                            <a:latin typeface="Cambria Math"/>
                          </a:rPr>
                          <m:t>2</m:t>
                        </m:r>
                      </m:sup>
                    </m:sSup>
                  </m:oMath>
                </a14:m>
                <a:r>
                  <a:rPr lang="en-US" sz="1700" i="1" dirty="0">
                    <a:solidFill>
                      <a:srgbClr val="002060"/>
                    </a:solidFill>
                  </a:rPr>
                  <a:t>) is an attempt to take account of the phenomenon of the R</a:t>
                </a:r>
                <a:r>
                  <a:rPr lang="en-US" sz="1700" i="1" baseline="30000" dirty="0">
                    <a:solidFill>
                      <a:srgbClr val="002060"/>
                    </a:solidFill>
                  </a:rPr>
                  <a:t>2</a:t>
                </a:r>
                <a:r>
                  <a:rPr lang="en-US" sz="1700" i="1" dirty="0">
                    <a:solidFill>
                      <a:srgbClr val="002060"/>
                    </a:solidFill>
                  </a:rPr>
                  <a:t> automatically and spuriously increasing when extra explanatory variables are added to the model</a:t>
                </a:r>
                <a:r>
                  <a:rPr lang="en-US" sz="1700" i="1" dirty="0" smtClean="0">
                    <a:solidFill>
                      <a:srgbClr val="002060"/>
                    </a:solidFill>
                  </a:rPr>
                  <a:t>.</a:t>
                </a:r>
              </a:p>
              <a:p>
                <a:pPr marL="0" indent="0">
                  <a:buNone/>
                </a:pPr>
                <a:endParaRPr lang="en-US" sz="1700" i="1" dirty="0" smtClean="0">
                  <a:solidFill>
                    <a:srgbClr val="002060"/>
                  </a:solidFill>
                </a:endParaRPr>
              </a:p>
              <a:p>
                <a:r>
                  <a:rPr lang="en-US" sz="1700" i="1" dirty="0" smtClean="0">
                    <a:solidFill>
                      <a:srgbClr val="002060"/>
                    </a:solidFill>
                  </a:rPr>
                  <a:t> </a:t>
                </a:r>
                <a:r>
                  <a:rPr lang="en-US" sz="1700" i="1" dirty="0">
                    <a:solidFill>
                      <a:srgbClr val="002060"/>
                    </a:solidFill>
                  </a:rPr>
                  <a:t>The adjusted R</a:t>
                </a:r>
                <a:r>
                  <a:rPr lang="en-US" sz="1700" i="1" baseline="30000" dirty="0">
                    <a:solidFill>
                      <a:srgbClr val="002060"/>
                    </a:solidFill>
                  </a:rPr>
                  <a:t>2</a:t>
                </a:r>
                <a:r>
                  <a:rPr lang="en-US" sz="1700" i="1" dirty="0">
                    <a:solidFill>
                      <a:srgbClr val="002060"/>
                    </a:solidFill>
                  </a:rPr>
                  <a:t> can be negative, and its value will always be less than or equal to that of R</a:t>
                </a:r>
                <a:r>
                  <a:rPr lang="en-US" sz="1700" i="1" baseline="30000" dirty="0">
                    <a:solidFill>
                      <a:srgbClr val="002060"/>
                    </a:solidFill>
                  </a:rPr>
                  <a:t>2</a:t>
                </a:r>
                <a:r>
                  <a:rPr lang="en-US" sz="1700" i="1" dirty="0">
                    <a:solidFill>
                      <a:srgbClr val="002060"/>
                    </a:solidFill>
                  </a:rPr>
                  <a:t>. </a:t>
                </a:r>
                <a:endParaRPr lang="en-US" sz="1700" i="1" dirty="0" smtClean="0">
                  <a:solidFill>
                    <a:srgbClr val="002060"/>
                  </a:solidFill>
                </a:endParaRPr>
              </a:p>
              <a:p>
                <a:pPr marL="0" indent="0">
                  <a:buNone/>
                </a:pPr>
                <a:endParaRPr lang="en-US" sz="1700" i="1" dirty="0" smtClean="0">
                  <a:solidFill>
                    <a:srgbClr val="002060"/>
                  </a:solidFill>
                </a:endParaRPr>
              </a:p>
              <a:p>
                <a:r>
                  <a:rPr lang="en-US" sz="1700" i="1" dirty="0" smtClean="0">
                    <a:solidFill>
                      <a:srgbClr val="002060"/>
                    </a:solidFill>
                  </a:rPr>
                  <a:t>Unlike </a:t>
                </a:r>
                <a:r>
                  <a:rPr lang="en-US" sz="1700" i="1" dirty="0">
                    <a:solidFill>
                      <a:srgbClr val="002060"/>
                    </a:solidFill>
                  </a:rPr>
                  <a:t>R</a:t>
                </a:r>
                <a:r>
                  <a:rPr lang="en-US" sz="1700" i="1" baseline="30000" dirty="0">
                    <a:solidFill>
                      <a:srgbClr val="002060"/>
                    </a:solidFill>
                  </a:rPr>
                  <a:t>2</a:t>
                </a:r>
                <a:r>
                  <a:rPr lang="en-US" sz="1700" i="1" dirty="0">
                    <a:solidFill>
                      <a:srgbClr val="002060"/>
                    </a:solidFill>
                  </a:rPr>
                  <a:t>, the adjusted R</a:t>
                </a:r>
                <a:r>
                  <a:rPr lang="en-US" sz="1700" i="1" baseline="30000" dirty="0">
                    <a:solidFill>
                      <a:srgbClr val="002060"/>
                    </a:solidFill>
                  </a:rPr>
                  <a:t>2</a:t>
                </a:r>
                <a:r>
                  <a:rPr lang="en-US" sz="1700" i="1" dirty="0">
                    <a:solidFill>
                      <a:srgbClr val="002060"/>
                    </a:solidFill>
                  </a:rPr>
                  <a:t> increases only when the increase in R</a:t>
                </a:r>
                <a:r>
                  <a:rPr lang="en-US" sz="1700" i="1" baseline="30000" dirty="0">
                    <a:solidFill>
                      <a:srgbClr val="002060"/>
                    </a:solidFill>
                  </a:rPr>
                  <a:t>2</a:t>
                </a:r>
                <a:r>
                  <a:rPr lang="en-US" sz="1700" i="1" dirty="0">
                    <a:solidFill>
                      <a:srgbClr val="002060"/>
                    </a:solidFill>
                  </a:rPr>
                  <a:t> (due to the inclusion of a new explanatory variable) is more than one would expect to see by </a:t>
                </a:r>
                <a:r>
                  <a:rPr lang="en-US" sz="1700" i="1" dirty="0" err="1" smtClean="0">
                    <a:solidFill>
                      <a:srgbClr val="002060"/>
                    </a:solidFill>
                  </a:rPr>
                  <a:t>chance,every</a:t>
                </a:r>
                <a:r>
                  <a:rPr lang="en-US" sz="1700" i="1" dirty="0" smtClean="0">
                    <a:solidFill>
                      <a:srgbClr val="002060"/>
                    </a:solidFill>
                  </a:rPr>
                  <a:t> </a:t>
                </a:r>
                <a:r>
                  <a:rPr lang="en-US" sz="1700" i="1" dirty="0">
                    <a:solidFill>
                      <a:srgbClr val="002060"/>
                    </a:solidFill>
                  </a:rPr>
                  <a:t>time you add a independent variable to a model, the R-squared increases, even if the independent variable is insignificant. It never declines. Whereas Adjusted R-squared increases only when independent variable is significant and affects dependent variable</a:t>
                </a:r>
                <a:r>
                  <a:rPr lang="en-US" sz="1700" i="1" dirty="0" smtClean="0">
                    <a:solidFill>
                      <a:srgbClr val="002060"/>
                    </a:solidFill>
                  </a:rPr>
                  <a:t>.) </a:t>
                </a:r>
                <a:endParaRPr lang="en-US" sz="1700" i="1" dirty="0">
                  <a:solidFill>
                    <a:srgbClr val="00206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5668963"/>
              </a:xfrm>
              <a:blipFill rotWithShape="1">
                <a:blip r:embed="rId2"/>
                <a:stretch>
                  <a:fillRect l="-444" t="-323" r="-741"/>
                </a:stretch>
              </a:blipFill>
            </p:spPr>
            <p:txBody>
              <a:bodyPr/>
              <a:lstStyle/>
              <a:p>
                <a:r>
                  <a:rPr lang="en-US">
                    <a:noFill/>
                  </a:rPr>
                  <a:t> </a:t>
                </a:r>
              </a:p>
            </p:txBody>
          </p:sp>
        </mc:Fallback>
      </mc:AlternateContent>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859" y="4419600"/>
            <a:ext cx="57308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5105400"/>
            <a:ext cx="6477000" cy="877163"/>
          </a:xfrm>
          <a:prstGeom prst="rect">
            <a:avLst/>
          </a:prstGeom>
        </p:spPr>
        <p:txBody>
          <a:bodyPr wrap="square">
            <a:spAutoFit/>
          </a:bodyPr>
          <a:lstStyle/>
          <a:p>
            <a:pPr>
              <a:spcBef>
                <a:spcPct val="20000"/>
              </a:spcBef>
            </a:pPr>
            <a:r>
              <a:rPr lang="en-US" sz="1700" i="1" dirty="0">
                <a:solidFill>
                  <a:srgbClr val="002060"/>
                </a:solidFill>
              </a:rPr>
              <a:t>In the above formula, k denotes the total number of explanatory variables in the model, excluding the constant term, and n denotes the sample size.</a:t>
            </a:r>
          </a:p>
        </p:txBody>
      </p:sp>
    </p:spTree>
    <p:extLst>
      <p:ext uri="{BB962C8B-B14F-4D97-AF65-F5344CB8AC3E}">
        <p14:creationId xmlns:p14="http://schemas.microsoft.com/office/powerpoint/2010/main" val="423030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27051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304800"/>
            <a:ext cx="8229600" cy="5821363"/>
          </a:xfrm>
        </p:spPr>
        <p:txBody>
          <a:bodyPr/>
          <a:lstStyle/>
          <a:p>
            <a:pPr marL="0" indent="0">
              <a:lnSpc>
                <a:spcPct val="80000"/>
              </a:lnSpc>
              <a:buNone/>
            </a:pPr>
            <a:r>
              <a:rPr lang="en-US" sz="1600" b="1" i="1" u="sng" dirty="0">
                <a:solidFill>
                  <a:srgbClr val="002060"/>
                </a:solidFill>
              </a:rPr>
              <a:t>3. RMSE ( Root Mean Square Error)</a:t>
            </a:r>
          </a:p>
          <a:p>
            <a:pPr marL="0" indent="0">
              <a:lnSpc>
                <a:spcPct val="80000"/>
              </a:lnSpc>
              <a:buNone/>
            </a:pPr>
            <a:endParaRPr lang="en-US" sz="1600" i="1" dirty="0">
              <a:solidFill>
                <a:srgbClr val="002060"/>
              </a:solidFill>
            </a:endParaRPr>
          </a:p>
          <a:p>
            <a:pPr>
              <a:lnSpc>
                <a:spcPct val="80000"/>
              </a:lnSpc>
            </a:pPr>
            <a:r>
              <a:rPr lang="en-US" sz="1600" i="1" dirty="0">
                <a:solidFill>
                  <a:srgbClr val="002060"/>
                </a:solidFill>
              </a:rPr>
              <a:t>It explains how close the actual data points are to the model’s predicted values</a:t>
            </a:r>
            <a:r>
              <a:rPr lang="en-US" sz="1600" i="1" dirty="0" smtClean="0">
                <a:solidFill>
                  <a:srgbClr val="002060"/>
                </a:solidFill>
              </a:rPr>
              <a:t>.</a:t>
            </a:r>
          </a:p>
          <a:p>
            <a:pPr>
              <a:lnSpc>
                <a:spcPct val="80000"/>
              </a:lnSpc>
            </a:pPr>
            <a:r>
              <a:rPr lang="en-US" sz="1600" i="1" dirty="0" smtClean="0">
                <a:solidFill>
                  <a:srgbClr val="002060"/>
                </a:solidFill>
              </a:rPr>
              <a:t> </a:t>
            </a:r>
            <a:r>
              <a:rPr lang="en-US" sz="1600" i="1" dirty="0">
                <a:solidFill>
                  <a:srgbClr val="002060"/>
                </a:solidFill>
              </a:rPr>
              <a:t>It measures standard deviation of the </a:t>
            </a:r>
            <a:r>
              <a:rPr lang="en-US" sz="1600" i="1" dirty="0" smtClean="0">
                <a:solidFill>
                  <a:srgbClr val="002060"/>
                </a:solidFill>
              </a:rPr>
              <a:t>residuals.</a:t>
            </a:r>
          </a:p>
          <a:p>
            <a:pPr>
              <a:lnSpc>
                <a:spcPct val="80000"/>
              </a:lnSpc>
            </a:pPr>
            <a:endParaRPr lang="en-US" sz="1600" i="1" dirty="0">
              <a:solidFill>
                <a:srgbClr val="002060"/>
              </a:solidFill>
            </a:endParaRPr>
          </a:p>
          <a:p>
            <a:pPr>
              <a:lnSpc>
                <a:spcPct val="80000"/>
              </a:lnSpc>
            </a:pPr>
            <a:endParaRPr lang="en-US" sz="1600" i="1" dirty="0">
              <a:solidFill>
                <a:srgbClr val="002060"/>
              </a:solidFill>
            </a:endParaRPr>
          </a:p>
          <a:p>
            <a:endParaRPr lang="en-US" dirty="0"/>
          </a:p>
        </p:txBody>
      </p:sp>
      <p:sp>
        <p:nvSpPr>
          <p:cNvPr id="4" name="Rectangle 3"/>
          <p:cNvSpPr/>
          <p:nvPr/>
        </p:nvSpPr>
        <p:spPr>
          <a:xfrm>
            <a:off x="838200" y="2505670"/>
            <a:ext cx="7162800" cy="3754874"/>
          </a:xfrm>
          <a:prstGeom prst="rect">
            <a:avLst/>
          </a:prstGeom>
          <a:solidFill>
            <a:schemeClr val="bg1">
              <a:lumMod val="95000"/>
            </a:schemeClr>
          </a:solidFill>
        </p:spPr>
        <p:txBody>
          <a:bodyPr wrap="square">
            <a:spAutoFit/>
          </a:bodyPr>
          <a:lstStyle/>
          <a:p>
            <a:r>
              <a:rPr lang="en-US" sz="1400" i="1" dirty="0">
                <a:solidFill>
                  <a:srgbClr val="002060"/>
                </a:solidFill>
              </a:rPr>
              <a:t>In the formula above, </a:t>
            </a:r>
            <a:r>
              <a:rPr lang="en-US" sz="1400" i="1" dirty="0" err="1">
                <a:solidFill>
                  <a:srgbClr val="002060"/>
                </a:solidFill>
              </a:rPr>
              <a:t>yi</a:t>
            </a:r>
            <a:r>
              <a:rPr lang="en-US" sz="1400" i="1" dirty="0">
                <a:solidFill>
                  <a:srgbClr val="002060"/>
                </a:solidFill>
              </a:rPr>
              <a:t> is the actual values of dependent variable </a:t>
            </a:r>
            <a:r>
              <a:rPr lang="en-US" sz="1400" i="1" dirty="0" smtClean="0">
                <a:solidFill>
                  <a:srgbClr val="002060"/>
                </a:solidFill>
              </a:rPr>
              <a:t>and</a:t>
            </a:r>
          </a:p>
          <a:p>
            <a:r>
              <a:rPr lang="en-US" sz="1400" i="1" dirty="0" smtClean="0">
                <a:solidFill>
                  <a:srgbClr val="002060"/>
                </a:solidFill>
              </a:rPr>
              <a:t> </a:t>
            </a:r>
            <a:r>
              <a:rPr lang="en-US" sz="1400" i="1" dirty="0" err="1">
                <a:solidFill>
                  <a:srgbClr val="002060"/>
                </a:solidFill>
              </a:rPr>
              <a:t>yi</a:t>
            </a:r>
            <a:r>
              <a:rPr lang="en-US" sz="1400" i="1" dirty="0">
                <a:solidFill>
                  <a:srgbClr val="002060"/>
                </a:solidFill>
              </a:rPr>
              <a:t>-hat is the predicted values, n - sample size</a:t>
            </a:r>
            <a:r>
              <a:rPr lang="en-US" sz="1400" i="1" dirty="0" smtClean="0">
                <a:solidFill>
                  <a:srgbClr val="002060"/>
                </a:solidFill>
              </a:rPr>
              <a:t>.</a:t>
            </a:r>
            <a:r>
              <a:rPr lang="en-US" sz="1400" i="1" dirty="0">
                <a:solidFill>
                  <a:srgbClr val="002060"/>
                </a:solidFill>
              </a:rPr>
              <a:t> RMSE has the same unit as dependent variable. </a:t>
            </a:r>
            <a:endParaRPr lang="en-US" sz="1400" i="1" dirty="0" smtClean="0">
              <a:solidFill>
                <a:srgbClr val="002060"/>
              </a:solidFill>
            </a:endParaRPr>
          </a:p>
          <a:p>
            <a:endParaRPr lang="en-US" sz="1400" i="1" dirty="0">
              <a:solidFill>
                <a:srgbClr val="002060"/>
              </a:solidFill>
            </a:endParaRPr>
          </a:p>
          <a:p>
            <a:r>
              <a:rPr lang="en-US" sz="1400" i="1" dirty="0">
                <a:solidFill>
                  <a:srgbClr val="002060"/>
                </a:solidFill>
              </a:rPr>
              <a:t>R-squared is in proportion and has no units associated to target variable whereas RMSE has units associated to target variable. </a:t>
            </a:r>
            <a:r>
              <a:rPr lang="en-US" sz="1400" b="1" i="1" dirty="0">
                <a:solidFill>
                  <a:srgbClr val="002060"/>
                </a:solidFill>
              </a:rPr>
              <a:t>Hence, R-squared is a relative measure of fit, RMSE is an absolute measure of fit</a:t>
            </a:r>
            <a:r>
              <a:rPr lang="en-US" sz="1400" b="1" i="1" dirty="0" smtClean="0">
                <a:solidFill>
                  <a:srgbClr val="002060"/>
                </a:solidFill>
              </a:rPr>
              <a:t>.</a:t>
            </a:r>
          </a:p>
          <a:p>
            <a:endParaRPr lang="en-US" sz="1400" i="1" dirty="0">
              <a:solidFill>
                <a:srgbClr val="002060"/>
              </a:solidFill>
            </a:endParaRPr>
          </a:p>
          <a:p>
            <a:r>
              <a:rPr lang="en-US" sz="1400" b="1" i="1" dirty="0">
                <a:solidFill>
                  <a:srgbClr val="002060"/>
                </a:solidFill>
              </a:rPr>
              <a:t>Lower values of RMSE indicate better fit.</a:t>
            </a:r>
            <a:r>
              <a:rPr lang="en-US" sz="1400" i="1" dirty="0">
                <a:solidFill>
                  <a:srgbClr val="002060"/>
                </a:solidFill>
              </a:rPr>
              <a:t> RMSE is a good measure of how accurately the model predicts the response, and is the most important criterion for fit if the main purpose of the model is prediction</a:t>
            </a:r>
            <a:r>
              <a:rPr lang="en-US" sz="1400" i="1" dirty="0" smtClean="0">
                <a:solidFill>
                  <a:srgbClr val="002060"/>
                </a:solidFill>
              </a:rPr>
              <a:t>.</a:t>
            </a:r>
          </a:p>
          <a:p>
            <a:endParaRPr lang="en-US" sz="1400" i="1" dirty="0">
              <a:solidFill>
                <a:srgbClr val="002060"/>
              </a:solidFill>
            </a:endParaRPr>
          </a:p>
          <a:p>
            <a:r>
              <a:rPr lang="en-US" sz="1400" i="1" dirty="0">
                <a:solidFill>
                  <a:srgbClr val="002060"/>
                </a:solidFill>
              </a:rPr>
              <a:t>The RMSE for your training and your test sets </a:t>
            </a:r>
            <a:r>
              <a:rPr lang="en-US" sz="1400" b="1" i="1" dirty="0">
                <a:solidFill>
                  <a:srgbClr val="002060"/>
                </a:solidFill>
              </a:rPr>
              <a:t>should be very similar </a:t>
            </a:r>
            <a:r>
              <a:rPr lang="en-US" sz="1400" i="1" dirty="0">
                <a:solidFill>
                  <a:srgbClr val="002060"/>
                </a:solidFill>
              </a:rPr>
              <a:t>if you have built a good model. </a:t>
            </a:r>
            <a:endParaRPr lang="en-US" sz="1400" i="1" dirty="0" smtClean="0">
              <a:solidFill>
                <a:srgbClr val="002060"/>
              </a:solidFill>
            </a:endParaRPr>
          </a:p>
          <a:p>
            <a:endParaRPr lang="en-US" sz="1400" i="1" dirty="0" smtClean="0">
              <a:solidFill>
                <a:srgbClr val="002060"/>
              </a:solidFill>
            </a:endParaRPr>
          </a:p>
          <a:p>
            <a:r>
              <a:rPr lang="en-US" sz="1400" i="1" dirty="0" smtClean="0">
                <a:solidFill>
                  <a:srgbClr val="002060"/>
                </a:solidFill>
              </a:rPr>
              <a:t>If </a:t>
            </a:r>
            <a:r>
              <a:rPr lang="en-US" sz="1400" i="1" dirty="0">
                <a:solidFill>
                  <a:srgbClr val="002060"/>
                </a:solidFill>
              </a:rPr>
              <a:t>the RMSE for the test set is much higher than that of the training set, it is likely that you've badly </a:t>
            </a:r>
            <a:r>
              <a:rPr lang="en-US" sz="1400" b="1" i="1" dirty="0" smtClean="0">
                <a:solidFill>
                  <a:srgbClr val="002060"/>
                </a:solidFill>
              </a:rPr>
              <a:t>over-fit </a:t>
            </a:r>
            <a:r>
              <a:rPr lang="en-US" sz="1400" b="1" i="1" dirty="0">
                <a:solidFill>
                  <a:srgbClr val="002060"/>
                </a:solidFill>
              </a:rPr>
              <a:t>the data</a:t>
            </a:r>
            <a:r>
              <a:rPr lang="en-US" sz="1400" i="1" dirty="0">
                <a:solidFill>
                  <a:srgbClr val="002060"/>
                </a:solidFill>
              </a:rPr>
              <a:t>, i.e. you've created a model that works well in sample, but has little predictive value when tested out of sample </a:t>
            </a:r>
          </a:p>
        </p:txBody>
      </p:sp>
    </p:spTree>
    <p:extLst>
      <p:ext uri="{BB962C8B-B14F-4D97-AF65-F5344CB8AC3E}">
        <p14:creationId xmlns:p14="http://schemas.microsoft.com/office/powerpoint/2010/main" val="30490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nSpc>
                <a:spcPct val="80000"/>
              </a:lnSpc>
            </a:pPr>
            <a:r>
              <a:rPr lang="en-US" sz="1600" b="1" i="1" u="sng" dirty="0">
                <a:solidFill>
                  <a:srgbClr val="002060"/>
                </a:solidFill>
              </a:rPr>
              <a:t>Mean Absolute Error (MAE): </a:t>
            </a:r>
            <a:endParaRPr lang="en-US" sz="1600" b="1" i="1" u="sng" dirty="0" smtClean="0">
              <a:solidFill>
                <a:srgbClr val="002060"/>
              </a:solidFill>
            </a:endParaRPr>
          </a:p>
          <a:p>
            <a:pPr marL="0" indent="0">
              <a:lnSpc>
                <a:spcPct val="80000"/>
              </a:lnSpc>
              <a:buNone/>
            </a:pPr>
            <a:endParaRPr lang="en-US" sz="1600" b="1" i="1" u="sng" dirty="0" smtClean="0">
              <a:solidFill>
                <a:srgbClr val="002060"/>
              </a:solidFill>
            </a:endParaRPr>
          </a:p>
          <a:p>
            <a:pPr>
              <a:lnSpc>
                <a:spcPct val="80000"/>
              </a:lnSpc>
            </a:pPr>
            <a:r>
              <a:rPr lang="en-US" sz="1600" i="1" dirty="0" smtClean="0">
                <a:solidFill>
                  <a:srgbClr val="002060"/>
                </a:solidFill>
              </a:rPr>
              <a:t>MAE </a:t>
            </a:r>
            <a:r>
              <a:rPr lang="en-US" sz="1600" i="1" dirty="0">
                <a:solidFill>
                  <a:srgbClr val="002060"/>
                </a:solidFill>
              </a:rPr>
              <a:t>measures the average magnitude of the errors in a set of predictions, without considering their direction</a:t>
            </a:r>
            <a:r>
              <a:rPr lang="en-US" sz="1600" i="1" dirty="0" smtClean="0">
                <a:solidFill>
                  <a:srgbClr val="002060"/>
                </a:solidFill>
              </a:rPr>
              <a:t>.</a:t>
            </a:r>
          </a:p>
          <a:p>
            <a:pPr>
              <a:lnSpc>
                <a:spcPct val="80000"/>
              </a:lnSpc>
            </a:pPr>
            <a:endParaRPr lang="en-US" sz="1600" i="1" dirty="0">
              <a:solidFill>
                <a:srgbClr val="002060"/>
              </a:solidFill>
            </a:endParaRPr>
          </a:p>
          <a:p>
            <a:pPr>
              <a:lnSpc>
                <a:spcPct val="80000"/>
              </a:lnSpc>
            </a:pPr>
            <a:r>
              <a:rPr lang="en-US" sz="1600" i="1" dirty="0" smtClean="0">
                <a:solidFill>
                  <a:srgbClr val="002060"/>
                </a:solidFill>
              </a:rPr>
              <a:t> </a:t>
            </a:r>
            <a:r>
              <a:rPr lang="en-US" sz="1600" i="1" dirty="0">
                <a:solidFill>
                  <a:srgbClr val="002060"/>
                </a:solidFill>
              </a:rPr>
              <a:t>It’s the </a:t>
            </a:r>
            <a:r>
              <a:rPr lang="en-US" sz="1600" b="1" i="1" dirty="0">
                <a:solidFill>
                  <a:srgbClr val="002060"/>
                </a:solidFill>
              </a:rPr>
              <a:t>average over the test sample of the absolute differences between prediction and actual observation </a:t>
            </a:r>
            <a:r>
              <a:rPr lang="en-US" sz="1600" i="1" dirty="0">
                <a:solidFill>
                  <a:srgbClr val="002060"/>
                </a:solidFill>
              </a:rPr>
              <a:t>where all individual differences have equal </a:t>
            </a:r>
            <a:r>
              <a:rPr lang="en-US" sz="1600" i="1" dirty="0" smtClean="0">
                <a:solidFill>
                  <a:srgbClr val="002060"/>
                </a:solidFill>
              </a:rPr>
              <a:t>weight.</a:t>
            </a:r>
          </a:p>
          <a:p>
            <a:pPr>
              <a:lnSpc>
                <a:spcPct val="80000"/>
              </a:lnSpc>
            </a:pPr>
            <a:endParaRPr lang="en-US" sz="1600" i="1" dirty="0">
              <a:solidFill>
                <a:srgbClr val="002060"/>
              </a:solidFill>
            </a:endParaRPr>
          </a:p>
          <a:p>
            <a:pPr>
              <a:lnSpc>
                <a:spcPct val="80000"/>
              </a:lnSpc>
            </a:pPr>
            <a:endParaRPr lang="en-US" sz="1600" i="1" dirty="0">
              <a:solidFill>
                <a:srgbClr val="00206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0"/>
            <a:ext cx="28956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3048000"/>
            <a:ext cx="7924800" cy="3785652"/>
          </a:xfrm>
          <a:prstGeom prst="rect">
            <a:avLst/>
          </a:prstGeom>
        </p:spPr>
        <p:txBody>
          <a:bodyPr wrap="square">
            <a:spAutoFit/>
          </a:bodyPr>
          <a:lstStyle/>
          <a:p>
            <a:r>
              <a:rPr lang="en-US" sz="1600" i="1" dirty="0">
                <a:solidFill>
                  <a:srgbClr val="002060"/>
                </a:solidFill>
              </a:rPr>
              <a:t>If the absolute value is not taken (the signs of the errors are not removed), the </a:t>
            </a:r>
            <a:r>
              <a:rPr lang="en-US" sz="1600" b="1" i="1" dirty="0">
                <a:solidFill>
                  <a:srgbClr val="002060"/>
                </a:solidFill>
              </a:rPr>
              <a:t>average error becomes the Mean Bias Error (MBE) </a:t>
            </a:r>
            <a:r>
              <a:rPr lang="en-US" sz="1600" i="1" dirty="0">
                <a:solidFill>
                  <a:srgbClr val="002060"/>
                </a:solidFill>
              </a:rPr>
              <a:t>and is usually intended to </a:t>
            </a:r>
            <a:r>
              <a:rPr lang="en-US" sz="1600" b="1" i="1" dirty="0">
                <a:solidFill>
                  <a:srgbClr val="002060"/>
                </a:solidFill>
              </a:rPr>
              <a:t>measure average model bias</a:t>
            </a:r>
            <a:r>
              <a:rPr lang="en-US" sz="1600" i="1" dirty="0" smtClean="0">
                <a:solidFill>
                  <a:srgbClr val="002060"/>
                </a:solidFill>
              </a:rPr>
              <a:t>.</a:t>
            </a:r>
          </a:p>
          <a:p>
            <a:endParaRPr lang="en-US" sz="1600" i="1" dirty="0">
              <a:solidFill>
                <a:srgbClr val="002060"/>
              </a:solidFill>
            </a:endParaRPr>
          </a:p>
          <a:p>
            <a:r>
              <a:rPr lang="en-US" sz="1600" b="1" i="1" dirty="0">
                <a:solidFill>
                  <a:srgbClr val="002060"/>
                </a:solidFill>
              </a:rPr>
              <a:t>Similarities</a:t>
            </a:r>
            <a:r>
              <a:rPr lang="en-US" sz="1600" i="1" dirty="0">
                <a:solidFill>
                  <a:srgbClr val="002060"/>
                </a:solidFill>
              </a:rPr>
              <a:t>: Both MAE and RMSE express average model prediction error in units of the variable of interest. Both metrics can range from 0 to ∞ and are indifferent to the direction of errors. They are negatively-oriented scores, which means lower values are better</a:t>
            </a:r>
            <a:r>
              <a:rPr lang="en-US" sz="1600" i="1" dirty="0" smtClean="0">
                <a:solidFill>
                  <a:srgbClr val="002060"/>
                </a:solidFill>
              </a:rPr>
              <a:t>.</a:t>
            </a:r>
          </a:p>
          <a:p>
            <a:endParaRPr lang="en-US" sz="1600" i="1" dirty="0">
              <a:solidFill>
                <a:srgbClr val="002060"/>
              </a:solidFill>
            </a:endParaRPr>
          </a:p>
          <a:p>
            <a:r>
              <a:rPr lang="en-US" sz="1600" b="1" i="1" dirty="0">
                <a:solidFill>
                  <a:srgbClr val="002060"/>
                </a:solidFill>
              </a:rPr>
              <a:t>Differences</a:t>
            </a:r>
            <a:r>
              <a:rPr lang="en-US" sz="1600" i="1" dirty="0">
                <a:solidFill>
                  <a:srgbClr val="002060"/>
                </a:solidFill>
              </a:rPr>
              <a:t>: Taking the </a:t>
            </a:r>
            <a:r>
              <a:rPr lang="en-US" sz="1600" b="1" i="1" dirty="0">
                <a:solidFill>
                  <a:srgbClr val="002060"/>
                </a:solidFill>
              </a:rPr>
              <a:t>square root of the average squared errors </a:t>
            </a:r>
            <a:r>
              <a:rPr lang="en-US" sz="1600" i="1" dirty="0">
                <a:solidFill>
                  <a:srgbClr val="002060"/>
                </a:solidFill>
              </a:rPr>
              <a:t>has some interesting implications for RMSE. </a:t>
            </a:r>
            <a:endParaRPr lang="en-US" sz="1600" i="1" dirty="0" smtClean="0">
              <a:solidFill>
                <a:srgbClr val="002060"/>
              </a:solidFill>
            </a:endParaRPr>
          </a:p>
          <a:p>
            <a:endParaRPr lang="en-US" sz="1600" i="1" dirty="0" smtClean="0">
              <a:solidFill>
                <a:srgbClr val="002060"/>
              </a:solidFill>
            </a:endParaRPr>
          </a:p>
          <a:p>
            <a:r>
              <a:rPr lang="en-US" sz="1600" i="1" dirty="0" smtClean="0">
                <a:solidFill>
                  <a:srgbClr val="002060"/>
                </a:solidFill>
              </a:rPr>
              <a:t>Since </a:t>
            </a:r>
            <a:r>
              <a:rPr lang="en-US" sz="1600" i="1" dirty="0">
                <a:solidFill>
                  <a:srgbClr val="002060"/>
                </a:solidFill>
              </a:rPr>
              <a:t>the errors are squared before they are averaged, the RMSE gives a relatively high weight to large errors. This means the RMSE should be more useful when large errors are particularly undesirable. </a:t>
            </a:r>
            <a:endParaRPr lang="en-US" sz="1600" i="1" dirty="0" smtClean="0">
              <a:solidFill>
                <a:srgbClr val="002060"/>
              </a:solidFill>
            </a:endParaRPr>
          </a:p>
          <a:p>
            <a:endParaRPr lang="en-US" sz="1600" i="1" dirty="0">
              <a:solidFill>
                <a:srgbClr val="002060"/>
              </a:solidFill>
            </a:endParaRPr>
          </a:p>
          <a:p>
            <a:endParaRPr lang="en-US" sz="1600" dirty="0">
              <a:solidFill>
                <a:srgbClr val="002060"/>
              </a:solidFill>
            </a:endParaRPr>
          </a:p>
        </p:txBody>
      </p:sp>
    </p:spTree>
    <p:extLst>
      <p:ext uri="{BB962C8B-B14F-4D97-AF65-F5344CB8AC3E}">
        <p14:creationId xmlns:p14="http://schemas.microsoft.com/office/powerpoint/2010/main" val="165535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0070C0"/>
          </a:solidFill>
        </p:spPr>
        <p:txBody>
          <a:bodyPr>
            <a:normAutofit/>
          </a:bodyPr>
          <a:lstStyle/>
          <a:p>
            <a:r>
              <a:rPr lang="en-US" sz="2400" dirty="0" smtClean="0">
                <a:solidFill>
                  <a:schemeClr val="bg1"/>
                </a:solidFill>
                <a:latin typeface="Constantia" panose="02030602050306030303" pitchFamily="18" charset="0"/>
              </a:rPr>
              <a:t>2. </a:t>
            </a:r>
            <a:r>
              <a:rPr lang="en-US" sz="2400" dirty="0">
                <a:solidFill>
                  <a:schemeClr val="bg1"/>
                </a:solidFill>
                <a:latin typeface="Constantia" panose="02030602050306030303" pitchFamily="18" charset="0"/>
              </a:rPr>
              <a:t>Performance Metrics- Logistic Model </a:t>
            </a:r>
          </a:p>
        </p:txBody>
      </p:sp>
      <p:sp>
        <p:nvSpPr>
          <p:cNvPr id="3" name="Content Placeholder 2"/>
          <p:cNvSpPr>
            <a:spLocks noGrp="1"/>
          </p:cNvSpPr>
          <p:nvPr>
            <p:ph idx="1"/>
          </p:nvPr>
        </p:nvSpPr>
        <p:spPr/>
        <p:txBody>
          <a:bodyPr>
            <a:normAutofit/>
          </a:bodyPr>
          <a:lstStyle/>
          <a:p>
            <a:pPr marL="0" indent="0">
              <a:buNone/>
            </a:pPr>
            <a:endParaRPr lang="en-US" sz="1800" i="1" dirty="0"/>
          </a:p>
          <a:p>
            <a:endParaRPr lang="en-US" sz="1800" i="1" dirty="0"/>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63638455"/>
              </p:ext>
            </p:extLst>
          </p:nvPr>
        </p:nvGraphicFramePr>
        <p:xfrm>
          <a:off x="1422400" y="1371601"/>
          <a:ext cx="6299200" cy="4257191"/>
        </p:xfrm>
        <a:graphic>
          <a:graphicData uri="http://schemas.openxmlformats.org/drawingml/2006/table">
            <a:tbl>
              <a:tblPr firstRow="1" firstCol="1" bandRow="1"/>
              <a:tblGrid>
                <a:gridCol w="2324100"/>
                <a:gridCol w="3975100"/>
              </a:tblGrid>
              <a:tr h="380999">
                <a:tc>
                  <a:txBody>
                    <a:bodyPr/>
                    <a:lstStyle/>
                    <a:p>
                      <a:pPr marL="0" marR="0" algn="ctr">
                        <a:spcBef>
                          <a:spcPts val="0"/>
                        </a:spcBef>
                        <a:spcAft>
                          <a:spcPts val="0"/>
                        </a:spcAft>
                      </a:pPr>
                      <a:r>
                        <a:rPr lang="en-US" sz="1400" b="1" dirty="0">
                          <a:solidFill>
                            <a:srgbClr val="000000"/>
                          </a:solidFill>
                          <a:effectLst/>
                          <a:latin typeface="Calibri"/>
                          <a:ea typeface="SimSun"/>
                          <a:cs typeface="Calibri"/>
                        </a:rPr>
                        <a:t>Testing section</a:t>
                      </a:r>
                      <a:endParaRPr lang="en-US" sz="1400" dirty="0">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1400" b="1" dirty="0">
                          <a:solidFill>
                            <a:srgbClr val="000000"/>
                          </a:solidFill>
                          <a:effectLst/>
                          <a:latin typeface="Calibri"/>
                          <a:ea typeface="SimSun"/>
                          <a:cs typeface="Calibri"/>
                        </a:rPr>
                        <a:t>Conclusions</a:t>
                      </a:r>
                      <a:endParaRPr lang="en-US" sz="1400" dirty="0">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811828">
                <a:tc>
                  <a:txBody>
                    <a:bodyPr/>
                    <a:lstStyle/>
                    <a:p>
                      <a:pPr marL="0" marR="0" algn="l">
                        <a:spcBef>
                          <a:spcPts val="0"/>
                        </a:spcBef>
                        <a:spcAft>
                          <a:spcPts val="0"/>
                        </a:spcAft>
                      </a:pPr>
                      <a:r>
                        <a:rPr lang="en-US" sz="1600" dirty="0" smtClean="0">
                          <a:solidFill>
                            <a:srgbClr val="002060"/>
                          </a:solidFill>
                          <a:effectLst/>
                          <a:latin typeface="Calibri"/>
                          <a:ea typeface="SimSun"/>
                          <a:cs typeface="Calibri"/>
                        </a:rPr>
                        <a:t>1. Model  </a:t>
                      </a:r>
                      <a:r>
                        <a:rPr lang="en-US" sz="1600" dirty="0">
                          <a:solidFill>
                            <a:srgbClr val="002060"/>
                          </a:solidFill>
                          <a:effectLst/>
                          <a:latin typeface="Calibri"/>
                          <a:ea typeface="SimSun"/>
                          <a:cs typeface="Calibri"/>
                        </a:rPr>
                        <a:t>Performance </a:t>
                      </a:r>
                      <a:r>
                        <a:rPr lang="en-US" sz="1600" dirty="0" smtClean="0">
                          <a:solidFill>
                            <a:srgbClr val="002060"/>
                          </a:solidFill>
                          <a:effectLst/>
                          <a:latin typeface="Calibri"/>
                          <a:ea typeface="SimSun"/>
                          <a:cs typeface="Calibri"/>
                        </a:rPr>
                        <a:t>Analysis/ Seperation Power of the Model</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002060"/>
                          </a:solidFill>
                          <a:effectLst/>
                          <a:latin typeface="Calibri"/>
                          <a:ea typeface="SimSun"/>
                          <a:cs typeface="Calibri"/>
                        </a:rPr>
                        <a:t>To  show </a:t>
                      </a:r>
                      <a:r>
                        <a:rPr lang="en-US" sz="1600" dirty="0">
                          <a:solidFill>
                            <a:srgbClr val="002060"/>
                          </a:solidFill>
                          <a:effectLst/>
                          <a:latin typeface="Calibri"/>
                          <a:ea typeface="SimSun"/>
                          <a:cs typeface="Calibri"/>
                        </a:rPr>
                        <a:t>that the new model performance was better than existing model with respect to Kolmogorov-Smirnov (KS) statistics.</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656">
                <a:tc>
                  <a:txBody>
                    <a:bodyPr/>
                    <a:lstStyle/>
                    <a:p>
                      <a:pPr marL="0" marR="0" algn="l">
                        <a:spcBef>
                          <a:spcPts val="0"/>
                        </a:spcBef>
                        <a:spcAft>
                          <a:spcPts val="0"/>
                        </a:spcAft>
                      </a:pPr>
                      <a:r>
                        <a:rPr lang="en-US" sz="1600" dirty="0" smtClean="0">
                          <a:solidFill>
                            <a:srgbClr val="002060"/>
                          </a:solidFill>
                          <a:effectLst/>
                          <a:latin typeface="Calibri"/>
                          <a:ea typeface="SimSun"/>
                          <a:cs typeface="Calibri"/>
                        </a:rPr>
                        <a:t>2. </a:t>
                      </a:r>
                      <a:r>
                        <a:rPr lang="en-US" sz="1600" dirty="0">
                          <a:solidFill>
                            <a:srgbClr val="002060"/>
                          </a:solidFill>
                          <a:effectLst/>
                          <a:latin typeface="Calibri"/>
                          <a:ea typeface="SimSun"/>
                          <a:cs typeface="Calibri"/>
                        </a:rPr>
                        <a:t>Model Alignment Charts</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002060"/>
                          </a:solidFill>
                          <a:effectLst/>
                          <a:latin typeface="Calibri"/>
                          <a:ea typeface="SimSun"/>
                          <a:cs typeface="Calibri"/>
                        </a:rPr>
                        <a:t>PDO </a:t>
                      </a:r>
                      <a:r>
                        <a:rPr lang="en-US" sz="1600" dirty="0">
                          <a:solidFill>
                            <a:srgbClr val="002060"/>
                          </a:solidFill>
                          <a:effectLst/>
                          <a:latin typeface="Calibri"/>
                          <a:ea typeface="SimSun"/>
                          <a:cs typeface="Calibri"/>
                        </a:rPr>
                        <a:t>calculated for new model was very close to the expected PDO.</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1828">
                <a:tc>
                  <a:txBody>
                    <a:bodyPr/>
                    <a:lstStyle/>
                    <a:p>
                      <a:pPr marL="0" marR="0" algn="l">
                        <a:spcBef>
                          <a:spcPts val="0"/>
                        </a:spcBef>
                        <a:spcAft>
                          <a:spcPts val="0"/>
                        </a:spcAft>
                      </a:pPr>
                      <a:r>
                        <a:rPr lang="en-US" sz="1600" dirty="0" smtClean="0">
                          <a:solidFill>
                            <a:srgbClr val="002060"/>
                          </a:solidFill>
                          <a:effectLst/>
                          <a:latin typeface="Calibri"/>
                          <a:ea typeface="SimSun"/>
                          <a:cs typeface="Calibri"/>
                        </a:rPr>
                        <a:t>3. Model </a:t>
                      </a:r>
                      <a:r>
                        <a:rPr lang="en-US" sz="1600" dirty="0">
                          <a:solidFill>
                            <a:srgbClr val="002060"/>
                          </a:solidFill>
                          <a:effectLst/>
                          <a:latin typeface="Calibri"/>
                          <a:ea typeface="SimSun"/>
                          <a:cs typeface="Calibri"/>
                        </a:rPr>
                        <a:t>Accuracy</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002060"/>
                          </a:solidFill>
                          <a:effectLst/>
                          <a:latin typeface="Calibri"/>
                          <a:ea typeface="SimSun"/>
                          <a:cs typeface="Calibri"/>
                        </a:rPr>
                        <a:t>Model accuracy was checked by </a:t>
                      </a:r>
                      <a:r>
                        <a:rPr lang="en-US" sz="1600" dirty="0" smtClean="0">
                          <a:solidFill>
                            <a:srgbClr val="002060"/>
                          </a:solidFill>
                          <a:effectLst/>
                          <a:latin typeface="Calibri"/>
                          <a:ea typeface="SimSun"/>
                          <a:cs typeface="Calibri"/>
                        </a:rPr>
                        <a:t>using </a:t>
                      </a:r>
                      <a:r>
                        <a:rPr lang="en-US" sz="1600" dirty="0">
                          <a:solidFill>
                            <a:srgbClr val="002060"/>
                          </a:solidFill>
                          <a:effectLst/>
                          <a:latin typeface="Calibri"/>
                          <a:ea typeface="SimSun"/>
                          <a:cs typeface="Calibri"/>
                        </a:rPr>
                        <a:t>bad count error </a:t>
                      </a:r>
                      <a:r>
                        <a:rPr lang="en-US" sz="1600" dirty="0" smtClean="0">
                          <a:solidFill>
                            <a:srgbClr val="002060"/>
                          </a:solidFill>
                          <a:effectLst/>
                          <a:latin typeface="Calibri"/>
                          <a:ea typeface="SimSun"/>
                          <a:cs typeface="Calibri"/>
                        </a:rPr>
                        <a:t>percentage(BCEP) and MAPE </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1828">
                <a:tc>
                  <a:txBody>
                    <a:bodyPr/>
                    <a:lstStyle/>
                    <a:p>
                      <a:pPr marL="0" marR="0" algn="l">
                        <a:spcBef>
                          <a:spcPts val="0"/>
                        </a:spcBef>
                        <a:spcAft>
                          <a:spcPts val="0"/>
                        </a:spcAft>
                      </a:pPr>
                      <a:r>
                        <a:rPr lang="en-US" sz="1600" dirty="0" smtClean="0">
                          <a:solidFill>
                            <a:srgbClr val="002060"/>
                          </a:solidFill>
                          <a:effectLst/>
                          <a:latin typeface="Calibri"/>
                          <a:ea typeface="SimSun"/>
                          <a:cs typeface="Calibri"/>
                        </a:rPr>
                        <a:t>4. </a:t>
                      </a:r>
                      <a:r>
                        <a:rPr lang="en-US" sz="1600" dirty="0">
                          <a:solidFill>
                            <a:srgbClr val="002060"/>
                          </a:solidFill>
                          <a:effectLst/>
                          <a:latin typeface="Calibri"/>
                          <a:ea typeface="SimSun"/>
                          <a:cs typeface="Calibri"/>
                        </a:rPr>
                        <a:t>Model Stability</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002060"/>
                          </a:solidFill>
                          <a:effectLst/>
                          <a:latin typeface="Calibri"/>
                          <a:ea typeface="SimSun"/>
                          <a:cs typeface="Calibri"/>
                        </a:rPr>
                        <a:t>With the help of population stability </a:t>
                      </a:r>
                      <a:r>
                        <a:rPr lang="en-US" sz="1600" dirty="0" smtClean="0">
                          <a:solidFill>
                            <a:srgbClr val="002060"/>
                          </a:solidFill>
                          <a:effectLst/>
                          <a:latin typeface="Calibri"/>
                          <a:ea typeface="SimSun"/>
                          <a:cs typeface="Calibri"/>
                        </a:rPr>
                        <a:t>index(PSI), in order to  show </a:t>
                      </a:r>
                      <a:r>
                        <a:rPr lang="en-US" sz="1600" dirty="0">
                          <a:solidFill>
                            <a:srgbClr val="002060"/>
                          </a:solidFill>
                          <a:effectLst/>
                          <a:latin typeface="Calibri"/>
                          <a:ea typeface="SimSun"/>
                          <a:cs typeface="Calibri"/>
                        </a:rPr>
                        <a:t>that population has not significantly shifted from development sample to OOT sample </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656">
                <a:tc>
                  <a:txBody>
                    <a:bodyPr/>
                    <a:lstStyle/>
                    <a:p>
                      <a:pPr marL="0" marR="0" algn="l">
                        <a:spcBef>
                          <a:spcPts val="0"/>
                        </a:spcBef>
                        <a:spcAft>
                          <a:spcPts val="0"/>
                        </a:spcAft>
                      </a:pPr>
                      <a:r>
                        <a:rPr lang="en-US" sz="1600" dirty="0" smtClean="0">
                          <a:solidFill>
                            <a:srgbClr val="002060"/>
                          </a:solidFill>
                          <a:effectLst/>
                          <a:latin typeface="Calibri"/>
                          <a:ea typeface="SimSun"/>
                          <a:cs typeface="Calibri"/>
                        </a:rPr>
                        <a:t>5. Characteristics </a:t>
                      </a:r>
                      <a:r>
                        <a:rPr lang="en-US" sz="1600" dirty="0">
                          <a:solidFill>
                            <a:srgbClr val="002060"/>
                          </a:solidFill>
                          <a:effectLst/>
                          <a:latin typeface="Calibri"/>
                          <a:ea typeface="SimSun"/>
                          <a:cs typeface="Calibri"/>
                        </a:rPr>
                        <a:t>Analysis </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002060"/>
                          </a:solidFill>
                          <a:effectLst/>
                          <a:latin typeface="Calibri"/>
                          <a:ea typeface="SimSun"/>
                          <a:cs typeface="Calibri"/>
                        </a:rPr>
                        <a:t> </a:t>
                      </a:r>
                      <a:r>
                        <a:rPr lang="en-US" sz="1600" dirty="0" smtClean="0">
                          <a:solidFill>
                            <a:srgbClr val="002060"/>
                          </a:solidFill>
                          <a:effectLst/>
                          <a:latin typeface="Calibri"/>
                          <a:ea typeface="SimSun"/>
                          <a:cs typeface="Calibri"/>
                        </a:rPr>
                        <a:t>Check whether all model </a:t>
                      </a:r>
                      <a:r>
                        <a:rPr lang="en-US" sz="1600" dirty="0">
                          <a:solidFill>
                            <a:srgbClr val="002060"/>
                          </a:solidFill>
                          <a:effectLst/>
                          <a:latin typeface="Calibri"/>
                          <a:ea typeface="SimSun"/>
                          <a:cs typeface="Calibri"/>
                        </a:rPr>
                        <a:t>variables were found to be stable in terms of bad rate and IV for development and OOT sample</a:t>
                      </a:r>
                      <a:endParaRPr lang="en-US" sz="1600" dirty="0">
                        <a:solidFill>
                          <a:srgbClr val="002060"/>
                        </a:solidFill>
                        <a:effectLst/>
                        <a:latin typeface="Calibri"/>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585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i="1" u="sng" dirty="0" smtClean="0">
                <a:solidFill>
                  <a:srgbClr val="002060"/>
                </a:solidFill>
              </a:rPr>
              <a:t>1. Performance analysis</a:t>
            </a:r>
            <a:endParaRPr lang="en-US" sz="1800" i="1" u="sng" dirty="0">
              <a:solidFill>
                <a:srgbClr val="002060"/>
              </a:solidFill>
            </a:endParaRPr>
          </a:p>
        </p:txBody>
      </p:sp>
      <p:sp>
        <p:nvSpPr>
          <p:cNvPr id="3" name="Content Placeholder 2"/>
          <p:cNvSpPr>
            <a:spLocks noGrp="1"/>
          </p:cNvSpPr>
          <p:nvPr>
            <p:ph idx="1"/>
          </p:nvPr>
        </p:nvSpPr>
        <p:spPr/>
        <p:txBody>
          <a:bodyPr/>
          <a:lstStyle/>
          <a:p>
            <a:pPr marL="514350" indent="-514350">
              <a:buAutoNum type="arabicPeriod"/>
            </a:pPr>
            <a:r>
              <a:rPr lang="en-US" sz="1800" u="sng" dirty="0">
                <a:solidFill>
                  <a:srgbClr val="002060"/>
                </a:solidFill>
              </a:rPr>
              <a:t> Performance Analysis (Development Vs OOT)</a:t>
            </a:r>
            <a:endParaRPr lang="en-US" sz="2400" dirty="0" smtClean="0">
              <a:solidFill>
                <a:srgbClr val="002060"/>
              </a:solidFill>
            </a:endParaRPr>
          </a:p>
          <a:p>
            <a:pPr marL="0" indent="0">
              <a:buNone/>
            </a:pPr>
            <a:r>
              <a:rPr lang="en-US" dirty="0" smtClean="0">
                <a:solidFill>
                  <a:srgbClr val="002060"/>
                </a:solidFill>
              </a:rPr>
              <a:t> </a:t>
            </a:r>
            <a:r>
              <a:rPr lang="en-US" sz="1700" dirty="0" smtClean="0">
                <a:solidFill>
                  <a:srgbClr val="002060"/>
                </a:solidFill>
              </a:rPr>
              <a:t>The </a:t>
            </a:r>
            <a:r>
              <a:rPr lang="en-US" sz="1700" dirty="0">
                <a:solidFill>
                  <a:srgbClr val="002060"/>
                </a:solidFill>
              </a:rPr>
              <a:t>Kolmogorov-Smirnov (KS) test is used to measure the difference between two probability distributions: in our case between the distribution of the good accounts  and the distribution of the bad accounts with the score.</a:t>
            </a:r>
          </a:p>
          <a:p>
            <a:pPr marL="0" indent="0">
              <a:buNone/>
            </a:pPr>
            <a:endParaRPr lang="en-US" dirty="0"/>
          </a:p>
          <a:p>
            <a:pPr marL="0" indent="0">
              <a:buNone/>
            </a:pPr>
            <a:endParaRPr lang="en-US" dirty="0" smtClean="0">
              <a:solidFill>
                <a:srgbClr val="002060"/>
              </a:solidFill>
            </a:endParaRPr>
          </a:p>
          <a:p>
            <a:pPr marL="0" indent="0">
              <a:buNone/>
            </a:pPr>
            <a:endParaRPr lang="en-US" sz="1600" dirty="0" smtClean="0">
              <a:solidFill>
                <a:srgbClr val="002060"/>
              </a:solidFill>
            </a:endParaRPr>
          </a:p>
          <a:p>
            <a:pPr marL="0" indent="0">
              <a:buNone/>
            </a:pPr>
            <a:endParaRPr lang="en-US" sz="1600" dirty="0">
              <a:solidFill>
                <a:srgbClr val="002060"/>
              </a:solidFill>
            </a:endParaRPr>
          </a:p>
          <a:p>
            <a:pPr marL="0" indent="0">
              <a:buNone/>
            </a:pPr>
            <a:endParaRPr lang="en-US" sz="1600" dirty="0" smtClean="0">
              <a:solidFill>
                <a:srgbClr val="002060"/>
              </a:solidFill>
            </a:endParaRPr>
          </a:p>
          <a:p>
            <a:pPr marL="0" indent="0">
              <a:buNone/>
            </a:pPr>
            <a:endParaRPr lang="en-US" sz="1600" dirty="0" smtClean="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22954862"/>
              </p:ext>
            </p:extLst>
          </p:nvPr>
        </p:nvGraphicFramePr>
        <p:xfrm>
          <a:off x="1295400" y="4419600"/>
          <a:ext cx="1600200" cy="1066800"/>
        </p:xfrm>
        <a:graphic>
          <a:graphicData uri="http://schemas.openxmlformats.org/presentationml/2006/ole">
            <mc:AlternateContent xmlns:mc="http://schemas.openxmlformats.org/markup-compatibility/2006">
              <mc:Choice xmlns:v="urn:schemas-microsoft-com:vml" Requires="v">
                <p:oleObj spid="_x0000_s210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295400" y="4419600"/>
                        <a:ext cx="1600200" cy="1066800"/>
                      </a:xfrm>
                      <a:prstGeom prst="rect">
                        <a:avLst/>
                      </a:prstGeom>
                    </p:spPr>
                  </p:pic>
                </p:oleObj>
              </mc:Fallback>
            </mc:AlternateContent>
          </a:graphicData>
        </a:graphic>
      </p:graphicFrame>
    </p:spTree>
    <p:extLst>
      <p:ext uri="{BB962C8B-B14F-4D97-AF65-F5344CB8AC3E}">
        <p14:creationId xmlns:p14="http://schemas.microsoft.com/office/powerpoint/2010/main" val="209213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1800" i="1" u="sng" dirty="0" smtClean="0">
                <a:solidFill>
                  <a:srgbClr val="002060"/>
                </a:solidFill>
              </a:rPr>
              <a:t>2. Model alignment</a:t>
            </a:r>
            <a:endParaRPr lang="en-US" sz="1800" i="1" u="sng" dirty="0">
              <a:solidFill>
                <a:srgbClr val="002060"/>
              </a:solidFill>
            </a:endParaRPr>
          </a:p>
        </p:txBody>
      </p:sp>
      <p:sp>
        <p:nvSpPr>
          <p:cNvPr id="3" name="Content Placeholder 2"/>
          <p:cNvSpPr>
            <a:spLocks noGrp="1"/>
          </p:cNvSpPr>
          <p:nvPr>
            <p:ph idx="1"/>
          </p:nvPr>
        </p:nvSpPr>
        <p:spPr>
          <a:xfrm>
            <a:off x="533400" y="1066800"/>
            <a:ext cx="8229600" cy="5287963"/>
          </a:xfrm>
        </p:spPr>
        <p:txBody>
          <a:bodyPr>
            <a:normAutofit lnSpcReduction="10000"/>
          </a:bodyPr>
          <a:lstStyle/>
          <a:p>
            <a:r>
              <a:rPr lang="en-US" sz="2000" i="1" dirty="0" smtClean="0">
                <a:solidFill>
                  <a:srgbClr val="002060"/>
                </a:solidFill>
              </a:rPr>
              <a:t>Model alignment was done by calculating the PDO (Point of Double Odds)</a:t>
            </a:r>
          </a:p>
          <a:p>
            <a:pPr marL="0" indent="0">
              <a:buNone/>
            </a:pPr>
            <a:r>
              <a:rPr lang="en-US" sz="1700" dirty="0">
                <a:solidFill>
                  <a:srgbClr val="002060"/>
                </a:solidFill>
              </a:rPr>
              <a:t>The objective of scaling is to convert the raw (model output) score into a scaled score (i.e. a standardized version) so that Business can assess and track changes in risk effectively (in measurement of odds</a:t>
            </a:r>
            <a:r>
              <a:rPr lang="en-US" sz="1700" dirty="0" smtClean="0">
                <a:solidFill>
                  <a:srgbClr val="002060"/>
                </a:solidFill>
              </a:rPr>
              <a:t>).</a:t>
            </a:r>
          </a:p>
          <a:p>
            <a:pPr marL="0" indent="0">
              <a:buNone/>
            </a:pPr>
            <a:endParaRPr lang="en-US" sz="1700" dirty="0">
              <a:solidFill>
                <a:srgbClr val="002060"/>
              </a:solidFill>
            </a:endParaRPr>
          </a:p>
          <a:p>
            <a:pPr marL="0" indent="0">
              <a:buNone/>
            </a:pPr>
            <a:r>
              <a:rPr lang="en-US" sz="1700" dirty="0" smtClean="0">
                <a:solidFill>
                  <a:srgbClr val="002060"/>
                </a:solidFill>
              </a:rPr>
              <a:t>The </a:t>
            </a:r>
            <a:r>
              <a:rPr lang="en-US" sz="1700" dirty="0">
                <a:solidFill>
                  <a:srgbClr val="002060"/>
                </a:solidFill>
              </a:rPr>
              <a:t>PDO is calculated only on the good and the bad observations. For a scale to be specified, the following three measurements need to be </a:t>
            </a:r>
            <a:r>
              <a:rPr lang="en-US" sz="1700" dirty="0" smtClean="0">
                <a:solidFill>
                  <a:srgbClr val="002060"/>
                </a:solidFill>
              </a:rPr>
              <a:t>provided.</a:t>
            </a:r>
          </a:p>
          <a:p>
            <a:pPr marL="0" indent="0">
              <a:buNone/>
            </a:pPr>
            <a:endParaRPr lang="en-US" sz="1700" dirty="0" smtClean="0">
              <a:solidFill>
                <a:srgbClr val="002060"/>
              </a:solidFill>
            </a:endParaRPr>
          </a:p>
          <a:p>
            <a:pPr marL="0" indent="0">
              <a:buNone/>
            </a:pPr>
            <a:r>
              <a:rPr lang="en-US" sz="1700" dirty="0" smtClean="0">
                <a:solidFill>
                  <a:srgbClr val="002060"/>
                </a:solidFill>
              </a:rPr>
              <a:t>•</a:t>
            </a:r>
            <a:r>
              <a:rPr lang="en-US" sz="1700" b="1" dirty="0" smtClean="0">
                <a:solidFill>
                  <a:srgbClr val="002060"/>
                </a:solidFill>
              </a:rPr>
              <a:t>Reference </a:t>
            </a:r>
            <a:r>
              <a:rPr lang="en-US" sz="1700" b="1" dirty="0">
                <a:solidFill>
                  <a:srgbClr val="002060"/>
                </a:solidFill>
              </a:rPr>
              <a:t>score: </a:t>
            </a:r>
            <a:r>
              <a:rPr lang="en-US" sz="1700" dirty="0">
                <a:solidFill>
                  <a:srgbClr val="002060"/>
                </a:solidFill>
              </a:rPr>
              <a:t>This can be any arbitrary score value, taken as a reference point.</a:t>
            </a:r>
          </a:p>
          <a:p>
            <a:pPr marL="0" indent="0">
              <a:buNone/>
            </a:pPr>
            <a:r>
              <a:rPr lang="en-US" sz="1700" dirty="0" smtClean="0">
                <a:solidFill>
                  <a:srgbClr val="002060"/>
                </a:solidFill>
              </a:rPr>
              <a:t>•</a:t>
            </a:r>
            <a:r>
              <a:rPr lang="en-US" sz="1700" b="1" dirty="0" smtClean="0">
                <a:solidFill>
                  <a:srgbClr val="002060"/>
                </a:solidFill>
              </a:rPr>
              <a:t>Odds </a:t>
            </a:r>
            <a:r>
              <a:rPr lang="en-US" sz="1700" b="1" dirty="0">
                <a:solidFill>
                  <a:srgbClr val="002060"/>
                </a:solidFill>
              </a:rPr>
              <a:t>at reference score</a:t>
            </a:r>
            <a:r>
              <a:rPr lang="en-US" sz="1700" dirty="0">
                <a:solidFill>
                  <a:srgbClr val="002060"/>
                </a:solidFill>
              </a:rPr>
              <a:t>: The odds of becoming a bad, at the reference score.</a:t>
            </a:r>
          </a:p>
          <a:p>
            <a:pPr marL="0" indent="0">
              <a:buNone/>
            </a:pPr>
            <a:r>
              <a:rPr lang="en-US" sz="1700" dirty="0" smtClean="0">
                <a:solidFill>
                  <a:srgbClr val="002060"/>
                </a:solidFill>
              </a:rPr>
              <a:t>•</a:t>
            </a:r>
            <a:r>
              <a:rPr lang="en-US" sz="1700" b="1" dirty="0" smtClean="0">
                <a:solidFill>
                  <a:srgbClr val="002060"/>
                </a:solidFill>
              </a:rPr>
              <a:t>PDO</a:t>
            </a:r>
            <a:r>
              <a:rPr lang="en-US" sz="1700" b="1" dirty="0">
                <a:solidFill>
                  <a:srgbClr val="002060"/>
                </a:solidFill>
              </a:rPr>
              <a:t>: </a:t>
            </a:r>
            <a:r>
              <a:rPr lang="en-US" sz="1700" dirty="0">
                <a:solidFill>
                  <a:srgbClr val="002060"/>
                </a:solidFill>
              </a:rPr>
              <a:t>Points to Double odds</a:t>
            </a:r>
            <a:r>
              <a:rPr lang="en-US" sz="1700" dirty="0" smtClean="0">
                <a:solidFill>
                  <a:srgbClr val="002060"/>
                </a:solidFill>
              </a:rPr>
              <a:t>.</a:t>
            </a:r>
          </a:p>
          <a:p>
            <a:pPr marL="0" indent="0">
              <a:buNone/>
            </a:pPr>
            <a:endParaRPr lang="en-US" sz="1700" dirty="0" smtClean="0">
              <a:solidFill>
                <a:srgbClr val="002060"/>
              </a:solidFill>
            </a:endParaRPr>
          </a:p>
          <a:p>
            <a:pPr>
              <a:buFont typeface="Wingdings" panose="05000000000000000000" pitchFamily="2" charset="2"/>
              <a:buChar char="ü"/>
            </a:pPr>
            <a:r>
              <a:rPr lang="en-US" sz="1700" dirty="0" smtClean="0">
                <a:solidFill>
                  <a:srgbClr val="002060"/>
                </a:solidFill>
              </a:rPr>
              <a:t>The </a:t>
            </a:r>
            <a:r>
              <a:rPr lang="en-US" sz="1700" dirty="0">
                <a:solidFill>
                  <a:srgbClr val="002060"/>
                </a:solidFill>
              </a:rPr>
              <a:t>scorecards were scaled such that 20 score points double the odds (PDO=20) and </a:t>
            </a:r>
            <a:endParaRPr lang="en-US" sz="1700" dirty="0" smtClean="0">
              <a:solidFill>
                <a:srgbClr val="002060"/>
              </a:solidFill>
            </a:endParaRPr>
          </a:p>
          <a:p>
            <a:pPr>
              <a:buFont typeface="Wingdings" panose="05000000000000000000" pitchFamily="2" charset="2"/>
              <a:buChar char="ü"/>
            </a:pPr>
            <a:r>
              <a:rPr lang="en-US" sz="1700" dirty="0">
                <a:solidFill>
                  <a:srgbClr val="002060"/>
                </a:solidFill>
              </a:rPr>
              <a:t>A</a:t>
            </a:r>
            <a:r>
              <a:rPr lang="en-US" sz="1700" dirty="0" smtClean="0">
                <a:solidFill>
                  <a:srgbClr val="002060"/>
                </a:solidFill>
              </a:rPr>
              <a:t> </a:t>
            </a:r>
            <a:r>
              <a:rPr lang="en-US" sz="1700" dirty="0">
                <a:solidFill>
                  <a:srgbClr val="002060"/>
                </a:solidFill>
              </a:rPr>
              <a:t>score of 600 corresponds to a good-bad odds of 60:1. </a:t>
            </a:r>
            <a:endParaRPr lang="en-US" sz="1700" dirty="0" smtClean="0">
              <a:solidFill>
                <a:srgbClr val="002060"/>
              </a:solidFill>
            </a:endParaRPr>
          </a:p>
          <a:p>
            <a:pPr>
              <a:buFont typeface="Wingdings" panose="05000000000000000000" pitchFamily="2" charset="2"/>
              <a:buChar char="ü"/>
            </a:pPr>
            <a:r>
              <a:rPr lang="en-US" sz="1700" dirty="0" smtClean="0">
                <a:solidFill>
                  <a:srgbClr val="002060"/>
                </a:solidFill>
              </a:rPr>
              <a:t>Raw </a:t>
            </a:r>
            <a:r>
              <a:rPr lang="en-US" sz="1700" dirty="0">
                <a:solidFill>
                  <a:srgbClr val="002060"/>
                </a:solidFill>
              </a:rPr>
              <a:t>score of each attribute was scaled to reflect the PDO and then rounded to the nearest integer. </a:t>
            </a:r>
            <a:endParaRPr lang="en-US" sz="1700" dirty="0" smtClean="0">
              <a:solidFill>
                <a:srgbClr val="002060"/>
              </a:solidFill>
            </a:endParaRPr>
          </a:p>
          <a:p>
            <a:pPr>
              <a:buFont typeface="Wingdings" panose="05000000000000000000" pitchFamily="2" charset="2"/>
              <a:buChar char="ü"/>
            </a:pPr>
            <a:r>
              <a:rPr lang="en-US" sz="1700" dirty="0" smtClean="0">
                <a:solidFill>
                  <a:srgbClr val="002060"/>
                </a:solidFill>
              </a:rPr>
              <a:t> </a:t>
            </a:r>
            <a:r>
              <a:rPr lang="en-US" sz="1700" dirty="0">
                <a:solidFill>
                  <a:srgbClr val="002060"/>
                </a:solidFill>
              </a:rPr>
              <a:t>The attribute scores were then added together to yield the final score.  </a:t>
            </a:r>
            <a:endParaRPr lang="en-US" sz="1700" dirty="0" smtClean="0">
              <a:solidFill>
                <a:srgbClr val="002060"/>
              </a:solidFill>
            </a:endParaRPr>
          </a:p>
          <a:p>
            <a:pPr>
              <a:buFont typeface="Wingdings" panose="05000000000000000000" pitchFamily="2" charset="2"/>
              <a:buChar char="ü"/>
            </a:pPr>
            <a:r>
              <a:rPr lang="en-US" sz="1700" i="1" dirty="0" smtClean="0">
                <a:solidFill>
                  <a:srgbClr val="002060"/>
                </a:solidFill>
              </a:rPr>
              <a:t>PDO for Dev . &amp; OOT should lie within 19-20 range (when PDO=20)</a:t>
            </a:r>
          </a:p>
          <a:p>
            <a:pPr>
              <a:buFont typeface="Wingdings" panose="05000000000000000000" pitchFamily="2" charset="2"/>
              <a:buChar char="ü"/>
            </a:pPr>
            <a:endParaRPr lang="en-US" sz="1700" dirty="0" smtClean="0">
              <a:solidFill>
                <a:srgbClr val="002060"/>
              </a:solidFill>
            </a:endParaRPr>
          </a:p>
          <a:p>
            <a:pPr>
              <a:buFont typeface="Wingdings" panose="05000000000000000000" pitchFamily="2" charset="2"/>
              <a:buChar char="ü"/>
            </a:pPr>
            <a:endParaRPr lang="en-US" sz="1700" dirty="0">
              <a:solidFill>
                <a:srgbClr val="002060"/>
              </a:solidFill>
            </a:endParaRPr>
          </a:p>
          <a:p>
            <a:pPr marL="0" indent="0">
              <a:buNone/>
            </a:pPr>
            <a:endParaRPr lang="en-US" sz="1700" dirty="0">
              <a:solidFill>
                <a:srgbClr val="002060"/>
              </a:solidFill>
            </a:endParaRPr>
          </a:p>
          <a:p>
            <a:endParaRPr lang="en-US" sz="2000" i="1" dirty="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Tata Consultancy Services</a:t>
            </a:r>
            <a:endParaRPr lang="en-US"/>
          </a:p>
        </p:txBody>
      </p:sp>
      <p:sp>
        <p:nvSpPr>
          <p:cNvPr id="5" name="Slide Number Placeholder 4"/>
          <p:cNvSpPr>
            <a:spLocks noGrp="1"/>
          </p:cNvSpPr>
          <p:nvPr>
            <p:ph type="sldNum" sz="quarter" idx="12"/>
          </p:nvPr>
        </p:nvSpPr>
        <p:spPr/>
        <p:txBody>
          <a:bodyPr/>
          <a:lstStyle/>
          <a:p>
            <a:pPr>
              <a:defRPr/>
            </a:pPr>
            <a:fld id="{4BAFEC78-F67E-410E-B86E-D198E415DC75}" type="slidenum">
              <a:rPr lang="en-US" smtClean="0"/>
              <a:pPr>
                <a:defRPr/>
              </a:pPr>
              <a:t>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70088785"/>
              </p:ext>
            </p:extLst>
          </p:nvPr>
        </p:nvGraphicFramePr>
        <p:xfrm>
          <a:off x="7391400" y="5791200"/>
          <a:ext cx="1371600" cy="847725"/>
        </p:xfrm>
        <a:graphic>
          <a:graphicData uri="http://schemas.openxmlformats.org/presentationml/2006/ole">
            <mc:AlternateContent xmlns:mc="http://schemas.openxmlformats.org/markup-compatibility/2006">
              <mc:Choice xmlns:v="urn:schemas-microsoft-com:vml" Requires="v">
                <p:oleObj spid="_x0000_s312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391400" y="5791200"/>
                        <a:ext cx="1371600" cy="847725"/>
                      </a:xfrm>
                      <a:prstGeom prst="rect">
                        <a:avLst/>
                      </a:prstGeom>
                    </p:spPr>
                  </p:pic>
                </p:oleObj>
              </mc:Fallback>
            </mc:AlternateContent>
          </a:graphicData>
        </a:graphic>
      </p:graphicFrame>
    </p:spTree>
    <p:extLst>
      <p:ext uri="{BB962C8B-B14F-4D97-AF65-F5344CB8AC3E}">
        <p14:creationId xmlns:p14="http://schemas.microsoft.com/office/powerpoint/2010/main" val="1152804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1141</TotalTime>
  <Words>1736</Words>
  <Application>Microsoft Office PowerPoint</Application>
  <PresentationFormat>On-screen Show (4:3)</PresentationFormat>
  <Paragraphs>223</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19</vt:i4>
      </vt:variant>
    </vt:vector>
  </HeadingPairs>
  <TitlesOfParts>
    <vt:vector size="24" baseType="lpstr">
      <vt:lpstr>1_blank</vt:lpstr>
      <vt:lpstr>Worksheet</vt:lpstr>
      <vt:lpstr>Microsoft Excel Worksheet</vt:lpstr>
      <vt:lpstr>Microsoft PowerPoint Presentation</vt:lpstr>
      <vt:lpstr>Microsoft Word Document</vt:lpstr>
      <vt:lpstr>Model Evaluation (Consumer Valuation Models)</vt:lpstr>
      <vt:lpstr>PowerPoint Presentation</vt:lpstr>
      <vt:lpstr>PowerPoint Presentation</vt:lpstr>
      <vt:lpstr>PowerPoint Presentation</vt:lpstr>
      <vt:lpstr>PowerPoint Presentation</vt:lpstr>
      <vt:lpstr>PowerPoint Presentation</vt:lpstr>
      <vt:lpstr>2. Performance Metrics- Logistic Model </vt:lpstr>
      <vt:lpstr>1. Performance analysis</vt:lpstr>
      <vt:lpstr>2. Model alignment</vt:lpstr>
      <vt:lpstr>3. Model accuracy</vt:lpstr>
      <vt:lpstr>4. Model Stability</vt:lpstr>
      <vt:lpstr>5. Characteristic Analysis</vt:lpstr>
      <vt:lpstr>3. Performance Metrics- Segmentation Model</vt:lpstr>
      <vt:lpstr>PowerPoint Presentation</vt:lpstr>
      <vt:lpstr>PowerPoint Presentation</vt:lpstr>
      <vt:lpstr>PowerPoint Presentation</vt:lpstr>
      <vt:lpstr>PowerPoint Presentation</vt:lpstr>
      <vt:lpstr>Appendix</vt:lpstr>
      <vt:lpstr>PowerPoint Presentation</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Roy, Sounak [RISK NE]</dc:creator>
  <cp:lastModifiedBy>Roy, Sounak [RISK NE]</cp:lastModifiedBy>
  <cp:revision>56</cp:revision>
  <dcterms:created xsi:type="dcterms:W3CDTF">2018-09-13T07:55:36Z</dcterms:created>
  <dcterms:modified xsi:type="dcterms:W3CDTF">2018-09-26T10:22:11Z</dcterms:modified>
</cp:coreProperties>
</file>