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74" r:id="rId3"/>
    <p:sldId id="270" r:id="rId4"/>
    <p:sldId id="271" r:id="rId5"/>
    <p:sldId id="272" r:id="rId6"/>
    <p:sldId id="275" r:id="rId7"/>
    <p:sldId id="273"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8" d="100"/>
          <a:sy n="98" d="100"/>
        </p:scale>
        <p:origin x="-576" y="-1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0B8CC7-07D7-4279-8D54-93A464DD3734}" type="datetimeFigureOut">
              <a:rPr lang="en-US" smtClean="0"/>
              <a:t>3/25/2022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689B5D-F325-412D-9290-93ED0B323C79}" type="slidenum">
              <a:rPr lang="en-US" smtClean="0"/>
              <a:t>‹#›</a:t>
            </a:fld>
            <a:endParaRPr lang="en-US"/>
          </a:p>
        </p:txBody>
      </p:sp>
    </p:spTree>
    <p:extLst>
      <p:ext uri="{BB962C8B-B14F-4D97-AF65-F5344CB8AC3E}">
        <p14:creationId xmlns:p14="http://schemas.microsoft.com/office/powerpoint/2010/main" val="1919852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742951"/>
            <a:ext cx="7315200" cy="914400"/>
          </a:xfrm>
        </p:spPr>
        <p:txBody>
          <a:bodyPr>
            <a:normAutofit/>
          </a:bodyPr>
          <a:lstStyle>
            <a:lvl1pPr algn="ctr">
              <a:defRPr sz="4000">
                <a:solidFill>
                  <a:schemeClr val="accent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1657350"/>
            <a:ext cx="5476875" cy="2571750"/>
          </a:xfrm>
        </p:spPr>
        <p:txBody>
          <a:bodyPr>
            <a:normAutofit/>
          </a:bodyPr>
          <a:lstStyle>
            <a:lvl1pPr marL="285750" indent="-285750" algn="l">
              <a:buFont typeface="Arial" pitchFamily="34" charset="0"/>
              <a:buChar char="•"/>
              <a:defRPr sz="2000" b="1">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4381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438150"/>
            <a:ext cx="9144000" cy="470535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229599" y="0"/>
            <a:ext cx="904875" cy="438150"/>
          </a:xfrm>
          <a:prstGeom prst="rect">
            <a:avLst/>
          </a:prstGeom>
        </p:spPr>
        <p:txBody>
          <a:bodyPr vert="horz" lIns="91440" tIns="45720" rIns="91440" bIns="45720" rtlCol="0" anchor="ctr"/>
          <a:lstStyle>
            <a:lvl1pPr algn="r">
              <a:defRPr sz="2000" b="1">
                <a:solidFill>
                  <a:schemeClr val="accent5"/>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000" b="1" kern="1200">
          <a:solidFill>
            <a:schemeClr val="accent5"/>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Data Science – Skills Assessment </a:t>
            </a:r>
          </a:p>
        </p:txBody>
      </p:sp>
      <p:sp>
        <p:nvSpPr>
          <p:cNvPr id="3" name="Subtitle 2"/>
          <p:cNvSpPr>
            <a:spLocks noGrp="1"/>
          </p:cNvSpPr>
          <p:nvPr>
            <p:ph type="subTitle" idx="1"/>
          </p:nvPr>
        </p:nvSpPr>
        <p:spPr>
          <a:xfrm>
            <a:off x="1828800" y="1657350"/>
            <a:ext cx="5476875" cy="3486150"/>
          </a:xfrm>
        </p:spPr>
        <p:txBody>
          <a:bodyPr>
            <a:normAutofit/>
          </a:bodyPr>
          <a:lstStyle/>
          <a:p>
            <a:endParaRPr lang="en-US" dirty="0" smtClean="0"/>
          </a:p>
          <a:p>
            <a:pPr marL="0" indent="0">
              <a:buNone/>
            </a:pPr>
            <a:r>
              <a:rPr lang="en-US" dirty="0"/>
              <a:t>Quick </a:t>
            </a:r>
            <a:r>
              <a:rPr lang="en-US" dirty="0" smtClean="0"/>
              <a:t>questions </a:t>
            </a:r>
            <a:r>
              <a:rPr lang="en-US" dirty="0"/>
              <a:t>addressed in this analysis</a:t>
            </a:r>
            <a:r>
              <a:rPr lang="en-US" dirty="0" smtClean="0"/>
              <a:t>: </a:t>
            </a:r>
            <a:endParaRPr lang="en-US" dirty="0" smtClean="0"/>
          </a:p>
          <a:p>
            <a:endParaRPr lang="en-US" sz="1500" dirty="0" smtClean="0"/>
          </a:p>
          <a:p>
            <a:r>
              <a:rPr lang="en-US" sz="1500" dirty="0" smtClean="0"/>
              <a:t>Provide details about the data and what are the most reported issues? </a:t>
            </a:r>
            <a:r>
              <a:rPr lang="en-US" sz="1500" dirty="0"/>
              <a:t>(</a:t>
            </a:r>
            <a:r>
              <a:rPr lang="en-US" sz="1500" dirty="0" smtClean="0"/>
              <a:t>Slide 2)</a:t>
            </a:r>
          </a:p>
          <a:p>
            <a:endParaRPr lang="en-US" sz="1500" dirty="0"/>
          </a:p>
          <a:p>
            <a:r>
              <a:rPr lang="en-US" sz="1500" dirty="0" smtClean="0"/>
              <a:t>What is the distribution of complaints by Product </a:t>
            </a:r>
            <a:r>
              <a:rPr lang="en-US" sz="1500" dirty="0"/>
              <a:t>type, </a:t>
            </a:r>
            <a:r>
              <a:rPr lang="en-US" sz="1500" dirty="0" smtClean="0"/>
              <a:t>Region, Country, Contact </a:t>
            </a:r>
            <a:r>
              <a:rPr lang="en-US" sz="1500" dirty="0"/>
              <a:t>type, Repeat complaints and Outside </a:t>
            </a:r>
            <a:r>
              <a:rPr lang="en-US" sz="1500" dirty="0" smtClean="0"/>
              <a:t>contract</a:t>
            </a:r>
            <a:r>
              <a:rPr lang="en-US" sz="1500" dirty="0"/>
              <a:t>, Diagnostics, Repair type and Contact </a:t>
            </a:r>
            <a:r>
              <a:rPr lang="en-US" sz="1500" dirty="0" smtClean="0"/>
              <a:t>manager? (Slides 3, 4 and 5)</a:t>
            </a:r>
          </a:p>
          <a:p>
            <a:endParaRPr lang="en-US" sz="1500" dirty="0"/>
          </a:p>
          <a:p>
            <a:r>
              <a:rPr lang="en-US" sz="1500" dirty="0" smtClean="0"/>
              <a:t>Provide comments on code (Slide 6)</a:t>
            </a:r>
          </a:p>
          <a:p>
            <a:endParaRPr lang="en-US" sz="15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757134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and Issues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714217635"/>
              </p:ext>
            </p:extLst>
          </p:nvPr>
        </p:nvGraphicFramePr>
        <p:xfrm>
          <a:off x="0" y="1352550"/>
          <a:ext cx="9144000" cy="2971800"/>
        </p:xfrm>
        <a:graphic>
          <a:graphicData uri="http://schemas.openxmlformats.org/drawingml/2006/table">
            <a:tbl>
              <a:tblPr firstRow="1" bandRow="1">
                <a:tableStyleId>{5C22544A-7EE6-4342-B048-85BDC9FD1C3A}</a:tableStyleId>
              </a:tblPr>
              <a:tblGrid>
                <a:gridCol w="3048000"/>
                <a:gridCol w="6096000"/>
              </a:tblGrid>
              <a:tr h="0">
                <a:tc>
                  <a:txBody>
                    <a:bodyPr/>
                    <a:lstStyle/>
                    <a:p>
                      <a:pPr algn="ctr"/>
                      <a:r>
                        <a:rPr lang="en-US" sz="1500" dirty="0" smtClean="0">
                          <a:solidFill>
                            <a:schemeClr val="bg1"/>
                          </a:solidFill>
                        </a:rPr>
                        <a:t>Log</a:t>
                      </a:r>
                      <a:endParaRPr lang="en-US" sz="15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500" dirty="0" smtClean="0">
                          <a:solidFill>
                            <a:schemeClr val="bg1"/>
                          </a:solidFill>
                        </a:rPr>
                        <a:t>Top Issue</a:t>
                      </a:r>
                      <a:r>
                        <a:rPr lang="en-US" sz="1500" baseline="0" dirty="0" smtClean="0">
                          <a:solidFill>
                            <a:schemeClr val="bg1"/>
                          </a:solidFill>
                        </a:rPr>
                        <a:t> Types</a:t>
                      </a:r>
                      <a:r>
                        <a:rPr lang="en-US" sz="1500" dirty="0" smtClean="0">
                          <a:solidFill>
                            <a:schemeClr val="bg1"/>
                          </a:solidFill>
                        </a:rPr>
                        <a:t> </a:t>
                      </a:r>
                      <a:endParaRPr lang="en-US" sz="15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0">
                <a:tc>
                  <a:txBody>
                    <a:bodyPr/>
                    <a:lstStyle/>
                    <a:p>
                      <a:pPr algn="l"/>
                      <a:r>
                        <a:rPr lang="en-US" sz="1800" b="1" dirty="0" smtClean="0">
                          <a:solidFill>
                            <a:schemeClr val="tx2"/>
                          </a:solidFill>
                        </a:rPr>
                        <a:t>Count of complaints: 100,000</a:t>
                      </a:r>
                    </a:p>
                    <a:p>
                      <a:pPr algn="l"/>
                      <a:endParaRPr lang="en-US" sz="1800" b="1" dirty="0" smtClean="0">
                        <a:solidFill>
                          <a:schemeClr val="tx2"/>
                        </a:solidFill>
                      </a:endParaRPr>
                    </a:p>
                    <a:p>
                      <a:pPr algn="l"/>
                      <a:r>
                        <a:rPr lang="en-US" sz="1800" b="1" dirty="0" smtClean="0">
                          <a:solidFill>
                            <a:schemeClr val="tx2"/>
                          </a:solidFill>
                        </a:rPr>
                        <a:t>Count of unique assets: 82,442</a:t>
                      </a:r>
                    </a:p>
                    <a:p>
                      <a:pPr algn="l"/>
                      <a:endParaRPr lang="en-US" sz="1800" b="1" dirty="0" smtClean="0">
                        <a:solidFill>
                          <a:schemeClr val="tx2"/>
                        </a:solidFill>
                      </a:endParaRPr>
                    </a:p>
                    <a:p>
                      <a:pPr algn="l"/>
                      <a:r>
                        <a:rPr lang="en-US" sz="1800" b="1" dirty="0" smtClean="0">
                          <a:solidFill>
                            <a:schemeClr val="tx2"/>
                          </a:solidFill>
                        </a:rPr>
                        <a:t>Complaint week: 201840</a:t>
                      </a:r>
                      <a:endParaRPr lang="en-US" sz="1200"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l"/>
                      <a:r>
                        <a:rPr lang="en-US" sz="1200" b="1" dirty="0" smtClean="0">
                          <a:solidFill>
                            <a:schemeClr val="tx1"/>
                          </a:solidFill>
                        </a:rPr>
                        <a:t>Insight: </a:t>
                      </a:r>
                      <a:r>
                        <a:rPr lang="en-US" sz="1200" dirty="0" smtClean="0">
                          <a:solidFill>
                            <a:schemeClr val="tx1"/>
                          </a:solidFill>
                        </a:rPr>
                        <a:t>There were</a:t>
                      </a:r>
                      <a:r>
                        <a:rPr lang="en-US" sz="1200" baseline="0" dirty="0" smtClean="0">
                          <a:solidFill>
                            <a:schemeClr val="tx1"/>
                          </a:solidFill>
                        </a:rPr>
                        <a:t> 100,000 complaints in the week of 201840.</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l"/>
                      <a:r>
                        <a:rPr lang="en-US" sz="1200" b="1" dirty="0" smtClean="0">
                          <a:solidFill>
                            <a:schemeClr val="tx1"/>
                          </a:solidFill>
                        </a:rPr>
                        <a:t>Insights:</a:t>
                      </a:r>
                      <a:r>
                        <a:rPr lang="en-US" sz="1200" b="1" baseline="0" dirty="0" smtClean="0">
                          <a:solidFill>
                            <a:schemeClr val="tx1"/>
                          </a:solidFill>
                        </a:rPr>
                        <a:t> </a:t>
                      </a:r>
                      <a:r>
                        <a:rPr lang="en-US" sz="1200" b="0" baseline="0" dirty="0" smtClean="0">
                          <a:solidFill>
                            <a:schemeClr val="tx1"/>
                          </a:solidFill>
                        </a:rPr>
                        <a:t>50% of the total issues come from 5 items – ‘System Board Components’, ‘Fee Based Support’, ‘Operating System’, ‘Audio, Video, Speakers, TV Tuner’ and ‘Hard Drive’</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bl>
          </a:graphicData>
        </a:graphic>
      </p:graphicFrame>
      <p:sp>
        <p:nvSpPr>
          <p:cNvPr id="15" name="Content Placeholder 2"/>
          <p:cNvSpPr txBox="1">
            <a:spLocks/>
          </p:cNvSpPr>
          <p:nvPr/>
        </p:nvSpPr>
        <p:spPr>
          <a:xfrm>
            <a:off x="0" y="438150"/>
            <a:ext cx="9144000" cy="91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smtClean="0"/>
              <a:t>In this slide </a:t>
            </a:r>
            <a:r>
              <a:rPr lang="en-US" sz="1200" dirty="0"/>
              <a:t>the Log and </a:t>
            </a:r>
            <a:r>
              <a:rPr lang="en-US" sz="1200" dirty="0" smtClean="0"/>
              <a:t>Issues are analyzed</a:t>
            </a:r>
          </a:p>
          <a:p>
            <a:r>
              <a:rPr lang="en-US" sz="1200" b="1" dirty="0" smtClean="0"/>
              <a:t>Action Items: </a:t>
            </a:r>
            <a:r>
              <a:rPr lang="en-US" sz="1200" dirty="0" smtClean="0"/>
              <a:t>There were </a:t>
            </a:r>
            <a:r>
              <a:rPr lang="en-US" sz="1200" b="1" dirty="0" smtClean="0"/>
              <a:t>100,000</a:t>
            </a:r>
            <a:r>
              <a:rPr lang="en-US" sz="1200" dirty="0" smtClean="0"/>
              <a:t> complaints in the week of </a:t>
            </a:r>
            <a:r>
              <a:rPr lang="en-US" sz="1200" b="1" dirty="0" smtClean="0"/>
              <a:t>201804</a:t>
            </a:r>
            <a:r>
              <a:rPr lang="en-US" sz="1200" dirty="0" smtClean="0"/>
              <a:t>. Significant percentage of complaints comes from issue </a:t>
            </a:r>
            <a:r>
              <a:rPr lang="en-US" sz="1200" b="1" dirty="0" smtClean="0"/>
              <a:t>System </a:t>
            </a:r>
            <a:r>
              <a:rPr lang="en-US" sz="1200" b="1" dirty="0"/>
              <a:t>Board </a:t>
            </a:r>
            <a:r>
              <a:rPr lang="en-US" sz="1200" b="1" dirty="0" smtClean="0"/>
              <a:t>Components</a:t>
            </a:r>
            <a:r>
              <a:rPr lang="en-US" sz="1200" dirty="0" smtClean="0"/>
              <a:t>. </a:t>
            </a:r>
            <a:endParaRPr lang="en-US" sz="1200" b="1" dirty="0"/>
          </a:p>
        </p:txBody>
      </p:sp>
      <p:sp>
        <p:nvSpPr>
          <p:cNvPr id="11" name="Content Placeholder 2"/>
          <p:cNvSpPr txBox="1">
            <a:spLocks/>
          </p:cNvSpPr>
          <p:nvPr/>
        </p:nvSpPr>
        <p:spPr>
          <a:xfrm>
            <a:off x="0" y="4476750"/>
            <a:ext cx="9144000" cy="6736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000" b="1" i="1" dirty="0"/>
              <a:t>Footnote (Issues): </a:t>
            </a:r>
            <a:r>
              <a:rPr lang="en-US" sz="1000" i="1" dirty="0" smtClean="0"/>
              <a:t>Missing (red bar) indicates that the issue was not captured. Others (green bar) indicate rest of the issues. Top 12 issues (gray bars) based on count are shown in the chart (Pareto’s law) </a:t>
            </a:r>
            <a:endParaRPr lang="en-US" sz="1000" b="1" i="1"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1400" y="1731007"/>
            <a:ext cx="4987387" cy="190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6804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type, Region and Country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52169049"/>
              </p:ext>
            </p:extLst>
          </p:nvPr>
        </p:nvGraphicFramePr>
        <p:xfrm>
          <a:off x="0" y="1352550"/>
          <a:ext cx="9144000" cy="3063240"/>
        </p:xfrm>
        <a:graphic>
          <a:graphicData uri="http://schemas.openxmlformats.org/drawingml/2006/table">
            <a:tbl>
              <a:tblPr firstRow="1" bandRow="1">
                <a:tableStyleId>{5C22544A-7EE6-4342-B048-85BDC9FD1C3A}</a:tableStyleId>
              </a:tblPr>
              <a:tblGrid>
                <a:gridCol w="3048000"/>
                <a:gridCol w="3048000"/>
                <a:gridCol w="3048000"/>
              </a:tblGrid>
              <a:tr h="0">
                <a:tc>
                  <a:txBody>
                    <a:bodyPr/>
                    <a:lstStyle/>
                    <a:p>
                      <a:pPr algn="ctr"/>
                      <a:r>
                        <a:rPr lang="en-US" sz="1500" dirty="0" smtClean="0">
                          <a:solidFill>
                            <a:schemeClr val="bg1"/>
                          </a:solidFill>
                        </a:rPr>
                        <a:t>Product Type </a:t>
                      </a:r>
                      <a:endParaRPr lang="en-US" sz="15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500" dirty="0" smtClean="0">
                          <a:solidFill>
                            <a:schemeClr val="bg1"/>
                          </a:solidFill>
                        </a:rPr>
                        <a:t>Region</a:t>
                      </a:r>
                      <a:endParaRPr lang="en-US" sz="15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500" dirty="0" smtClean="0">
                          <a:solidFill>
                            <a:schemeClr val="bg1"/>
                          </a:solidFill>
                        </a:rPr>
                        <a:t>Country</a:t>
                      </a:r>
                      <a:endParaRPr lang="en-US" sz="15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0">
                <a:tc>
                  <a:txBody>
                    <a:bodyPr/>
                    <a:lstStyle/>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l"/>
                      <a:r>
                        <a:rPr lang="en-US" sz="1200" b="1" dirty="0" smtClean="0">
                          <a:solidFill>
                            <a:schemeClr val="tx1"/>
                          </a:solidFill>
                        </a:rPr>
                        <a:t>Insight: </a:t>
                      </a:r>
                      <a:r>
                        <a:rPr lang="en-US" sz="1200" dirty="0" smtClean="0">
                          <a:solidFill>
                            <a:schemeClr val="tx1"/>
                          </a:solidFill>
                        </a:rPr>
                        <a:t>Out of 100,000</a:t>
                      </a:r>
                      <a:r>
                        <a:rPr lang="en-US" sz="1200" baseline="0" dirty="0" smtClean="0">
                          <a:solidFill>
                            <a:schemeClr val="tx1"/>
                          </a:solidFill>
                        </a:rPr>
                        <a:t> complaints, 73% of the complaints came from laptop users.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l"/>
                      <a:r>
                        <a:rPr lang="en-US" sz="1200" b="1" dirty="0" smtClean="0">
                          <a:solidFill>
                            <a:schemeClr val="tx1"/>
                          </a:solidFill>
                        </a:rPr>
                        <a:t>Insights:</a:t>
                      </a:r>
                      <a:r>
                        <a:rPr lang="en-US" sz="1200" b="1" baseline="0" dirty="0" smtClean="0">
                          <a:solidFill>
                            <a:schemeClr val="tx1"/>
                          </a:solidFill>
                        </a:rPr>
                        <a:t> </a:t>
                      </a:r>
                      <a:r>
                        <a:rPr lang="en-US" sz="1200" dirty="0" smtClean="0">
                          <a:solidFill>
                            <a:schemeClr val="tx1"/>
                          </a:solidFill>
                        </a:rPr>
                        <a:t>Out of 100,000</a:t>
                      </a:r>
                      <a:r>
                        <a:rPr lang="en-US" sz="1200" baseline="0" dirty="0" smtClean="0">
                          <a:solidFill>
                            <a:schemeClr val="tx1"/>
                          </a:solidFill>
                        </a:rPr>
                        <a:t> complaints, 70% of the complaints came from Hogwarts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Insights:</a:t>
                      </a:r>
                      <a:r>
                        <a:rPr lang="en-US" sz="1200" b="1" baseline="0" dirty="0" smtClean="0">
                          <a:solidFill>
                            <a:schemeClr val="tx1"/>
                          </a:solidFill>
                        </a:rPr>
                        <a:t> </a:t>
                      </a:r>
                      <a:r>
                        <a:rPr lang="en-US" sz="1200" dirty="0" smtClean="0">
                          <a:solidFill>
                            <a:schemeClr val="tx1"/>
                          </a:solidFill>
                        </a:rPr>
                        <a:t>Out of 100,000</a:t>
                      </a:r>
                      <a:r>
                        <a:rPr lang="en-US" sz="1200" baseline="0" dirty="0" smtClean="0">
                          <a:solidFill>
                            <a:schemeClr val="tx1"/>
                          </a:solidFill>
                        </a:rPr>
                        <a:t> complaints, 65% of the complaints came from </a:t>
                      </a:r>
                      <a:r>
                        <a:rPr lang="en-US" sz="1200" baseline="0" dirty="0" err="1" smtClean="0">
                          <a:solidFill>
                            <a:schemeClr val="tx1"/>
                          </a:solidFill>
                        </a:rPr>
                        <a:t>Zonko's</a:t>
                      </a:r>
                      <a:r>
                        <a:rPr lang="en-US" sz="1200" baseline="0" dirty="0" smtClean="0">
                          <a:solidFill>
                            <a:schemeClr val="tx1"/>
                          </a:solidFill>
                        </a:rPr>
                        <a:t> Joke Shop</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bl>
          </a:graphicData>
        </a:graphic>
      </p:graphicFrame>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733550"/>
            <a:ext cx="2495736" cy="190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1736037"/>
            <a:ext cx="2495736" cy="190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0" y="1733549"/>
            <a:ext cx="2495736" cy="190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ontent Placeholder 2"/>
          <p:cNvSpPr txBox="1">
            <a:spLocks/>
          </p:cNvSpPr>
          <p:nvPr/>
        </p:nvSpPr>
        <p:spPr>
          <a:xfrm>
            <a:off x="0" y="438150"/>
            <a:ext cx="9144000" cy="91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smtClean="0"/>
              <a:t>In this slide the complains are analyzed by product type, region and country</a:t>
            </a:r>
          </a:p>
          <a:p>
            <a:r>
              <a:rPr lang="en-US" sz="1200" b="1" dirty="0" smtClean="0"/>
              <a:t>Action Items: </a:t>
            </a:r>
            <a:r>
              <a:rPr lang="en-US" sz="1200" dirty="0" smtClean="0"/>
              <a:t>Significant percentage of complaints come from product type</a:t>
            </a:r>
            <a:r>
              <a:rPr lang="en-US" sz="1200" dirty="0" smtClean="0">
                <a:sym typeface="Wingdings" pitchFamily="2" charset="2"/>
              </a:rPr>
              <a:t> </a:t>
            </a:r>
            <a:r>
              <a:rPr lang="en-US" sz="1200" b="1" dirty="0" smtClean="0">
                <a:sym typeface="Wingdings" pitchFamily="2" charset="2"/>
              </a:rPr>
              <a:t>Laptops</a:t>
            </a:r>
            <a:r>
              <a:rPr lang="en-US" sz="1200" dirty="0" smtClean="0">
                <a:sym typeface="Wingdings" pitchFamily="2" charset="2"/>
              </a:rPr>
              <a:t>, region </a:t>
            </a:r>
            <a:r>
              <a:rPr lang="en-US" sz="1200" b="1" dirty="0" smtClean="0"/>
              <a:t>Hogwarts</a:t>
            </a:r>
            <a:r>
              <a:rPr lang="en-US" sz="1200" dirty="0" smtClean="0"/>
              <a:t> </a:t>
            </a:r>
            <a:r>
              <a:rPr lang="en-US" sz="1200" dirty="0" smtClean="0">
                <a:sym typeface="Wingdings" pitchFamily="2" charset="2"/>
              </a:rPr>
              <a:t>and country </a:t>
            </a:r>
            <a:r>
              <a:rPr lang="en-US" sz="1200" b="1" dirty="0" err="1"/>
              <a:t>Zonko's</a:t>
            </a:r>
            <a:r>
              <a:rPr lang="en-US" sz="1200" b="1" dirty="0"/>
              <a:t> Joke </a:t>
            </a:r>
            <a:r>
              <a:rPr lang="en-US" sz="1200" b="1" dirty="0" smtClean="0"/>
              <a:t>Shop</a:t>
            </a:r>
            <a:endParaRPr lang="en-US" sz="1200" b="1" dirty="0"/>
          </a:p>
        </p:txBody>
      </p:sp>
      <p:sp>
        <p:nvSpPr>
          <p:cNvPr id="16" name="Content Placeholder 2"/>
          <p:cNvSpPr txBox="1">
            <a:spLocks/>
          </p:cNvSpPr>
          <p:nvPr/>
        </p:nvSpPr>
        <p:spPr>
          <a:xfrm>
            <a:off x="0" y="4476750"/>
            <a:ext cx="9144000" cy="6736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000" b="1" i="1" dirty="0"/>
              <a:t>Footnote (Product </a:t>
            </a:r>
            <a:r>
              <a:rPr lang="en-US" sz="1000" b="1" i="1" dirty="0" smtClean="0"/>
              <a:t>Type): </a:t>
            </a:r>
            <a:r>
              <a:rPr lang="en-US" sz="1000" i="1" dirty="0"/>
              <a:t>Missing (count = </a:t>
            </a:r>
            <a:r>
              <a:rPr lang="en-US" sz="1000" i="1" dirty="0" smtClean="0"/>
              <a:t>19) </a:t>
            </a:r>
            <a:r>
              <a:rPr lang="en-US" sz="1000" i="1" dirty="0"/>
              <a:t>is added with Other Electronics (count = </a:t>
            </a:r>
            <a:r>
              <a:rPr lang="en-US" sz="1000" i="1" dirty="0" smtClean="0"/>
              <a:t>3,327</a:t>
            </a:r>
            <a:r>
              <a:rPr lang="en-US" sz="1000" i="1" dirty="0"/>
              <a:t>) </a:t>
            </a:r>
            <a:endParaRPr lang="en-US" sz="1000" b="1" i="1" dirty="0"/>
          </a:p>
          <a:p>
            <a:r>
              <a:rPr lang="en-US" sz="1000" b="1" i="1" dirty="0"/>
              <a:t>Footnote (Region): </a:t>
            </a:r>
            <a:r>
              <a:rPr lang="en-US" sz="1000" i="1" dirty="0"/>
              <a:t>Missing (count = 3) is added with Milky Way (count = 5,898</a:t>
            </a:r>
            <a:r>
              <a:rPr lang="en-US" sz="1000" i="1" dirty="0" smtClean="0"/>
              <a:t>)</a:t>
            </a:r>
            <a:endParaRPr lang="en-US" sz="1000" b="1" i="1" dirty="0"/>
          </a:p>
        </p:txBody>
      </p:sp>
    </p:spTree>
    <p:extLst>
      <p:ext uri="{BB962C8B-B14F-4D97-AF65-F5344CB8AC3E}">
        <p14:creationId xmlns:p14="http://schemas.microsoft.com/office/powerpoint/2010/main" val="303333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type, Repeat complaints and Outside contract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903620307"/>
              </p:ext>
            </p:extLst>
          </p:nvPr>
        </p:nvGraphicFramePr>
        <p:xfrm>
          <a:off x="0" y="1352550"/>
          <a:ext cx="9144000" cy="3063240"/>
        </p:xfrm>
        <a:graphic>
          <a:graphicData uri="http://schemas.openxmlformats.org/drawingml/2006/table">
            <a:tbl>
              <a:tblPr firstRow="1" bandRow="1">
                <a:tableStyleId>{5C22544A-7EE6-4342-B048-85BDC9FD1C3A}</a:tableStyleId>
              </a:tblPr>
              <a:tblGrid>
                <a:gridCol w="3048000"/>
                <a:gridCol w="3048000"/>
                <a:gridCol w="3048000"/>
              </a:tblGrid>
              <a:tr h="0">
                <a:tc>
                  <a:txBody>
                    <a:bodyPr/>
                    <a:lstStyle/>
                    <a:p>
                      <a:pPr algn="ctr"/>
                      <a:r>
                        <a:rPr lang="en-US" sz="1500" dirty="0" smtClean="0">
                          <a:solidFill>
                            <a:schemeClr val="bg1"/>
                          </a:solidFill>
                        </a:rPr>
                        <a:t>Contact Type</a:t>
                      </a:r>
                      <a:endParaRPr lang="en-US" sz="15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500" dirty="0" smtClean="0">
                          <a:solidFill>
                            <a:schemeClr val="bg1"/>
                          </a:solidFill>
                        </a:rPr>
                        <a:t>Repeat Complaints </a:t>
                      </a:r>
                      <a:endParaRPr lang="en-US" sz="15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500" dirty="0" smtClean="0">
                          <a:solidFill>
                            <a:schemeClr val="bg1"/>
                          </a:solidFill>
                        </a:rPr>
                        <a:t>Outside</a:t>
                      </a:r>
                      <a:r>
                        <a:rPr lang="en-US" sz="1500" baseline="0" dirty="0" smtClean="0">
                          <a:solidFill>
                            <a:schemeClr val="bg1"/>
                          </a:solidFill>
                        </a:rPr>
                        <a:t> Contract </a:t>
                      </a:r>
                      <a:endParaRPr lang="en-US" sz="15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0">
                <a:tc>
                  <a:txBody>
                    <a:bodyPr/>
                    <a:lstStyle/>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l"/>
                      <a:r>
                        <a:rPr lang="en-US" sz="1200" b="1" dirty="0" smtClean="0">
                          <a:solidFill>
                            <a:schemeClr val="tx1"/>
                          </a:solidFill>
                        </a:rPr>
                        <a:t>Insight: </a:t>
                      </a:r>
                      <a:r>
                        <a:rPr lang="en-US" sz="1200" dirty="0" smtClean="0">
                          <a:solidFill>
                            <a:schemeClr val="tx1"/>
                          </a:solidFill>
                        </a:rPr>
                        <a:t>Out of 100,000</a:t>
                      </a:r>
                      <a:r>
                        <a:rPr lang="en-US" sz="1200" baseline="0" dirty="0" smtClean="0">
                          <a:solidFill>
                            <a:schemeClr val="tx1"/>
                          </a:solidFill>
                        </a:rPr>
                        <a:t> complaints, 84% of the complaints were raised through voice.</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l"/>
                      <a:r>
                        <a:rPr lang="en-US" sz="1200" b="1" dirty="0" smtClean="0">
                          <a:solidFill>
                            <a:schemeClr val="tx1"/>
                          </a:solidFill>
                        </a:rPr>
                        <a:t>Insights:</a:t>
                      </a:r>
                      <a:r>
                        <a:rPr lang="en-US" sz="1200" b="1" baseline="0" dirty="0" smtClean="0">
                          <a:solidFill>
                            <a:schemeClr val="tx1"/>
                          </a:solidFill>
                        </a:rPr>
                        <a:t> </a:t>
                      </a:r>
                      <a:r>
                        <a:rPr lang="en-US" sz="1200" dirty="0" smtClean="0">
                          <a:solidFill>
                            <a:schemeClr val="tx1"/>
                          </a:solidFill>
                        </a:rPr>
                        <a:t>Out of 100,000</a:t>
                      </a:r>
                      <a:r>
                        <a:rPr lang="en-US" sz="1200" baseline="0" dirty="0" smtClean="0">
                          <a:solidFill>
                            <a:schemeClr val="tx1"/>
                          </a:solidFill>
                        </a:rPr>
                        <a:t> complaints, 35% of the complaints were repeated.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Insights:</a:t>
                      </a:r>
                      <a:r>
                        <a:rPr lang="en-US" sz="1200" b="1" baseline="0" dirty="0" smtClean="0">
                          <a:solidFill>
                            <a:schemeClr val="tx1"/>
                          </a:solidFill>
                        </a:rPr>
                        <a:t> </a:t>
                      </a:r>
                      <a:r>
                        <a:rPr lang="en-US" sz="1200" dirty="0" smtClean="0">
                          <a:solidFill>
                            <a:schemeClr val="tx1"/>
                          </a:solidFill>
                        </a:rPr>
                        <a:t>Out of 100,000</a:t>
                      </a:r>
                      <a:r>
                        <a:rPr lang="en-US" sz="1200" baseline="0" dirty="0" smtClean="0">
                          <a:solidFill>
                            <a:schemeClr val="tx1"/>
                          </a:solidFill>
                        </a:rPr>
                        <a:t> complaints, 84% of the complaints came during the contract period </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bl>
          </a:graphicData>
        </a:graphic>
      </p:graphicFrame>
      <p:sp>
        <p:nvSpPr>
          <p:cNvPr id="15" name="Content Placeholder 2"/>
          <p:cNvSpPr txBox="1">
            <a:spLocks/>
          </p:cNvSpPr>
          <p:nvPr/>
        </p:nvSpPr>
        <p:spPr>
          <a:xfrm>
            <a:off x="0" y="438150"/>
            <a:ext cx="9144000" cy="91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smtClean="0"/>
              <a:t>In this slide the complains are analyzed </a:t>
            </a:r>
            <a:r>
              <a:rPr lang="en-US" sz="1200" dirty="0"/>
              <a:t>by </a:t>
            </a:r>
            <a:r>
              <a:rPr lang="en-US" sz="1200" dirty="0" smtClean="0"/>
              <a:t>contact </a:t>
            </a:r>
            <a:r>
              <a:rPr lang="en-US" sz="1200" dirty="0"/>
              <a:t>type, </a:t>
            </a:r>
            <a:r>
              <a:rPr lang="en-US" sz="1200" dirty="0" smtClean="0"/>
              <a:t>repeat </a:t>
            </a:r>
            <a:r>
              <a:rPr lang="en-US" sz="1200" dirty="0"/>
              <a:t>complaints </a:t>
            </a:r>
            <a:r>
              <a:rPr lang="en-US" sz="1200" dirty="0" smtClean="0"/>
              <a:t>(more than one complaints were raised per asset id) and </a:t>
            </a:r>
            <a:r>
              <a:rPr lang="en-US" sz="1200" dirty="0"/>
              <a:t>o</a:t>
            </a:r>
            <a:r>
              <a:rPr lang="en-US" sz="1200" dirty="0" smtClean="0"/>
              <a:t>utside contract (complaint week is either before the contract start week or after the contract end week) </a:t>
            </a:r>
          </a:p>
          <a:p>
            <a:r>
              <a:rPr lang="en-US" sz="1200" b="1" dirty="0" smtClean="0"/>
              <a:t>Action Items: </a:t>
            </a:r>
            <a:r>
              <a:rPr lang="en-US" sz="1200" dirty="0" smtClean="0"/>
              <a:t>One third (35%) of total complaints are </a:t>
            </a:r>
            <a:r>
              <a:rPr lang="en-US" sz="1200" b="1" dirty="0" smtClean="0"/>
              <a:t>repeat complaints</a:t>
            </a:r>
            <a:r>
              <a:rPr lang="en-US" sz="1200" dirty="0" smtClean="0"/>
              <a:t> indicating that multiple issues occurred for an asset. One sixth (16%) of total complaints are raised </a:t>
            </a:r>
            <a:r>
              <a:rPr lang="en-US" sz="1200" b="1" dirty="0" smtClean="0"/>
              <a:t>outside the contract window </a:t>
            </a:r>
            <a:r>
              <a:rPr lang="en-US" sz="1200" dirty="0" smtClean="0"/>
              <a:t>indicating that warranty is not applicable.</a:t>
            </a:r>
            <a:endParaRPr lang="en-US" sz="1200" b="1"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4132" y="1733549"/>
            <a:ext cx="2495736" cy="190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1733550"/>
            <a:ext cx="2495736" cy="190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2"/>
          <p:cNvSpPr txBox="1">
            <a:spLocks/>
          </p:cNvSpPr>
          <p:nvPr/>
        </p:nvSpPr>
        <p:spPr>
          <a:xfrm>
            <a:off x="0" y="4476750"/>
            <a:ext cx="9144000" cy="6736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000" b="1" i="1" dirty="0"/>
              <a:t>Footnote (Contact </a:t>
            </a:r>
            <a:r>
              <a:rPr lang="en-US" sz="1000" b="1" i="1" dirty="0" smtClean="0"/>
              <a:t>Type): </a:t>
            </a:r>
            <a:r>
              <a:rPr lang="en-US" sz="1000" i="1" dirty="0" smtClean="0"/>
              <a:t>Others include email (count=1,281), unknown (count=118) and missing (count=14) </a:t>
            </a:r>
            <a:endParaRPr lang="en-US" sz="1000" b="1" i="1" dirty="0"/>
          </a:p>
        </p:txBody>
      </p:sp>
      <p:pic>
        <p:nvPicPr>
          <p:cNvPr id="20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1733550"/>
            <a:ext cx="2495736" cy="190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104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Diagnostics, Repair type and Contact manager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15612609"/>
              </p:ext>
            </p:extLst>
          </p:nvPr>
        </p:nvGraphicFramePr>
        <p:xfrm>
          <a:off x="0" y="1352550"/>
          <a:ext cx="9144000" cy="3063240"/>
        </p:xfrm>
        <a:graphic>
          <a:graphicData uri="http://schemas.openxmlformats.org/drawingml/2006/table">
            <a:tbl>
              <a:tblPr firstRow="1" bandRow="1">
                <a:tableStyleId>{5C22544A-7EE6-4342-B048-85BDC9FD1C3A}</a:tableStyleId>
              </a:tblPr>
              <a:tblGrid>
                <a:gridCol w="3048000"/>
                <a:gridCol w="3048000"/>
                <a:gridCol w="3048000"/>
              </a:tblGrid>
              <a:tr h="0">
                <a:tc>
                  <a:txBody>
                    <a:bodyPr/>
                    <a:lstStyle/>
                    <a:p>
                      <a:pPr algn="ctr"/>
                      <a:r>
                        <a:rPr lang="en-US" sz="1500" dirty="0" smtClean="0">
                          <a:solidFill>
                            <a:schemeClr val="bg1"/>
                          </a:solidFill>
                        </a:rPr>
                        <a:t>Diagnostics </a:t>
                      </a:r>
                      <a:endParaRPr lang="en-US" sz="15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500" dirty="0" smtClean="0">
                          <a:solidFill>
                            <a:schemeClr val="bg1"/>
                          </a:solidFill>
                        </a:rPr>
                        <a:t>Repair Type </a:t>
                      </a:r>
                      <a:endParaRPr lang="en-US" sz="15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500" baseline="0" dirty="0" smtClean="0">
                          <a:solidFill>
                            <a:schemeClr val="bg1"/>
                          </a:solidFill>
                        </a:rPr>
                        <a:t>Contact Manager </a:t>
                      </a:r>
                      <a:endParaRPr lang="en-US" sz="15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0">
                <a:tc>
                  <a:txBody>
                    <a:bodyPr/>
                    <a:lstStyle/>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smtClean="0">
                        <a:solidFill>
                          <a:schemeClr val="tx1"/>
                        </a:solidFill>
                      </a:endParaRPr>
                    </a:p>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l"/>
                      <a:r>
                        <a:rPr lang="en-US" sz="1200" b="1" dirty="0" smtClean="0">
                          <a:solidFill>
                            <a:schemeClr val="tx1"/>
                          </a:solidFill>
                        </a:rPr>
                        <a:t>Insight: </a:t>
                      </a:r>
                      <a:r>
                        <a:rPr lang="en-US" sz="1200" dirty="0" smtClean="0">
                          <a:solidFill>
                            <a:schemeClr val="tx1"/>
                          </a:solidFill>
                        </a:rPr>
                        <a:t>Out of 100,000</a:t>
                      </a:r>
                      <a:r>
                        <a:rPr lang="en-US" sz="1200" baseline="0" dirty="0" smtClean="0">
                          <a:solidFill>
                            <a:schemeClr val="tx1"/>
                          </a:solidFill>
                        </a:rPr>
                        <a:t> complaints, 67% of the complaints diagnostics was not used.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l"/>
                      <a:r>
                        <a:rPr lang="en-US" sz="1200" b="1" dirty="0" smtClean="0">
                          <a:solidFill>
                            <a:schemeClr val="tx1"/>
                          </a:solidFill>
                        </a:rPr>
                        <a:t>Insights:</a:t>
                      </a:r>
                      <a:r>
                        <a:rPr lang="en-US" sz="1200" b="1" baseline="0" dirty="0" smtClean="0">
                          <a:solidFill>
                            <a:schemeClr val="tx1"/>
                          </a:solidFill>
                        </a:rPr>
                        <a:t> </a:t>
                      </a:r>
                      <a:r>
                        <a:rPr lang="en-US" sz="1200" dirty="0" smtClean="0">
                          <a:solidFill>
                            <a:schemeClr val="tx1"/>
                          </a:solidFill>
                        </a:rPr>
                        <a:t>Out of 100,000</a:t>
                      </a:r>
                      <a:r>
                        <a:rPr lang="en-US" sz="1200" baseline="0" dirty="0" smtClean="0">
                          <a:solidFill>
                            <a:schemeClr val="tx1"/>
                          </a:solidFill>
                        </a:rPr>
                        <a:t> complaints, 59% of the complaints were hard repairs.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Insights:</a:t>
                      </a:r>
                      <a:r>
                        <a:rPr lang="en-US" sz="1200" b="1" baseline="0" dirty="0" smtClean="0">
                          <a:solidFill>
                            <a:schemeClr val="tx1"/>
                          </a:solidFill>
                        </a:rPr>
                        <a:t> </a:t>
                      </a:r>
                      <a:r>
                        <a:rPr lang="en-US" sz="1200" dirty="0" smtClean="0">
                          <a:solidFill>
                            <a:schemeClr val="tx1"/>
                          </a:solidFill>
                        </a:rPr>
                        <a:t>Out of 100,000</a:t>
                      </a:r>
                      <a:r>
                        <a:rPr lang="en-US" sz="1200" baseline="0" dirty="0" smtClean="0">
                          <a:solidFill>
                            <a:schemeClr val="tx1"/>
                          </a:solidFill>
                        </a:rPr>
                        <a:t> complaints, only for 1% of the complaints the manager was contacted </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bl>
          </a:graphicData>
        </a:graphic>
      </p:graphicFrame>
      <p:sp>
        <p:nvSpPr>
          <p:cNvPr id="15" name="Content Placeholder 2"/>
          <p:cNvSpPr txBox="1">
            <a:spLocks/>
          </p:cNvSpPr>
          <p:nvPr/>
        </p:nvSpPr>
        <p:spPr>
          <a:xfrm>
            <a:off x="0" y="438150"/>
            <a:ext cx="9144000" cy="91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smtClean="0"/>
              <a:t>In this slide the complains are analyzed </a:t>
            </a:r>
            <a:r>
              <a:rPr lang="en-US" sz="1200" dirty="0"/>
              <a:t>by </a:t>
            </a:r>
            <a:r>
              <a:rPr lang="en-US" sz="1200" dirty="0" smtClean="0"/>
              <a:t>diagnostics</a:t>
            </a:r>
            <a:r>
              <a:rPr lang="en-US" sz="1200" dirty="0"/>
              <a:t>, </a:t>
            </a:r>
            <a:r>
              <a:rPr lang="en-US" sz="1200" dirty="0" smtClean="0"/>
              <a:t>repair </a:t>
            </a:r>
            <a:r>
              <a:rPr lang="en-US" sz="1200" dirty="0"/>
              <a:t>type and </a:t>
            </a:r>
            <a:r>
              <a:rPr lang="en-US" sz="1200" dirty="0" smtClean="0"/>
              <a:t>contact manager </a:t>
            </a:r>
          </a:p>
          <a:p>
            <a:r>
              <a:rPr lang="en-US" sz="1200" b="1" dirty="0" smtClean="0"/>
              <a:t>Action Items: </a:t>
            </a:r>
            <a:r>
              <a:rPr lang="en-US" sz="1200" dirty="0" smtClean="0"/>
              <a:t>Diagnostics is not used for significant number of complaints. Majority of the repairs are hard repairs. Only in 1% </a:t>
            </a:r>
            <a:r>
              <a:rPr lang="en-US" sz="1200" dirty="0"/>
              <a:t>of the cases </a:t>
            </a:r>
            <a:r>
              <a:rPr lang="en-US" sz="1200" dirty="0" smtClean="0"/>
              <a:t>the </a:t>
            </a:r>
            <a:r>
              <a:rPr lang="en-US" sz="1200" dirty="0"/>
              <a:t>tech support agent </a:t>
            </a:r>
            <a:r>
              <a:rPr lang="en-US" sz="1200" dirty="0" smtClean="0"/>
              <a:t>has to </a:t>
            </a:r>
            <a:r>
              <a:rPr lang="en-US" sz="1200" dirty="0"/>
              <a:t>bring in a manager to solve the problem. </a:t>
            </a:r>
            <a:endParaRPr lang="en-US" sz="1200" b="1"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4132" y="1718442"/>
            <a:ext cx="2495736" cy="190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7013" y="1731007"/>
            <a:ext cx="2495736" cy="190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2"/>
          <p:cNvSpPr txBox="1">
            <a:spLocks/>
          </p:cNvSpPr>
          <p:nvPr/>
        </p:nvSpPr>
        <p:spPr>
          <a:xfrm>
            <a:off x="0" y="4476750"/>
            <a:ext cx="9144000" cy="6736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000" b="1" i="1" dirty="0" smtClean="0"/>
              <a:t>Footnote </a:t>
            </a:r>
            <a:r>
              <a:rPr lang="en-US" sz="1000" b="1" i="1" dirty="0"/>
              <a:t>(Contact </a:t>
            </a:r>
            <a:r>
              <a:rPr lang="en-US" sz="1000" b="1" i="1" dirty="0" smtClean="0"/>
              <a:t>Manager): </a:t>
            </a:r>
            <a:r>
              <a:rPr lang="en-US" sz="1000" i="1" dirty="0" smtClean="0"/>
              <a:t>Diagnostics </a:t>
            </a:r>
            <a:r>
              <a:rPr lang="en-US" sz="1000" i="1" dirty="0"/>
              <a:t>(</a:t>
            </a:r>
            <a:r>
              <a:rPr lang="en-US" sz="1000" i="1" dirty="0" err="1" smtClean="0"/>
              <a:t>Effective_Usage</a:t>
            </a:r>
            <a:r>
              <a:rPr lang="en-US" sz="1000" i="1" dirty="0" smtClean="0"/>
              <a:t> and </a:t>
            </a:r>
            <a:r>
              <a:rPr lang="en-US" sz="1000" i="1" dirty="0" err="1"/>
              <a:t>InEffective_Usage</a:t>
            </a:r>
            <a:r>
              <a:rPr lang="en-US" sz="1000" i="1" dirty="0"/>
              <a:t>) is </a:t>
            </a:r>
            <a:r>
              <a:rPr lang="en-US" sz="1000" i="1" dirty="0" smtClean="0"/>
              <a:t>preformed whenever the contact manager flag is 1</a:t>
            </a:r>
            <a:endParaRPr lang="en-US" sz="1000" b="1" i="1" dirty="0"/>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1731007"/>
            <a:ext cx="2495736" cy="190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3197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Data Cleaning Steps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283066308"/>
              </p:ext>
            </p:extLst>
          </p:nvPr>
        </p:nvGraphicFramePr>
        <p:xfrm>
          <a:off x="152400" y="438150"/>
          <a:ext cx="8839200" cy="4526280"/>
        </p:xfrm>
        <a:graphic>
          <a:graphicData uri="http://schemas.openxmlformats.org/drawingml/2006/table">
            <a:tbl>
              <a:tblPr firstRow="1" bandRow="1">
                <a:tableStyleId>{5C22544A-7EE6-4342-B048-85BDC9FD1C3A}</a:tableStyleId>
              </a:tblPr>
              <a:tblGrid>
                <a:gridCol w="2946400"/>
                <a:gridCol w="5892800"/>
              </a:tblGrid>
              <a:tr h="0">
                <a:tc>
                  <a:txBody>
                    <a:bodyPr/>
                    <a:lstStyle/>
                    <a:p>
                      <a:pPr algn="ctr"/>
                      <a:r>
                        <a:rPr lang="en-US" sz="1500" dirty="0" smtClean="0">
                          <a:solidFill>
                            <a:schemeClr val="bg1"/>
                          </a:solidFill>
                        </a:rPr>
                        <a:t>Step</a:t>
                      </a:r>
                      <a:endParaRPr lang="en-US" sz="15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1500" dirty="0" smtClean="0">
                          <a:solidFill>
                            <a:schemeClr val="bg1"/>
                          </a:solidFill>
                        </a:rPr>
                        <a:t>Details </a:t>
                      </a:r>
                      <a:endParaRPr lang="en-US" sz="15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0">
                <a:tc>
                  <a:txBody>
                    <a:bodyPr/>
                    <a:lstStyle/>
                    <a:p>
                      <a:pPr algn="l"/>
                      <a:r>
                        <a:rPr lang="en-US" sz="1200" b="1" dirty="0" smtClean="0">
                          <a:solidFill>
                            <a:schemeClr val="tx1"/>
                          </a:solidFill>
                        </a:rPr>
                        <a:t>Missing product</a:t>
                      </a:r>
                      <a:r>
                        <a:rPr lang="en-US" sz="1200" b="1" baseline="0" dirty="0" smtClean="0">
                          <a:solidFill>
                            <a:schemeClr val="tx1"/>
                          </a:solidFill>
                        </a:rPr>
                        <a:t> type</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l"/>
                      <a:r>
                        <a:rPr lang="en-US" sz="1200" dirty="0" smtClean="0">
                          <a:solidFill>
                            <a:schemeClr val="tx1"/>
                          </a:solidFill>
                        </a:rPr>
                        <a:t>Against few asset</a:t>
                      </a:r>
                      <a:r>
                        <a:rPr lang="en-US" sz="1200" baseline="0" dirty="0" smtClean="0">
                          <a:solidFill>
                            <a:schemeClr val="tx1"/>
                          </a:solidFill>
                        </a:rPr>
                        <a:t> ids it was observed that the product type is missing. There are 82,423 unique asset ids where the product type is present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l"/>
                      <a:r>
                        <a:rPr lang="en-US" sz="1200" b="1" dirty="0" smtClean="0">
                          <a:solidFill>
                            <a:schemeClr val="tx1"/>
                          </a:solidFill>
                        </a:rPr>
                        <a:t>Missing</a:t>
                      </a:r>
                      <a:r>
                        <a:rPr lang="en-US" sz="1200" b="1" baseline="0" dirty="0" smtClean="0">
                          <a:solidFill>
                            <a:schemeClr val="tx1"/>
                          </a:solidFill>
                        </a:rPr>
                        <a:t> region and country </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l"/>
                      <a:r>
                        <a:rPr lang="en-US" sz="1200" dirty="0" smtClean="0">
                          <a:solidFill>
                            <a:schemeClr val="tx1"/>
                          </a:solidFill>
                        </a:rPr>
                        <a:t>There</a:t>
                      </a:r>
                      <a:r>
                        <a:rPr lang="en-US" sz="1200" baseline="0" dirty="0" smtClean="0">
                          <a:solidFill>
                            <a:schemeClr val="tx1"/>
                          </a:solidFill>
                        </a:rPr>
                        <a:t> are 82,439 unique asset ids where the region is present. There are 75,910 unique asset ids where the country is present.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l"/>
                      <a:r>
                        <a:rPr lang="en-US" sz="1200" b="1" dirty="0" smtClean="0">
                          <a:solidFill>
                            <a:schemeClr val="tx1"/>
                          </a:solidFill>
                        </a:rPr>
                        <a:t>Log and Issues</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The count of rows is </a:t>
                      </a:r>
                      <a:r>
                        <a:rPr lang="en-US" sz="1200" b="1" dirty="0" smtClean="0">
                          <a:solidFill>
                            <a:schemeClr val="tx1"/>
                          </a:solidFill>
                        </a:rPr>
                        <a:t>100,000</a:t>
                      </a:r>
                      <a:r>
                        <a:rPr lang="en-US" sz="1200" dirty="0" smtClean="0">
                          <a:solidFill>
                            <a:schemeClr val="tx1"/>
                          </a:solidFill>
                        </a:rPr>
                        <a:t> and count of unique asset id is </a:t>
                      </a:r>
                      <a:r>
                        <a:rPr lang="en-US" sz="1200" b="1" dirty="0" smtClean="0">
                          <a:solidFill>
                            <a:schemeClr val="tx1"/>
                          </a:solidFill>
                        </a:rPr>
                        <a:t>82,442</a:t>
                      </a:r>
                      <a:r>
                        <a:rPr lang="en-US" sz="1200" dirty="0" smtClean="0">
                          <a:solidFill>
                            <a:schemeClr val="tx1"/>
                          </a:solidFill>
                        </a:rPr>
                        <a:t>. The data is rolled up at </a:t>
                      </a:r>
                      <a:r>
                        <a:rPr lang="en-US" sz="1200" b="1" dirty="0" smtClean="0">
                          <a:solidFill>
                            <a:schemeClr val="tx1"/>
                          </a:solidFill>
                        </a:rPr>
                        <a:t>Issues </a:t>
                      </a:r>
                      <a:r>
                        <a:rPr lang="en-US" sz="1200" dirty="0" smtClean="0">
                          <a:solidFill>
                            <a:schemeClr val="tx1"/>
                          </a:solidFill>
                        </a:rPr>
                        <a:t>and count of asset id is taken (the sum of</a:t>
                      </a:r>
                      <a:r>
                        <a:rPr lang="en-US" sz="1200" baseline="0" dirty="0" smtClean="0">
                          <a:solidFill>
                            <a:schemeClr val="tx1"/>
                          </a:solidFill>
                        </a:rPr>
                        <a:t> count of asset id is 100,000). </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l"/>
                      <a:r>
                        <a:rPr lang="en-US" sz="1200" b="1" dirty="0" smtClean="0">
                          <a:solidFill>
                            <a:schemeClr val="tx1"/>
                          </a:solidFill>
                        </a:rPr>
                        <a:t>Product type, Region and Country </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The data is rolled up at </a:t>
                      </a:r>
                      <a:r>
                        <a:rPr lang="en-US" sz="1200" b="1" dirty="0" smtClean="0">
                          <a:solidFill>
                            <a:schemeClr val="tx1"/>
                          </a:solidFill>
                        </a:rPr>
                        <a:t>Product type </a:t>
                      </a:r>
                      <a:r>
                        <a:rPr lang="en-US" sz="1200" dirty="0" smtClean="0">
                          <a:solidFill>
                            <a:schemeClr val="tx1"/>
                          </a:solidFill>
                        </a:rPr>
                        <a:t>and count of asset id is taken (the sum of</a:t>
                      </a:r>
                      <a:r>
                        <a:rPr lang="en-US" sz="1200" baseline="0" dirty="0" smtClean="0">
                          <a:solidFill>
                            <a:schemeClr val="tx1"/>
                          </a:solidFill>
                        </a:rPr>
                        <a:t> count of asset id is 100,000). </a:t>
                      </a:r>
                      <a:r>
                        <a:rPr lang="en-US" sz="1200" dirty="0" smtClean="0">
                          <a:solidFill>
                            <a:schemeClr val="tx1"/>
                          </a:solidFill>
                        </a:rPr>
                        <a:t>The data is rolled up at </a:t>
                      </a:r>
                      <a:r>
                        <a:rPr lang="en-US" sz="1200" b="1" dirty="0" smtClean="0">
                          <a:solidFill>
                            <a:schemeClr val="tx1"/>
                          </a:solidFill>
                        </a:rPr>
                        <a:t>Region </a:t>
                      </a:r>
                      <a:r>
                        <a:rPr lang="en-US" sz="1200" dirty="0" smtClean="0">
                          <a:solidFill>
                            <a:schemeClr val="tx1"/>
                          </a:solidFill>
                        </a:rPr>
                        <a:t>and count of asset id is taken (the sum of</a:t>
                      </a:r>
                      <a:r>
                        <a:rPr lang="en-US" sz="1200" baseline="0" dirty="0" smtClean="0">
                          <a:solidFill>
                            <a:schemeClr val="tx1"/>
                          </a:solidFill>
                        </a:rPr>
                        <a:t> count of asset id is 100,000). </a:t>
                      </a:r>
                      <a:r>
                        <a:rPr lang="en-US" sz="1200" dirty="0" smtClean="0">
                          <a:solidFill>
                            <a:schemeClr val="tx1"/>
                          </a:solidFill>
                        </a:rPr>
                        <a:t>The data is rolled up at </a:t>
                      </a:r>
                      <a:r>
                        <a:rPr lang="en-US" sz="1200" b="1" dirty="0" smtClean="0">
                          <a:solidFill>
                            <a:schemeClr val="tx1"/>
                          </a:solidFill>
                        </a:rPr>
                        <a:t>Country </a:t>
                      </a:r>
                      <a:r>
                        <a:rPr lang="en-US" sz="1200" dirty="0" smtClean="0">
                          <a:solidFill>
                            <a:schemeClr val="tx1"/>
                          </a:solidFill>
                        </a:rPr>
                        <a:t>and count of asset id is taken (the sum of</a:t>
                      </a:r>
                      <a:r>
                        <a:rPr lang="en-US" sz="1200" baseline="0" dirty="0" smtClean="0">
                          <a:solidFill>
                            <a:schemeClr val="tx1"/>
                          </a:solidFill>
                        </a:rPr>
                        <a:t> count of asset id is 100,000).</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l"/>
                      <a:r>
                        <a:rPr lang="en-US" sz="1200" b="1" dirty="0" smtClean="0">
                          <a:solidFill>
                            <a:schemeClr val="tx1"/>
                          </a:solidFill>
                        </a:rPr>
                        <a:t>Contact type, Repeat complaints and Outside contract </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The data is rolled up at </a:t>
                      </a:r>
                      <a:r>
                        <a:rPr lang="en-US" sz="1200" b="1" dirty="0" smtClean="0">
                          <a:solidFill>
                            <a:schemeClr val="tx1"/>
                          </a:solidFill>
                        </a:rPr>
                        <a:t>Contact type </a:t>
                      </a:r>
                      <a:r>
                        <a:rPr lang="en-US" sz="1200" dirty="0" smtClean="0">
                          <a:solidFill>
                            <a:schemeClr val="tx1"/>
                          </a:solidFill>
                        </a:rPr>
                        <a:t>and count of asset id is taken (the sum of</a:t>
                      </a:r>
                      <a:r>
                        <a:rPr lang="en-US" sz="1200" baseline="0" dirty="0" smtClean="0">
                          <a:solidFill>
                            <a:schemeClr val="tx1"/>
                          </a:solidFill>
                        </a:rPr>
                        <a:t> count of asset id is 100,000). </a:t>
                      </a:r>
                      <a:r>
                        <a:rPr lang="en-US" sz="1200" dirty="0" smtClean="0">
                          <a:solidFill>
                            <a:schemeClr val="tx1"/>
                          </a:solidFill>
                        </a:rPr>
                        <a:t>The data is rolled up at </a:t>
                      </a:r>
                      <a:r>
                        <a:rPr lang="en-US" sz="1200" b="1" dirty="0" smtClean="0">
                          <a:solidFill>
                            <a:schemeClr val="tx1"/>
                          </a:solidFill>
                        </a:rPr>
                        <a:t>Repeat complaints </a:t>
                      </a:r>
                      <a:r>
                        <a:rPr lang="en-US" sz="1200" dirty="0" smtClean="0">
                          <a:solidFill>
                            <a:schemeClr val="tx1"/>
                          </a:solidFill>
                        </a:rPr>
                        <a:t>and count of asset id is taken (the sum of</a:t>
                      </a:r>
                      <a:r>
                        <a:rPr lang="en-US" sz="1200" baseline="0" dirty="0" smtClean="0">
                          <a:solidFill>
                            <a:schemeClr val="tx1"/>
                          </a:solidFill>
                        </a:rPr>
                        <a:t> count of asset id is 100,000). </a:t>
                      </a:r>
                      <a:r>
                        <a:rPr lang="en-US" sz="1200" dirty="0" smtClean="0">
                          <a:solidFill>
                            <a:schemeClr val="tx1"/>
                          </a:solidFill>
                        </a:rPr>
                        <a:t>The data is rolled up at </a:t>
                      </a:r>
                      <a:r>
                        <a:rPr lang="en-US" sz="1200" b="1" dirty="0" smtClean="0">
                          <a:solidFill>
                            <a:schemeClr val="tx1"/>
                          </a:solidFill>
                        </a:rPr>
                        <a:t>Outside contract </a:t>
                      </a:r>
                      <a:r>
                        <a:rPr lang="en-US" sz="1200" dirty="0" smtClean="0">
                          <a:solidFill>
                            <a:schemeClr val="tx1"/>
                          </a:solidFill>
                        </a:rPr>
                        <a:t>and count of asset id is taken (the sum of</a:t>
                      </a:r>
                      <a:r>
                        <a:rPr lang="en-US" sz="1200" baseline="0" dirty="0" smtClean="0">
                          <a:solidFill>
                            <a:schemeClr val="tx1"/>
                          </a:solidFill>
                        </a:rPr>
                        <a:t> count of asset id is 100,000).</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l"/>
                      <a:r>
                        <a:rPr lang="en-US" sz="1200" b="1" dirty="0" smtClean="0">
                          <a:solidFill>
                            <a:schemeClr val="tx1"/>
                          </a:solidFill>
                        </a:rPr>
                        <a:t>Diagnostics, Repair type and Contact manager </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The data is rolled up at </a:t>
                      </a:r>
                      <a:r>
                        <a:rPr lang="en-US" sz="1200" b="1" dirty="0" smtClean="0">
                          <a:solidFill>
                            <a:schemeClr val="tx1"/>
                          </a:solidFill>
                        </a:rPr>
                        <a:t>Diagnostics </a:t>
                      </a:r>
                      <a:r>
                        <a:rPr lang="en-US" sz="1200" dirty="0" smtClean="0">
                          <a:solidFill>
                            <a:schemeClr val="tx1"/>
                          </a:solidFill>
                        </a:rPr>
                        <a:t>and count of asset id is taken (the sum of</a:t>
                      </a:r>
                      <a:r>
                        <a:rPr lang="en-US" sz="1200" baseline="0" dirty="0" smtClean="0">
                          <a:solidFill>
                            <a:schemeClr val="tx1"/>
                          </a:solidFill>
                        </a:rPr>
                        <a:t> count of asset id is 100,000). </a:t>
                      </a:r>
                      <a:r>
                        <a:rPr lang="en-US" sz="1200" dirty="0" smtClean="0">
                          <a:solidFill>
                            <a:schemeClr val="tx1"/>
                          </a:solidFill>
                        </a:rPr>
                        <a:t>The data is rolled up at </a:t>
                      </a:r>
                      <a:r>
                        <a:rPr lang="en-US" sz="1200" b="1" dirty="0" smtClean="0">
                          <a:solidFill>
                            <a:schemeClr val="tx1"/>
                          </a:solidFill>
                        </a:rPr>
                        <a:t>Repair type </a:t>
                      </a:r>
                      <a:r>
                        <a:rPr lang="en-US" sz="1200" dirty="0" smtClean="0">
                          <a:solidFill>
                            <a:schemeClr val="tx1"/>
                          </a:solidFill>
                        </a:rPr>
                        <a:t>and count of asset id is taken (the sum of</a:t>
                      </a:r>
                      <a:r>
                        <a:rPr lang="en-US" sz="1200" baseline="0" dirty="0" smtClean="0">
                          <a:solidFill>
                            <a:schemeClr val="tx1"/>
                          </a:solidFill>
                        </a:rPr>
                        <a:t> count of asset id is 100,000). </a:t>
                      </a:r>
                      <a:r>
                        <a:rPr lang="en-US" sz="1200" dirty="0" smtClean="0">
                          <a:solidFill>
                            <a:schemeClr val="tx1"/>
                          </a:solidFill>
                        </a:rPr>
                        <a:t>The data is rolled up at </a:t>
                      </a:r>
                      <a:r>
                        <a:rPr lang="en-US" sz="1200" b="1" dirty="0" smtClean="0">
                          <a:solidFill>
                            <a:schemeClr val="tx1"/>
                          </a:solidFill>
                        </a:rPr>
                        <a:t>Contact manager </a:t>
                      </a:r>
                      <a:r>
                        <a:rPr lang="en-US" sz="1200" dirty="0" smtClean="0">
                          <a:solidFill>
                            <a:schemeClr val="tx1"/>
                          </a:solidFill>
                        </a:rPr>
                        <a:t>and count of asset id is taken (the sum of</a:t>
                      </a:r>
                      <a:r>
                        <a:rPr lang="en-US" sz="1200" baseline="0" dirty="0" smtClean="0">
                          <a:solidFill>
                            <a:schemeClr val="tx1"/>
                          </a:solidFill>
                        </a:rPr>
                        <a:t> count of asset id is 100,000).</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777425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dirty="0" smtClean="0"/>
          </a:p>
          <a:p>
            <a:pPr marL="0" indent="0" algn="ctr">
              <a:buNone/>
            </a:pPr>
            <a:r>
              <a:rPr lang="en-US" dirty="0" err="1" smtClean="0"/>
              <a:t>Rohit</a:t>
            </a:r>
            <a:r>
              <a:rPr lang="en-US" dirty="0" smtClean="0"/>
              <a:t> </a:t>
            </a:r>
            <a:r>
              <a:rPr lang="en-US" dirty="0" err="1" smtClean="0"/>
              <a:t>Garg</a:t>
            </a: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533831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1048</Words>
  <Application>Microsoft Office PowerPoint</Application>
  <PresentationFormat>On-screen Show (16:9)</PresentationFormat>
  <Paragraphs>105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Data Science – Skills Assessment </vt:lpstr>
      <vt:lpstr>Log and Issues</vt:lpstr>
      <vt:lpstr>Product type, Region and Country </vt:lpstr>
      <vt:lpstr>Contact type, Repeat complaints and Outside contract </vt:lpstr>
      <vt:lpstr>Diagnostics, Repair type and Contact manager </vt:lpstr>
      <vt:lpstr>Appendix – Data Cleaning Steps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Models</dc:title>
  <dc:creator>Admin</dc:creator>
  <cp:lastModifiedBy>Admin</cp:lastModifiedBy>
  <cp:revision>75</cp:revision>
  <dcterms:created xsi:type="dcterms:W3CDTF">2006-08-16T00:00:00Z</dcterms:created>
  <dcterms:modified xsi:type="dcterms:W3CDTF">2022-03-25T15:49:42Z</dcterms:modified>
</cp:coreProperties>
</file>