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0360-34E8-4111-B23D-FFD61936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0159"/>
            <a:ext cx="9144000" cy="2148841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58EF8-654F-4AD6-B435-A10299C1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114"/>
            <a:ext cx="9144000" cy="1397726"/>
          </a:xfrm>
        </p:spPr>
        <p:txBody>
          <a:bodyPr>
            <a:normAutofit/>
          </a:bodyPr>
          <a:lstStyle>
            <a:lvl1pPr marL="0" indent="0" algn="ctr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4E740-E8A5-4B38-A239-183F4528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7258-20CF-406F-8DE0-861A4164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B066-15FB-49EE-A55C-ED86001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D5F1-1130-46C0-9E9C-7CE5AD73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C5E4-83BB-4D99-8146-2D26873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7258-20CF-406F-8DE0-861A4164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1490-B579-45E6-9108-911885B9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FB6F9-306E-4D31-A9C5-5DB0F099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7258-20CF-406F-8DE0-861A41644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B3760-2CF8-4BBB-B53A-9999E403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295F-DDFA-4C81-A2A8-E2F1A6C2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8529"/>
            <a:ext cx="12192000" cy="628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C8E9-9E46-47AD-9971-37496D6B3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9887"/>
            <a:ext cx="1036320" cy="548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 b="1">
                <a:solidFill>
                  <a:schemeClr val="accent6"/>
                </a:solidFill>
              </a:defRPr>
            </a:lvl1pPr>
          </a:lstStyle>
          <a:p>
            <a:fld id="{AF067258-20CF-406F-8DE0-861A41644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51F-A260-4192-A887-552481E33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66934-C250-4FA0-9A92-8953D897E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114"/>
            <a:ext cx="9144000" cy="267788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Definition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Important Assumptions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500" dirty="0"/>
              <a:t>Performance Metrics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algn="l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1562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F0B2-6119-404A-90F1-5FD2B0F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FDB8-E416-4260-A017-EEFC610D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558529"/>
            <a:ext cx="11522029" cy="628958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Definition </a:t>
            </a:r>
          </a:p>
          <a:p>
            <a:r>
              <a:rPr lang="en-US" dirty="0"/>
              <a:t>Logistic regression is based on Maximum Likelihood (ML) Estimation which says coefficients should be chosen in such a way that it maximizes the probability of Y given X (likelihood). With ML, the computer uses different “iterations” in which it tries different solutions until it gets the maximum likelihood estimates.</a:t>
            </a:r>
          </a:p>
          <a:p>
            <a:endParaRPr lang="en-US" dirty="0"/>
          </a:p>
          <a:p>
            <a:r>
              <a:rPr lang="en-US" dirty="0"/>
              <a:t>logit(p) = b0 + b1X1 + b2X2 + —— + bk </a:t>
            </a:r>
            <a:r>
              <a:rPr lang="en-US" dirty="0" err="1"/>
              <a:t>Xk</a:t>
            </a:r>
            <a:endParaRPr lang="en-US" dirty="0"/>
          </a:p>
          <a:p>
            <a:pPr lvl="1"/>
            <a:r>
              <a:rPr lang="en-US" dirty="0"/>
              <a:t>where logit(p) = ln(p / (1-p))</a:t>
            </a:r>
          </a:p>
          <a:p>
            <a:pPr lvl="1"/>
            <a:r>
              <a:rPr lang="en-US" dirty="0"/>
              <a:t>p: the probability of the dependent variable equaling a “success” or “event”.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reason for not using linear regression for such cases is that the homoscedasticity assumption is violated. Errors are not normally distributed. Y follows a binomial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9AEF3-7C9D-42ED-A3AA-D69D272A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26" y="2966340"/>
            <a:ext cx="5053157" cy="26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F0B2-6119-404A-90F1-5FD2B0F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FDB8-E416-4260-A017-EEFC610D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558529"/>
            <a:ext cx="5764696" cy="6289584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Important Assumptions</a:t>
            </a:r>
          </a:p>
          <a:p>
            <a:pPr lvl="0"/>
            <a:r>
              <a:rPr lang="en-US" dirty="0"/>
              <a:t>The logit transformation of the outcome variable has a linear relationship with the predictor variables.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one way to check the assumption is to categorize the independent variables. Transform the numeric variables to 10/20 groups and then check whether they have a linear or monotonic relationship.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multicollinearity problem.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influential observations (Outliers).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Large Sample Size – It requires at least 10 events per independent variable.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0A07BD-D60E-4181-A977-3F7CD93B7128}"/>
              </a:ext>
            </a:extLst>
          </p:cNvPr>
          <p:cNvSpPr txBox="1">
            <a:spLocks/>
          </p:cNvSpPr>
          <p:nvPr/>
        </p:nvSpPr>
        <p:spPr>
          <a:xfrm>
            <a:off x="6096000" y="548640"/>
            <a:ext cx="5764695" cy="6309359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Interpretation of Logistic Regression Estimates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If X increases by one unit, the log-odds of Y increases by k unit, given the other variables in the model are held constant.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In logistic regression, the odds ratio is easier to interpret. That is also called Point estimate. It is the exponential value of the estimate.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For Continuous Predictor: An unit increase in years of experience increases the odds of getting a job by a multiplicative factor of coefficient, given the other variables in the model are held constant.</a:t>
            </a:r>
          </a:p>
        </p:txBody>
      </p:sp>
    </p:spTree>
    <p:extLst>
      <p:ext uri="{BB962C8B-B14F-4D97-AF65-F5344CB8AC3E}">
        <p14:creationId xmlns:p14="http://schemas.microsoft.com/office/powerpoint/2010/main" val="88716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F0B2-6119-404A-90F1-5FD2B0F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FDB8-E416-4260-A017-EEFC610D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558529"/>
            <a:ext cx="11510740" cy="62895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AUC/ROC</a:t>
            </a:r>
          </a:p>
          <a:p>
            <a:pPr lvl="0"/>
            <a:r>
              <a:rPr lang="en-US" dirty="0"/>
              <a:t>AUC means area under the curve so to speak about ROC AUC score we need to define ROC curve first. </a:t>
            </a:r>
          </a:p>
          <a:p>
            <a:pPr lvl="0"/>
            <a:r>
              <a:rPr lang="en-US" dirty="0"/>
              <a:t>It explains the trade-off between true positive rate (Sensitivity) and false positive rate (1-Specificity).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Gini  </a:t>
            </a:r>
          </a:p>
          <a:p>
            <a:pPr lvl="0"/>
            <a:r>
              <a:rPr lang="en-US" dirty="0"/>
              <a:t>Gini coefficient shows proportion of good customers instead of all customers. It shows the extent to which the model has better classification capabilities in comparison to the random model </a:t>
            </a:r>
          </a:p>
          <a:p>
            <a:pPr lvl="0"/>
            <a:r>
              <a:rPr lang="en-US" dirty="0"/>
              <a:t>Gini = (2 *  AUROC) - 1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Accuracy </a:t>
            </a:r>
          </a:p>
          <a:p>
            <a:pPr lvl="0"/>
            <a:r>
              <a:rPr lang="en-US" dirty="0"/>
              <a:t>It measures how many observations, both positive and negative, were correctly classified.</a:t>
            </a:r>
          </a:p>
          <a:p>
            <a:pPr lvl="0"/>
            <a:r>
              <a:rPr lang="en-US" dirty="0"/>
              <a:t>You shouldn’t use accuracy on imbalanced problems. 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3"/>
                </a:solidFill>
              </a:rPr>
              <a:t>F1 Score </a:t>
            </a:r>
          </a:p>
          <a:p>
            <a:pPr lvl="0"/>
            <a:r>
              <a:rPr lang="en-US" dirty="0"/>
              <a:t>Simply put, it combines precision and recall into one metric by calculating the harmonic mean between those two.</a:t>
            </a:r>
          </a:p>
          <a:p>
            <a:pPr lvl="0"/>
            <a:r>
              <a:rPr lang="en-US" dirty="0"/>
              <a:t>F1 = (2 * P * R) / (P + R)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51F-A260-4192-A887-552481E33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66934-C250-4FA0-9A92-8953D897E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/ Answers </a:t>
            </a:r>
          </a:p>
        </p:txBody>
      </p:sp>
    </p:spTree>
    <p:extLst>
      <p:ext uri="{BB962C8B-B14F-4D97-AF65-F5344CB8AC3E}">
        <p14:creationId xmlns:p14="http://schemas.microsoft.com/office/powerpoint/2010/main" val="2949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464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Logistic Regression</vt:lpstr>
      <vt:lpstr>Logistic Regression </vt:lpstr>
      <vt:lpstr>Assumption</vt:lpstr>
      <vt:lpstr>Performance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AI and ML  in Banks </dc:title>
  <dc:creator>Rohit Garg</dc:creator>
  <cp:lastModifiedBy>Rohit Garg</cp:lastModifiedBy>
  <cp:revision>67</cp:revision>
  <dcterms:created xsi:type="dcterms:W3CDTF">2021-08-23T05:36:30Z</dcterms:created>
  <dcterms:modified xsi:type="dcterms:W3CDTF">2022-05-29T07:14:19Z</dcterms:modified>
</cp:coreProperties>
</file>