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5" r:id="rId3"/>
    <p:sldId id="27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8CC7-07D7-4279-8D54-93A464DD373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9B5D-F325-412D-9290-93ED0B32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2951"/>
            <a:ext cx="7315200" cy="9144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657350"/>
            <a:ext cx="5476875" cy="2571750"/>
          </a:xfrm>
        </p:spPr>
        <p:txBody>
          <a:bodyPr>
            <a:normAutofit/>
          </a:bodyPr>
          <a:lstStyle>
            <a:lvl1pPr marL="285750" indent="-285750" algn="l">
              <a:buFont typeface="Arial" pitchFamily="34" charset="0"/>
              <a:buChar char="•"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38150"/>
            <a:ext cx="9144000" cy="470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599" y="0"/>
            <a:ext cx="9048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5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– Skills Assessment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657350"/>
            <a:ext cx="5476875" cy="348615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Prediction of Liquidity </a:t>
            </a:r>
          </a:p>
          <a:p>
            <a:pPr marL="0" indent="0" algn="ctr">
              <a:buNone/>
            </a:pPr>
            <a:endParaRPr lang="en-US" sz="1500" dirty="0"/>
          </a:p>
          <a:p>
            <a:pPr marL="0" indent="0" algn="ctr">
              <a:buNone/>
            </a:pPr>
            <a:endParaRPr lang="en-US" sz="1500" dirty="0" smtClean="0"/>
          </a:p>
          <a:p>
            <a:pPr marL="0" indent="0" algn="ctr">
              <a:buNone/>
            </a:pPr>
            <a:endParaRPr lang="en-US" sz="1500" dirty="0"/>
          </a:p>
          <a:p>
            <a:pPr marL="0" indent="0" algn="ctr">
              <a:buNone/>
            </a:pPr>
            <a:endParaRPr lang="en-US" sz="1500" dirty="0" smtClean="0"/>
          </a:p>
          <a:p>
            <a:pPr marL="0" indent="0" algn="ctr">
              <a:buNone/>
            </a:pPr>
            <a:r>
              <a:rPr lang="en-US" sz="1500" dirty="0" err="1" smtClean="0"/>
              <a:t>Rohit</a:t>
            </a:r>
            <a:r>
              <a:rPr lang="en-US" sz="1500" dirty="0" smtClean="0"/>
              <a:t> </a:t>
            </a:r>
            <a:r>
              <a:rPr lang="en-US" sz="1500" dirty="0" err="1" smtClean="0"/>
              <a:t>Garg</a:t>
            </a:r>
            <a:r>
              <a:rPr lang="en-US" sz="1500" dirty="0" smtClean="0"/>
              <a:t> </a:t>
            </a:r>
            <a:endParaRPr lang="en-US" sz="1500" dirty="0" smtClean="0"/>
          </a:p>
          <a:p>
            <a:pPr algn="ctr"/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438150"/>
            <a:ext cx="9144000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Prediction </a:t>
            </a:r>
          </a:p>
          <a:p>
            <a:r>
              <a:rPr lang="en-US" sz="1200" dirty="0" smtClean="0"/>
              <a:t>The data is rolled up by receiving country, currency and time. The average of transaction amount is taken. </a:t>
            </a:r>
          </a:p>
          <a:p>
            <a:r>
              <a:rPr lang="en-US" sz="1200" dirty="0" smtClean="0"/>
              <a:t>There are 225 combinations – 3 receiving countries x 3 currencies x 25 hours (including 0 and 24)</a:t>
            </a:r>
          </a:p>
          <a:p>
            <a:r>
              <a:rPr lang="en-US" sz="1200" dirty="0" smtClean="0"/>
              <a:t>For a given country and currency the average amount calculated over 3 days is shown as predicted  </a:t>
            </a:r>
            <a:endParaRPr lang="en-US" sz="1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451853"/>
            <a:ext cx="91440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Data </a:t>
            </a:r>
          </a:p>
          <a:p>
            <a:r>
              <a:rPr lang="en-US" sz="1200" dirty="0" smtClean="0"/>
              <a:t>The data is divided into 4 parts of 6 hours </a:t>
            </a:r>
          </a:p>
          <a:p>
            <a:r>
              <a:rPr lang="en-US" sz="1200" dirty="0" smtClean="0"/>
              <a:t>10 hours to 15 hours, 16 hours to 21 hours, 22 hours to 3 hours and 4 hours to 9 hours </a:t>
            </a:r>
          </a:p>
          <a:p>
            <a:r>
              <a:rPr lang="en-US" sz="1200" dirty="0" smtClean="0"/>
              <a:t>This is done to correct </a:t>
            </a:r>
            <a:r>
              <a:rPr lang="en-US" sz="1200" dirty="0"/>
              <a:t>the cumulative predicted amount 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6" y="2449342"/>
            <a:ext cx="9144000" cy="2694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Correction</a:t>
            </a:r>
            <a:endParaRPr lang="en-US" sz="1200" b="1" dirty="0" smtClean="0"/>
          </a:p>
          <a:p>
            <a:r>
              <a:rPr lang="en-US" sz="1200" dirty="0" smtClean="0"/>
              <a:t>For 10 hours to 15 hours the corrected cumulative </a:t>
            </a:r>
            <a:r>
              <a:rPr lang="en-US" sz="1200" dirty="0"/>
              <a:t>predicted amount is equal to cumulative </a:t>
            </a:r>
            <a:r>
              <a:rPr lang="en-US" sz="1200" dirty="0" smtClean="0"/>
              <a:t>predicted </a:t>
            </a:r>
            <a:r>
              <a:rPr lang="en-US" sz="1200" dirty="0"/>
              <a:t>amount </a:t>
            </a:r>
            <a:r>
              <a:rPr lang="en-US" sz="1200" dirty="0" smtClean="0"/>
              <a:t>(</a:t>
            </a:r>
            <a:r>
              <a:rPr lang="en-US" sz="1200" b="1" dirty="0" err="1" smtClean="0"/>
              <a:t>eg</a:t>
            </a:r>
            <a:r>
              <a:rPr lang="en-US" sz="1200" b="1" dirty="0" smtClean="0"/>
              <a:t> – UK-X-3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For 16 hours to 21 hours if cumulative actual amount is less than the average of </a:t>
            </a:r>
            <a:r>
              <a:rPr lang="en-US" sz="1200" dirty="0"/>
              <a:t>cumulative predicted </a:t>
            </a:r>
            <a:r>
              <a:rPr lang="en-US" sz="1200" dirty="0" smtClean="0"/>
              <a:t>amount for 10 hours to 15 hours then the cumulative </a:t>
            </a:r>
            <a:r>
              <a:rPr lang="en-US" sz="1200" dirty="0"/>
              <a:t>predicted amount </a:t>
            </a:r>
            <a:r>
              <a:rPr lang="en-US" sz="1200" dirty="0" smtClean="0"/>
              <a:t>for 15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hour is used, else cumulative predicted </a:t>
            </a:r>
            <a:r>
              <a:rPr lang="en-US" sz="1200" dirty="0"/>
              <a:t>amount </a:t>
            </a:r>
            <a:r>
              <a:rPr lang="en-US" sz="1200" dirty="0" smtClean="0"/>
              <a:t>is used 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eg</a:t>
            </a:r>
            <a:r>
              <a:rPr lang="en-US" sz="1200" b="1" dirty="0"/>
              <a:t> </a:t>
            </a:r>
            <a:r>
              <a:rPr lang="en-US" sz="1200" b="1" dirty="0" smtClean="0"/>
              <a:t>– UK-X-3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For </a:t>
            </a:r>
            <a:r>
              <a:rPr lang="en-US" sz="1200" dirty="0" smtClean="0"/>
              <a:t>22 hours </a:t>
            </a:r>
            <a:r>
              <a:rPr lang="en-US" sz="1200" dirty="0"/>
              <a:t>to </a:t>
            </a:r>
            <a:r>
              <a:rPr lang="en-US" sz="1200" dirty="0" smtClean="0"/>
              <a:t>3 hours </a:t>
            </a:r>
            <a:r>
              <a:rPr lang="en-US" sz="1200" dirty="0"/>
              <a:t>if cumulative actual amount is less than the average of cumulative predicted amount for 10 hours to 15 hours then the </a:t>
            </a:r>
            <a:r>
              <a:rPr lang="en-US" sz="1200" dirty="0" smtClean="0"/>
              <a:t>cumulative </a:t>
            </a:r>
            <a:r>
              <a:rPr lang="en-US" sz="1200" dirty="0"/>
              <a:t>predicted amount for 15</a:t>
            </a:r>
            <a:r>
              <a:rPr lang="en-US" sz="1200" baseline="30000" dirty="0"/>
              <a:t>th</a:t>
            </a:r>
            <a:r>
              <a:rPr lang="en-US" sz="1200" dirty="0"/>
              <a:t> </a:t>
            </a:r>
            <a:r>
              <a:rPr lang="en-US" sz="1200" dirty="0" smtClean="0"/>
              <a:t>hour is used,</a:t>
            </a:r>
            <a:r>
              <a:rPr lang="en-US" sz="1200" dirty="0"/>
              <a:t> if cumulative actual amount is less than the average of cumulative predicted amount for </a:t>
            </a:r>
            <a:r>
              <a:rPr lang="en-US" sz="1200" dirty="0" smtClean="0"/>
              <a:t>16 hours </a:t>
            </a:r>
            <a:r>
              <a:rPr lang="en-US" sz="1200" dirty="0"/>
              <a:t>to </a:t>
            </a:r>
            <a:r>
              <a:rPr lang="en-US" sz="1200" dirty="0" smtClean="0"/>
              <a:t>22 hours </a:t>
            </a:r>
            <a:r>
              <a:rPr lang="en-US" sz="1200" dirty="0"/>
              <a:t>then the </a:t>
            </a:r>
            <a:r>
              <a:rPr lang="en-US" sz="1200" dirty="0" smtClean="0"/>
              <a:t>cumulative </a:t>
            </a:r>
            <a:r>
              <a:rPr lang="en-US" sz="1200" dirty="0"/>
              <a:t>predicted amount for </a:t>
            </a:r>
            <a:r>
              <a:rPr lang="en-US" sz="1200" dirty="0" smtClean="0"/>
              <a:t>22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hour is used, </a:t>
            </a:r>
            <a:r>
              <a:rPr lang="en-US" sz="1200" dirty="0"/>
              <a:t>else cumulative predicted amount </a:t>
            </a:r>
            <a:r>
              <a:rPr lang="en-US" sz="1200" dirty="0" smtClean="0"/>
              <a:t>is </a:t>
            </a:r>
            <a:r>
              <a:rPr lang="en-US" sz="1200" dirty="0"/>
              <a:t>used (</a:t>
            </a:r>
            <a:r>
              <a:rPr lang="en-US" sz="1200" b="1" dirty="0" err="1"/>
              <a:t>eg</a:t>
            </a:r>
            <a:r>
              <a:rPr lang="en-US" sz="1200" b="1" dirty="0"/>
              <a:t> – </a:t>
            </a:r>
            <a:r>
              <a:rPr lang="en-US" sz="1200" b="1" dirty="0" smtClean="0"/>
              <a:t>UK-Z-5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For </a:t>
            </a:r>
            <a:r>
              <a:rPr lang="en-US" sz="1200" dirty="0" smtClean="0"/>
              <a:t>4 hours </a:t>
            </a:r>
            <a:r>
              <a:rPr lang="en-US" sz="1200" dirty="0"/>
              <a:t>to </a:t>
            </a:r>
            <a:r>
              <a:rPr lang="en-US" sz="1200" dirty="0" smtClean="0"/>
              <a:t>9 </a:t>
            </a:r>
            <a:r>
              <a:rPr lang="en-US" sz="1200" dirty="0"/>
              <a:t>hours if cumulative actual amount is less than the average of cumulative predicted amount for 10 hours to 15 hours then the </a:t>
            </a:r>
            <a:r>
              <a:rPr lang="en-US" sz="1200" dirty="0" smtClean="0"/>
              <a:t>cumulative </a:t>
            </a:r>
            <a:r>
              <a:rPr lang="en-US" sz="1200" dirty="0"/>
              <a:t>predicted amount for 15</a:t>
            </a:r>
            <a:r>
              <a:rPr lang="en-US" sz="1200" baseline="30000" dirty="0"/>
              <a:t>th</a:t>
            </a:r>
            <a:r>
              <a:rPr lang="en-US" sz="1200" dirty="0"/>
              <a:t> hour is used, if cumulative actual amount is less than the average of cumulative predicted amount for 16 hours to 22 hours then the </a:t>
            </a:r>
            <a:r>
              <a:rPr lang="en-US" sz="1200" dirty="0" smtClean="0"/>
              <a:t>cumulative </a:t>
            </a:r>
            <a:r>
              <a:rPr lang="en-US" sz="1200" dirty="0"/>
              <a:t>predicted amount for 22</a:t>
            </a:r>
            <a:r>
              <a:rPr lang="en-US" sz="1200" baseline="30000" dirty="0"/>
              <a:t>nd</a:t>
            </a:r>
            <a:r>
              <a:rPr lang="en-US" sz="1200" dirty="0"/>
              <a:t> hour is used, if cumulative actual amount is less than the average of cumulative predicted amount for </a:t>
            </a:r>
            <a:r>
              <a:rPr lang="en-US" sz="1200" dirty="0" smtClean="0"/>
              <a:t>22 hours </a:t>
            </a:r>
            <a:r>
              <a:rPr lang="en-US" sz="1200" dirty="0"/>
              <a:t>to </a:t>
            </a:r>
            <a:r>
              <a:rPr lang="en-US" sz="1200" dirty="0" smtClean="0"/>
              <a:t>3 hours </a:t>
            </a:r>
            <a:r>
              <a:rPr lang="en-US" sz="1200" dirty="0"/>
              <a:t>then the </a:t>
            </a:r>
            <a:r>
              <a:rPr lang="en-US" sz="1200" dirty="0" smtClean="0"/>
              <a:t>cumulative </a:t>
            </a:r>
            <a:r>
              <a:rPr lang="en-US" sz="1200" dirty="0"/>
              <a:t>predicted amount for </a:t>
            </a:r>
            <a:r>
              <a:rPr lang="en-US" sz="1200" dirty="0" smtClean="0"/>
              <a:t>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hour </a:t>
            </a:r>
            <a:r>
              <a:rPr lang="en-US" sz="1200" dirty="0"/>
              <a:t>is </a:t>
            </a:r>
            <a:r>
              <a:rPr lang="en-US" sz="1200" dirty="0" smtClean="0"/>
              <a:t>used, else </a:t>
            </a:r>
            <a:r>
              <a:rPr lang="en-US" sz="1200" dirty="0"/>
              <a:t>cumulative </a:t>
            </a:r>
            <a:r>
              <a:rPr lang="en-US" sz="1200" dirty="0" smtClean="0"/>
              <a:t>predicted </a:t>
            </a:r>
            <a:r>
              <a:rPr lang="en-US" sz="1200" dirty="0"/>
              <a:t>amount</a:t>
            </a:r>
            <a:r>
              <a:rPr lang="en-US" sz="1200" dirty="0" smtClean="0"/>
              <a:t> </a:t>
            </a:r>
            <a:r>
              <a:rPr lang="en-US" sz="1200" dirty="0"/>
              <a:t>is used (</a:t>
            </a:r>
            <a:r>
              <a:rPr lang="en-US" sz="1200" b="1" dirty="0" err="1"/>
              <a:t>eg</a:t>
            </a:r>
            <a:r>
              <a:rPr lang="en-US" sz="1200" b="1" dirty="0"/>
              <a:t> – UK-Z-5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789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43815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The user interface has been crated to compare the actual amount of transactions </a:t>
            </a:r>
            <a:r>
              <a:rPr lang="en-US" sz="1200" dirty="0" err="1" smtClean="0"/>
              <a:t>vs</a:t>
            </a:r>
            <a:r>
              <a:rPr lang="en-US" sz="1200" dirty="0" smtClean="0"/>
              <a:t> the predicted amount of transactions </a:t>
            </a:r>
          </a:p>
          <a:p>
            <a:r>
              <a:rPr lang="en-US" sz="1200" dirty="0" smtClean="0"/>
              <a:t>The cumulative sum of amount is shown. The day starts at 10 hours and ends at 9 hours </a:t>
            </a:r>
          </a:p>
          <a:p>
            <a:r>
              <a:rPr lang="en-US" sz="1200" b="1" dirty="0" smtClean="0">
                <a:solidFill>
                  <a:schemeClr val="accent2"/>
                </a:solidFill>
              </a:rPr>
              <a:t>Red line </a:t>
            </a:r>
            <a:r>
              <a:rPr lang="en-US" sz="1200" dirty="0" smtClean="0"/>
              <a:t>– cumulative actual amount </a:t>
            </a:r>
          </a:p>
          <a:p>
            <a:r>
              <a:rPr lang="en-US" sz="1200" b="1" dirty="0" smtClean="0">
                <a:solidFill>
                  <a:schemeClr val="accent5"/>
                </a:solidFill>
              </a:rPr>
              <a:t>Blue line </a:t>
            </a:r>
            <a:r>
              <a:rPr lang="en-US" sz="1200" dirty="0" smtClean="0"/>
              <a:t>– cumulative predicted amount </a:t>
            </a:r>
            <a:r>
              <a:rPr lang="en-US" sz="1200" dirty="0" smtClean="0"/>
              <a:t>(corrected)</a:t>
            </a:r>
            <a:endParaRPr lang="en-US" sz="12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86400" y="1504950"/>
            <a:ext cx="3657600" cy="3259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Select Receiving </a:t>
            </a:r>
            <a:r>
              <a:rPr lang="en-US" sz="1200" dirty="0" smtClean="0"/>
              <a:t>Country</a:t>
            </a:r>
          </a:p>
          <a:p>
            <a:pPr lvl="1"/>
            <a:r>
              <a:rPr lang="en-US" sz="1200" dirty="0"/>
              <a:t>Canada</a:t>
            </a:r>
          </a:p>
          <a:p>
            <a:pPr lvl="1"/>
            <a:r>
              <a:rPr lang="en-US" sz="1200" dirty="0"/>
              <a:t>USA</a:t>
            </a:r>
          </a:p>
          <a:p>
            <a:pPr lvl="1"/>
            <a:r>
              <a:rPr lang="en-US" sz="1200" dirty="0"/>
              <a:t>UK</a:t>
            </a:r>
          </a:p>
          <a:p>
            <a:endParaRPr lang="en-US" sz="1200" dirty="0" smtClean="0"/>
          </a:p>
          <a:p>
            <a:r>
              <a:rPr lang="en-US" sz="1200" dirty="0" smtClean="0"/>
              <a:t>Select Currency</a:t>
            </a:r>
          </a:p>
          <a:p>
            <a:pPr lvl="1"/>
            <a:r>
              <a:rPr lang="en-US" sz="1200" dirty="0"/>
              <a:t>X</a:t>
            </a:r>
          </a:p>
          <a:p>
            <a:pPr lvl="1"/>
            <a:r>
              <a:rPr lang="en-US" sz="1200" dirty="0"/>
              <a:t>Y</a:t>
            </a:r>
          </a:p>
          <a:p>
            <a:pPr lvl="1"/>
            <a:r>
              <a:rPr lang="en-US" sz="1200" dirty="0"/>
              <a:t>Z</a:t>
            </a:r>
          </a:p>
          <a:p>
            <a:endParaRPr lang="en-US" sz="1200" dirty="0" smtClean="0"/>
          </a:p>
          <a:p>
            <a:r>
              <a:rPr lang="en-US" sz="1200" dirty="0" smtClean="0"/>
              <a:t>Select Date</a:t>
            </a:r>
          </a:p>
          <a:p>
            <a:pPr lvl="1"/>
            <a:r>
              <a:rPr lang="en-US" sz="1200" dirty="0"/>
              <a:t>3</a:t>
            </a:r>
          </a:p>
          <a:p>
            <a:pPr lvl="1"/>
            <a:r>
              <a:rPr lang="en-US" sz="1200" dirty="0"/>
              <a:t>4</a:t>
            </a:r>
          </a:p>
          <a:p>
            <a:pPr lvl="1"/>
            <a:r>
              <a:rPr lang="en-US" sz="1200" dirty="0"/>
              <a:t>5</a:t>
            </a:r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28053"/>
            <a:ext cx="5424487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8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441</Words>
  <Application>Microsoft Office PowerPoint</Application>
  <PresentationFormat>On-screen Show (16:9)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Science – Skills Assessment </vt:lpstr>
      <vt:lpstr>Methodology </vt:lpstr>
      <vt:lpstr>User Interface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Models</dc:title>
  <dc:creator>Admin</dc:creator>
  <cp:lastModifiedBy>Admin</cp:lastModifiedBy>
  <cp:revision>80</cp:revision>
  <dcterms:created xsi:type="dcterms:W3CDTF">2006-08-16T00:00:00Z</dcterms:created>
  <dcterms:modified xsi:type="dcterms:W3CDTF">2022-03-26T17:49:13Z</dcterms:modified>
</cp:coreProperties>
</file>