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73" r:id="rId8"/>
    <p:sldId id="274" r:id="rId9"/>
    <p:sldId id="27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Hin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an Bose" initials="SB" lastIdx="1" clrIdx="0">
    <p:extLst>
      <p:ext uri="{19B8F6BF-5375-455C-9EA6-DF929625EA0E}">
        <p15:presenceInfo xmlns:p15="http://schemas.microsoft.com/office/powerpoint/2012/main" userId="64eb9a56ef38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fbaa160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7fbaa160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d6ed84c5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d6ed84c5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0f69dea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0f69dea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7fbaa160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7fbaa160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0f69dea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50f69dea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0f69dea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50f69dea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62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50f69dea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50f69dea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35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50f69dea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50f69dea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c3FDl9EUi9/contest/262795/problem/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deforces.com/group/c3FDl9EUi9/contest/262795/problem/J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c3FDl9EUi9/contest/262795/problem/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c3FDl9EUi9/contest/263096/problem/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c3FDl9EUi9/contest/263096/problem/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group/c3FDl9EUi9/contest/263096/problem/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343075" y="1681350"/>
            <a:ext cx="6357300" cy="14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 STL 1</a:t>
            </a:r>
            <a:endParaRPr dirty="0"/>
          </a:p>
        </p:txBody>
      </p:sp>
      <p:sp>
        <p:nvSpPr>
          <p:cNvPr id="197" name="Google Shape;197;p15"/>
          <p:cNvSpPr txBox="1"/>
          <p:nvPr/>
        </p:nvSpPr>
        <p:spPr>
          <a:xfrm>
            <a:off x="2790150" y="3151625"/>
            <a:ext cx="3563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9D9D9"/>
              </a:solidFill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7501350" y="4289125"/>
            <a:ext cx="13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 idx="4294967295"/>
          </p:nvPr>
        </p:nvSpPr>
        <p:spPr>
          <a:xfrm>
            <a:off x="922525" y="259175"/>
            <a:ext cx="36564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discuss...</a:t>
            </a:r>
            <a:endParaRPr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4294967295"/>
          </p:nvPr>
        </p:nvSpPr>
        <p:spPr>
          <a:xfrm>
            <a:off x="1041900" y="1226525"/>
            <a:ext cx="5335200" cy="2318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" sz="1900" dirty="0">
                <a:solidFill>
                  <a:schemeClr val="lt1"/>
                </a:solidFill>
              </a:rPr>
              <a:t>Why use STL?</a:t>
            </a:r>
            <a:endParaRPr sz="1900" dirty="0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GB" sz="1900" dirty="0">
                <a:solidFill>
                  <a:schemeClr val="lt1"/>
                </a:solidFill>
              </a:rPr>
              <a:t>Vectors</a:t>
            </a:r>
            <a:endParaRPr sz="1900" dirty="0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IN" sz="1900" dirty="0">
                <a:solidFill>
                  <a:schemeClr val="lt1"/>
                </a:solidFill>
              </a:rPr>
              <a:t>Pairs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IN" sz="1900" dirty="0">
                <a:solidFill>
                  <a:schemeClr val="lt1"/>
                </a:solidFill>
              </a:rPr>
              <a:t>Stack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-IN" sz="1900" dirty="0">
                <a:solidFill>
                  <a:schemeClr val="lt1"/>
                </a:solidFill>
              </a:rPr>
              <a:t>Queue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en" sz="1900" dirty="0">
                <a:solidFill>
                  <a:schemeClr val="lt1"/>
                </a:solidFill>
              </a:rPr>
              <a:t>Dequeue</a:t>
            </a:r>
            <a:endParaRPr sz="1900" dirty="0">
              <a:solidFill>
                <a:schemeClr val="lt1"/>
              </a:solidFill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title" idx="4294967295"/>
          </p:nvPr>
        </p:nvSpPr>
        <p:spPr>
          <a:xfrm>
            <a:off x="862825" y="328825"/>
            <a:ext cx="5424900" cy="7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use STL</a:t>
            </a:r>
            <a:endParaRPr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4294967295"/>
          </p:nvPr>
        </p:nvSpPr>
        <p:spPr>
          <a:xfrm>
            <a:off x="1472575" y="1347900"/>
            <a:ext cx="6006000" cy="26760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 dirty="0">
                <a:solidFill>
                  <a:schemeClr val="lt1"/>
                </a:solidFill>
              </a:rPr>
              <a:t>Don’t reinvent the wheel</a:t>
            </a:r>
          </a:p>
          <a:p>
            <a:pPr marL="457200" lvl="0" indent="-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 dirty="0">
                <a:solidFill>
                  <a:schemeClr val="lt1"/>
                </a:solidFill>
              </a:rPr>
              <a:t>Saves time</a:t>
            </a:r>
          </a:p>
          <a:p>
            <a:pPr marL="457200" lvl="0" indent="-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 dirty="0">
                <a:solidFill>
                  <a:schemeClr val="lt1"/>
                </a:solidFill>
              </a:rPr>
              <a:t>Avoids Error</a:t>
            </a:r>
            <a:endParaRPr sz="17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 idx="4294967295"/>
          </p:nvPr>
        </p:nvSpPr>
        <p:spPr>
          <a:xfrm>
            <a:off x="1017600" y="116818"/>
            <a:ext cx="7108800" cy="7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Vectors</a:t>
            </a:r>
            <a:endParaRPr sz="2900" dirty="0"/>
          </a:p>
        </p:txBody>
      </p:sp>
      <p:sp>
        <p:nvSpPr>
          <p:cNvPr id="225" name="Google Shape;225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26" name="Google Shape;226;p19"/>
          <p:cNvSpPr txBox="1"/>
          <p:nvPr/>
        </p:nvSpPr>
        <p:spPr>
          <a:xfrm>
            <a:off x="1017600" y="837718"/>
            <a:ext cx="6626700" cy="41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ind"/>
              <a:buChar char="●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Resizable Arrays.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ind"/>
              <a:buChar char="●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Comes with useful prebuilt functions such as, size(), front(), back(), etc. 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ind"/>
              <a:buChar char="●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They use the concept of iterators.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ind"/>
              <a:buChar char="●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We can use inbuilt functions such as sort(), upper_bound(), lower_bound(), reverse, etc.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ind"/>
              <a:buChar char="●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Can be of multidimensions: 1D, 2D, …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ind"/>
              <a:buChar char="●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Syntax:</a:t>
            </a:r>
          </a:p>
          <a:p>
            <a:pPr marL="101600" lvl="1">
              <a:buClr>
                <a:srgbClr val="FFFFFF"/>
              </a:buClr>
              <a:buSzPts val="2000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	1D:</a:t>
            </a:r>
          </a:p>
          <a:p>
            <a:pPr marL="101600" lvl="1">
              <a:buClr>
                <a:srgbClr val="FFFFFF"/>
              </a:buClr>
              <a:buSzPts val="2000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	    vector&lt;datatype&gt; name (size, default_value);</a:t>
            </a:r>
          </a:p>
          <a:p>
            <a:pPr marL="101600" lvl="1">
              <a:buClr>
                <a:srgbClr val="FFFFFF"/>
              </a:buClr>
              <a:buSzPts val="2000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	</a:t>
            </a:r>
            <a:r>
              <a:rPr lang="en-GB" sz="13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https://codeforces.com/group/c3FDl9EUi9/contest/262795/problem/I</a:t>
            </a:r>
            <a:endParaRPr lang="en-GB" sz="13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101600" lvl="1">
              <a:buClr>
                <a:srgbClr val="FFFFFF"/>
              </a:buClr>
              <a:buSzPts val="2000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	</a:t>
            </a:r>
          </a:p>
          <a:p>
            <a:pPr marL="101600" lvl="1">
              <a:buClr>
                <a:srgbClr val="FFFFFF"/>
              </a:buClr>
              <a:buSzPts val="2000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	2D:</a:t>
            </a:r>
          </a:p>
          <a:p>
            <a:pPr marL="101600" lvl="1">
              <a:buClr>
                <a:srgbClr val="FFFFFF"/>
              </a:buClr>
              <a:buSzPts val="2000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	    vector&lt;vector&lt;datatype&gt;&gt; name(size, default_value);</a:t>
            </a:r>
          </a:p>
          <a:p>
            <a:pPr marL="101600" lvl="1">
              <a:buClr>
                <a:srgbClr val="FFFFFF"/>
              </a:buClr>
              <a:buSzPts val="2000"/>
            </a:pPr>
            <a:r>
              <a:rPr lang="en-GB" sz="17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	</a:t>
            </a:r>
            <a:r>
              <a:rPr lang="en-GB" sz="13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4"/>
              </a:rPr>
              <a:t>https://codeforces.com/group/c3FDl9EUi9/contest/262795/problem/J</a:t>
            </a:r>
            <a:endParaRPr lang="en-GB" sz="13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 idx="4294967295"/>
          </p:nvPr>
        </p:nvSpPr>
        <p:spPr>
          <a:xfrm>
            <a:off x="1022025" y="378075"/>
            <a:ext cx="3107289" cy="347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Pairs!</a:t>
            </a:r>
            <a:endParaRPr dirty="0"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F3067-1A34-4227-AB6E-3D21E5F38E08}"/>
              </a:ext>
            </a:extLst>
          </p:cNvPr>
          <p:cNvSpPr txBox="1"/>
          <p:nvPr/>
        </p:nvSpPr>
        <p:spPr>
          <a:xfrm>
            <a:off x="1022025" y="725714"/>
            <a:ext cx="68592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Used when we want to work with two entities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can bind similar as well as different datatypes together.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Syntax: </a:t>
            </a:r>
          </a:p>
          <a:p>
            <a:r>
              <a:rPr lang="en-GB" dirty="0">
                <a:solidFill>
                  <a:schemeClr val="bg1"/>
                </a:solidFill>
              </a:rPr>
              <a:t>	pair&lt;datatype, datatype&gt;</a:t>
            </a:r>
          </a:p>
          <a:p>
            <a:r>
              <a:rPr lang="en-GB" dirty="0">
                <a:solidFill>
                  <a:schemeClr val="bg1"/>
                </a:solidFill>
              </a:rPr>
              <a:t>We access the elements using the keyword </a:t>
            </a:r>
            <a:r>
              <a:rPr lang="en-GB" b="1" dirty="0">
                <a:solidFill>
                  <a:schemeClr val="bg1"/>
                </a:solidFill>
              </a:rPr>
              <a:t>first </a:t>
            </a:r>
            <a:r>
              <a:rPr lang="en-GB" dirty="0">
                <a:solidFill>
                  <a:schemeClr val="bg1"/>
                </a:solidFill>
              </a:rPr>
              <a:t>and</a:t>
            </a:r>
            <a:r>
              <a:rPr lang="en-GB" b="1" dirty="0">
                <a:solidFill>
                  <a:schemeClr val="bg1"/>
                </a:solidFill>
              </a:rPr>
              <a:t> second.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We can apply the inbuilt sort function on a container of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Example :</a:t>
            </a:r>
          </a:p>
          <a:p>
            <a:r>
              <a:rPr lang="en-GB" dirty="0">
                <a:solidFill>
                  <a:schemeClr val="bg1"/>
                </a:solidFill>
              </a:rPr>
              <a:t>Imagine we are given the name and marks of students of a class, and are asked to sort the students according to the marks. </a:t>
            </a:r>
          </a:p>
          <a:p>
            <a:r>
              <a:rPr lang="en-GB" dirty="0">
                <a:solidFill>
                  <a:schemeClr val="bg1"/>
                </a:solidFill>
              </a:rPr>
              <a:t>If we keep the data stored in two different containers, it would be troublesome in sorting as well as maintaining the data constant for a particular student.</a:t>
            </a:r>
          </a:p>
          <a:p>
            <a:r>
              <a:rPr lang="en-GB" dirty="0">
                <a:solidFill>
                  <a:schemeClr val="bg1"/>
                </a:solidFill>
              </a:rPr>
              <a:t>But if we bind the data, i.e. marks and name together, and sort according to the marks, we wouldn’t have to deal with such complicacies.	</a:t>
            </a:r>
          </a:p>
          <a:p>
            <a:r>
              <a:rPr lang="en-GB" dirty="0">
                <a:solidFill>
                  <a:schemeClr val="bg1"/>
                </a:solidFill>
              </a:rPr>
              <a:t>Each pair will have the following blueprint:</a:t>
            </a:r>
          </a:p>
          <a:p>
            <a:r>
              <a:rPr lang="en-GB" dirty="0">
                <a:solidFill>
                  <a:schemeClr val="bg1"/>
                </a:solidFill>
              </a:rPr>
              <a:t>	pair&lt;int, string&gt; student;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  <a:hlinkClick r:id="rId3"/>
              </a:rPr>
              <a:t>https://codeforces.com/group/c3FDl9EUi9/contest/262795/problem/K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32" name="Google Shape;232;p20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</a:t>
            </a:r>
            <a:endParaRPr sz="3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383033" y="801175"/>
            <a:ext cx="6321600" cy="352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Follows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L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ast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n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irst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O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ut (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LIFO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Syntax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stack&lt;datatype&gt; name;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Functions: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push(value)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pop()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top()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empty()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size()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clear()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These are particularly useful when you would want to convert a recursive code to iterative!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https://codeforces.com/group/c3FDl9EUi9/contest/263096/problem/D</a:t>
            </a:r>
            <a:endParaRPr lang="en-GB" sz="1300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026" name="Picture 2" descr="Stack (data structure) - Simple English Wikipedia, the free encyclopedia">
            <a:extLst>
              <a:ext uri="{FF2B5EF4-FFF2-40B4-BE49-F238E27FC236}">
                <a16:creationId xmlns:a16="http://schemas.microsoft.com/office/drawing/2014/main" id="{18226313-D17F-4CFE-BCD9-CD35C1B1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22" y="477925"/>
            <a:ext cx="2095500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32" name="Google Shape;232;p20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 sz="3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383033" y="801175"/>
            <a:ext cx="6321600" cy="404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Follows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ast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n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irst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O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ut (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FIFO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Syntax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queue&lt;datatype&gt; name;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Functions: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push(value)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pop()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front()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back()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empty()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size()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clear()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These are useful in famous algorithms such as BFS, where we would want to process data in the FIFO manner. (think of a real life queue).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https://codeforces.com/group/c3FDl9EUi9/contest/263096/problem/E</a:t>
            </a:r>
            <a:endParaRPr lang="en-GB" sz="1300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050" name="Picture 2" descr="Priority Queue in C++ STL">
            <a:extLst>
              <a:ext uri="{FF2B5EF4-FFF2-40B4-BE49-F238E27FC236}">
                <a16:creationId xmlns:a16="http://schemas.microsoft.com/office/drawing/2014/main" id="{828A85B9-CBF4-4620-AD2F-66CA9036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23" y="801175"/>
            <a:ext cx="3101665" cy="11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3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32" name="Google Shape;232;p20"/>
          <p:cNvSpPr txBox="1"/>
          <p:nvPr/>
        </p:nvSpPr>
        <p:spPr>
          <a:xfrm>
            <a:off x="443254" y="154675"/>
            <a:ext cx="675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Deque</a:t>
            </a:r>
            <a:endParaRPr sz="3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383033" y="801175"/>
            <a:ext cx="63216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FIFO + LIFO 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(if this makes sense 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Wingdings" panose="05000000000000000000" pitchFamily="2" charset="2"/>
              </a:rPr>
              <a:t>)</a:t>
            </a:r>
            <a:endParaRPr lang="en-GB" sz="1700" b="1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Syntax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deque&lt;datatype&gt; name;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Functions: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</a:t>
            </a: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push_back(value)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push_front(value)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pop_back()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pop_front()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front()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back()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empty()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size()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5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	clear()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These are useful when you would like to work on subarrays or substrings (Continuous).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https://codeforces.com/group/c3FDl9EUi9/contest/263096/problem/F </a:t>
            </a:r>
            <a:endParaRPr lang="en-GB" sz="1300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PS. Look up </a:t>
            </a:r>
            <a:r>
              <a:rPr lang="en-GB" sz="1700" b="1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sliding window </a:t>
            </a:r>
            <a:r>
              <a:rPr lang="en-GB" sz="1700" dirty="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if interested.</a:t>
            </a:r>
          </a:p>
        </p:txBody>
      </p:sp>
      <p:pic>
        <p:nvPicPr>
          <p:cNvPr id="3076" name="Picture 4" descr="Deque in Java - Tutorial And Example">
            <a:extLst>
              <a:ext uri="{FF2B5EF4-FFF2-40B4-BE49-F238E27FC236}">
                <a16:creationId xmlns:a16="http://schemas.microsoft.com/office/drawing/2014/main" id="{884A4B70-5751-4858-AFA0-0E1CD820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41" y="626413"/>
            <a:ext cx="3153026" cy="1891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12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309" name="Google Shape;309;p31"/>
          <p:cNvSpPr txBox="1"/>
          <p:nvPr/>
        </p:nvSpPr>
        <p:spPr>
          <a:xfrm>
            <a:off x="2179050" y="2017650"/>
            <a:ext cx="4785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sz="6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615</Words>
  <Application>Microsoft Office PowerPoint</Application>
  <PresentationFormat>On-screen Show (16:9)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Hind</vt:lpstr>
      <vt:lpstr>Comic Sans MS</vt:lpstr>
      <vt:lpstr>Arial</vt:lpstr>
      <vt:lpstr>Calibri</vt:lpstr>
      <vt:lpstr>Dumaine</vt:lpstr>
      <vt:lpstr>C++ STL 1</vt:lpstr>
      <vt:lpstr>Things to discuss...</vt:lpstr>
      <vt:lpstr>Why use STL</vt:lpstr>
      <vt:lpstr>Vectors</vt:lpstr>
      <vt:lpstr>Pairs!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Basics</dc:title>
  <cp:lastModifiedBy>Sayan Bose</cp:lastModifiedBy>
  <cp:revision>8</cp:revision>
  <dcterms:modified xsi:type="dcterms:W3CDTF">2021-09-05T09:04:28Z</dcterms:modified>
</cp:coreProperties>
</file>