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6" r:id="rId5"/>
    <p:sldId id="287" r:id="rId6"/>
    <p:sldId id="288" r:id="rId7"/>
    <p:sldId id="289" r:id="rId8"/>
    <p:sldId id="290" r:id="rId9"/>
    <p:sldId id="300" r:id="rId10"/>
    <p:sldId id="301" r:id="rId11"/>
    <p:sldId id="302" r:id="rId12"/>
    <p:sldId id="303" r:id="rId13"/>
    <p:sldId id="304" r:id="rId14"/>
    <p:sldId id="305" r:id="rId15"/>
    <p:sldId id="307" r:id="rId16"/>
    <p:sldId id="308" r:id="rId17"/>
    <p:sldId id="309" r:id="rId18"/>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76"/>
    <p:restoredTop sz="94711"/>
  </p:normalViewPr>
  <p:slideViewPr>
    <p:cSldViewPr snapToGrid="0" snapToObjects="1">
      <p:cViewPr varScale="1">
        <p:scale>
          <a:sx n="116" d="100"/>
          <a:sy n="116" d="100"/>
        </p:scale>
        <p:origin x="856" y="192"/>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solidFill>
              <a:srgbClr val="1656A6"/>
            </a:solidFill>
          </c:spPr>
          <c:dPt>
            <c:idx val="0"/>
            <c:bubble3D val="0"/>
            <c:spPr>
              <a:solidFill>
                <a:srgbClr val="102D69"/>
              </a:solidFill>
              <a:ln>
                <a:noFill/>
              </a:ln>
              <a:effectLst/>
            </c:spPr>
            <c:extLst>
              <c:ext xmlns:c16="http://schemas.microsoft.com/office/drawing/2014/chart" uri="{C3380CC4-5D6E-409C-BE32-E72D297353CC}">
                <c16:uniqueId val="{00000001-D298-2349-9B77-34205FDCFB16}"/>
              </c:ext>
            </c:extLst>
          </c:dPt>
          <c:dPt>
            <c:idx val="1"/>
            <c:bubble3D val="0"/>
            <c:spPr>
              <a:solidFill>
                <a:schemeClr val="bg1">
                  <a:lumMod val="75000"/>
                </a:schemeClr>
              </a:solidFill>
              <a:ln>
                <a:noFill/>
              </a:ln>
              <a:effectLst/>
            </c:spPr>
            <c:extLst>
              <c:ext xmlns:c16="http://schemas.microsoft.com/office/drawing/2014/chart" uri="{C3380CC4-5D6E-409C-BE32-E72D297353CC}">
                <c16:uniqueId val="{00000003-D298-2349-9B77-34205FDCFB16}"/>
              </c:ext>
            </c:extLst>
          </c:dPt>
          <c:dPt>
            <c:idx val="2"/>
            <c:bubble3D val="0"/>
            <c:spPr>
              <a:solidFill>
                <a:schemeClr val="bg1">
                  <a:lumMod val="85000"/>
                </a:schemeClr>
              </a:solidFill>
              <a:ln>
                <a:noFill/>
              </a:ln>
              <a:effectLst/>
            </c:spPr>
            <c:extLst>
              <c:ext xmlns:c16="http://schemas.microsoft.com/office/drawing/2014/chart" uri="{C3380CC4-5D6E-409C-BE32-E72D297353CC}">
                <c16:uniqueId val="{00000005-D298-2349-9B77-34205FDCFB16}"/>
              </c:ext>
            </c:extLst>
          </c:dPt>
          <c:dPt>
            <c:idx val="3"/>
            <c:bubble3D val="0"/>
            <c:spPr>
              <a:solidFill>
                <a:srgbClr val="1656A6"/>
              </a:solidFill>
              <a:ln>
                <a:noFill/>
              </a:ln>
              <a:effectLst/>
            </c:spPr>
            <c:extLst>
              <c:ext xmlns:c16="http://schemas.microsoft.com/office/drawing/2014/chart" uri="{C3380CC4-5D6E-409C-BE32-E72D297353CC}">
                <c16:uniqueId val="{00000007-D298-2349-9B77-34205FDCFB16}"/>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HSE Sans" panose="02000000000000000000" pitchFamily="2" charset="0"/>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298-2349-9B77-34205FDCFB1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102D69"/>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endParaRPr lang="en-US"/>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102D69"/>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7.png"/></Relationships>
</file>

<file path=ppt/drawings/_rels/drawing2.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0.90599</cdr:x>
      <cdr:y>1</cdr:y>
    </cdr:to>
    <cdr:pic>
      <cdr:nvPicPr>
        <cdr:cNvPr id="2" name="chart">
          <a:extLst xmlns:a="http://schemas.openxmlformats.org/drawingml/2006/main">
            <a:ext uri="{FF2B5EF4-FFF2-40B4-BE49-F238E27FC236}">
              <a16:creationId xmlns:a16="http://schemas.microsoft.com/office/drawing/2014/main" id="{CED1F752-E71D-6CC7-7CDB-56055AD6EEE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867400" cy="648970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5" name="chart">
          <a:extLst xmlns:a="http://schemas.openxmlformats.org/drawingml/2006/main">
            <a:ext uri="{FF2B5EF4-FFF2-40B4-BE49-F238E27FC236}">
              <a16:creationId xmlns:a16="http://schemas.microsoft.com/office/drawing/2014/main" id="{39B218FA-D854-E5FD-6E86-D65ED40A32D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164930" y="0"/>
          <a:ext cx="6476207" cy="3871889"/>
        </a:xfrm>
        <a:prstGeom xmlns:a="http://schemas.openxmlformats.org/drawingml/2006/main" prst="rect">
          <a:avLst/>
        </a:prstGeom>
      </cdr:spPr>
    </cdr:pic>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6:43:07.004"/>
    </inkml:context>
    <inkml:brush xml:id="br0">
      <inkml:brushProperty name="width" value="0.05" units="cm"/>
      <inkml:brushProperty name="height" value="0.05" units="cm"/>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6:47:14.915"/>
    </inkml:context>
    <inkml:brush xml:id="br0">
      <inkml:brushProperty name="width" value="0.05" units="cm"/>
      <inkml:brushProperty name="height" value="0.0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6:47:18.527"/>
    </inkml:context>
    <inkml:brush xml:id="br0">
      <inkml:brushProperty name="width" value="0.05" units="cm"/>
      <inkml:brushProperty name="height" value="0.0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6:47:18.694"/>
    </inkml:context>
    <inkml:brush xml:id="br0">
      <inkml:brushProperty name="width" value="0.05" units="cm"/>
      <inkml:brushProperty name="height" value="0.05" units="cm"/>
    </inkml:brush>
  </inkml:definitions>
  <inkml:trace contextRef="#ctx0" brushRef="#br0">0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6:47:19.156"/>
    </inkml:context>
    <inkml:brush xml:id="br0">
      <inkml:brushProperty name="width" value="0.05" units="cm"/>
      <inkml:brushProperty name="height" value="0.05" units="cm"/>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6/18/23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a:xfrm>
            <a:off x="1027967" y="2404670"/>
            <a:ext cx="9976491" cy="1978323"/>
          </a:xfrm>
        </p:spPr>
        <p:txBody>
          <a:bodyPr>
            <a:normAutofit/>
          </a:bodyPr>
          <a:lstStyle/>
          <a:p>
            <a:r>
              <a:rPr lang="en-IN" sz="3200" dirty="0"/>
              <a:t>Detecting Pattern in Purchase History: Given a dataset on order history, explore association rules learning methods for pattern recognition </a:t>
            </a:r>
            <a:endParaRPr lang="ru-RU" sz="3200"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IN" sz="1800" dirty="0">
                <a:solidFill>
                  <a:srgbClr val="0C2B66"/>
                </a:solidFill>
                <a:effectLst/>
                <a:latin typeface="ArialMT"/>
              </a:rPr>
              <a:t>Faculty of Computer Science </a:t>
            </a:r>
            <a:endParaRPr lang="en-IN" dirty="0"/>
          </a:p>
          <a:p>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normAutofit fontScale="92500"/>
          </a:bodyPr>
          <a:lstStyle/>
          <a:p>
            <a:r>
              <a:rPr lang="en-IN" sz="1800" dirty="0">
                <a:solidFill>
                  <a:srgbClr val="0C2B68"/>
                </a:solidFill>
                <a:effectLst/>
                <a:latin typeface="ArialMT"/>
              </a:rPr>
              <a:t>Master of Data Science </a:t>
            </a:r>
            <a:endParaRPr lang="en-IN" dirty="0"/>
          </a:p>
          <a:p>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IN" sz="1800" dirty="0">
                <a:solidFill>
                  <a:srgbClr val="0C2B68"/>
                </a:solidFill>
                <a:effectLst/>
                <a:latin typeface="ArialMT"/>
              </a:rPr>
              <a:t>Moscow 2023</a:t>
            </a:r>
            <a:endParaRPr lang="en-IN" dirty="0"/>
          </a:p>
          <a:p>
            <a:endParaRPr lang="ru-RU" dirty="0"/>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a:xfrm>
            <a:off x="1027967" y="4252511"/>
            <a:ext cx="7664341" cy="1630495"/>
          </a:xfrm>
        </p:spPr>
        <p:txBody>
          <a:bodyPr>
            <a:normAutofit/>
          </a:bodyPr>
          <a:lstStyle/>
          <a:p>
            <a:r>
              <a:rPr lang="en-IN" sz="1800" b="1" dirty="0">
                <a:solidFill>
                  <a:srgbClr val="0C2B68"/>
                </a:solidFill>
                <a:effectLst/>
                <a:latin typeface="Arial" panose="020B0604020202020204" pitchFamily="34" charset="0"/>
              </a:rPr>
              <a:t>Student: Siddharth Kumar Shukla</a:t>
            </a:r>
          </a:p>
          <a:p>
            <a:br>
              <a:rPr lang="en-IN" sz="1800" b="1" dirty="0">
                <a:solidFill>
                  <a:srgbClr val="0C2B68"/>
                </a:solidFill>
                <a:effectLst/>
                <a:latin typeface="Arial" panose="020B0604020202020204" pitchFamily="34" charset="0"/>
              </a:rPr>
            </a:br>
            <a:r>
              <a:rPr lang="en-IN" sz="1800" b="1" dirty="0">
                <a:solidFill>
                  <a:srgbClr val="0C2B68"/>
                </a:solidFill>
                <a:effectLst/>
                <a:latin typeface="Arial" panose="020B0604020202020204" pitchFamily="34" charset="0"/>
              </a:rPr>
              <a:t>Supervisor: </a:t>
            </a:r>
            <a:r>
              <a:rPr lang="en-IN" sz="1800" b="1" dirty="0" err="1">
                <a:solidFill>
                  <a:srgbClr val="0C2B68"/>
                </a:solidFill>
                <a:effectLst/>
                <a:latin typeface="Arial" panose="020B0604020202020204" pitchFamily="34" charset="0"/>
              </a:rPr>
              <a:t>Maksimovskaya</a:t>
            </a:r>
            <a:r>
              <a:rPr lang="en-IN" sz="1800" b="1" dirty="0">
                <a:solidFill>
                  <a:srgbClr val="0C2B68"/>
                </a:solidFill>
                <a:effectLst/>
                <a:latin typeface="Arial" panose="020B0604020202020204" pitchFamily="34" charset="0"/>
              </a:rPr>
              <a:t> Anastasia </a:t>
            </a:r>
            <a:r>
              <a:rPr lang="en-IN" sz="1800" b="1" dirty="0" err="1">
                <a:solidFill>
                  <a:srgbClr val="0C2B68"/>
                </a:solidFill>
                <a:effectLst/>
                <a:latin typeface="Arial" panose="020B0604020202020204" pitchFamily="34" charset="0"/>
              </a:rPr>
              <a:t>Maksimovna</a:t>
            </a:r>
            <a:br>
              <a:rPr lang="en-IN" sz="1800" b="1" dirty="0">
                <a:solidFill>
                  <a:srgbClr val="0C2B68"/>
                </a:solidFill>
                <a:effectLst/>
                <a:latin typeface="Arial" panose="020B0604020202020204" pitchFamily="34" charset="0"/>
              </a:rPr>
            </a:br>
            <a:r>
              <a:rPr lang="en-IN" sz="1800" b="1" dirty="0">
                <a:solidFill>
                  <a:srgbClr val="0C2B68"/>
                </a:solidFill>
                <a:effectLst/>
                <a:latin typeface="Arial" panose="020B0604020202020204" pitchFamily="34" charset="0"/>
              </a:rPr>
              <a:t>	       HSE Lecturer </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r>
              <a:rPr lang="en-US" dirty="0"/>
              <a:t>Frequent item-sets</a:t>
            </a:r>
            <a:endParaRPr lang="ru-RU" dirty="0"/>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a:xfrm>
            <a:off x="585898" y="2093205"/>
            <a:ext cx="4322531" cy="3943752"/>
          </a:xfrm>
        </p:spPr>
        <p:txBody>
          <a:bodyPr>
            <a:normAutofit/>
          </a:bodyPr>
          <a:lstStyle/>
          <a:p>
            <a:br>
              <a:rPr lang="en-IN" dirty="0"/>
            </a:br>
            <a:br>
              <a:rPr lang="en-IN" dirty="0"/>
            </a:br>
            <a:r>
              <a:rPr lang="en-IN" dirty="0"/>
              <a:t>1. Headphone &amp; Smartphone</a:t>
            </a:r>
            <a:br>
              <a:rPr lang="en-IN" dirty="0"/>
            </a:br>
            <a:r>
              <a:rPr lang="en-IN" dirty="0"/>
              <a:t>2. Computer notebook &amp; Smartphone</a:t>
            </a:r>
            <a:br>
              <a:rPr lang="en-IN" dirty="0"/>
            </a:br>
            <a:r>
              <a:rPr lang="en-IN" dirty="0"/>
              <a:t>3. Television set &amp; Smartphone</a:t>
            </a:r>
            <a:br>
              <a:rPr lang="en-IN" dirty="0"/>
            </a:br>
            <a:r>
              <a:rPr lang="en-IN" dirty="0"/>
              <a:t>4. Refrigerator &amp; Smartphone</a:t>
            </a:r>
            <a:br>
              <a:rPr lang="en-IN" dirty="0"/>
            </a:br>
            <a:r>
              <a:rPr lang="en-IN" dirty="0"/>
              <a:t>5. Vacuum Cleaner &amp; Smartphone</a:t>
            </a:r>
            <a:br>
              <a:rPr lang="en-IN" dirty="0"/>
            </a:br>
            <a:endParaRPr lang="en-IN" dirty="0"/>
          </a:p>
          <a:p>
            <a:endParaRPr lang="en-IN" dirty="0"/>
          </a:p>
          <a:p>
            <a:r>
              <a:rPr lang="en-IN" dirty="0"/>
              <a:t>Possible Conclusion - customers who come for buying expensive products such as Computer, Television set, Vacuum Cleaner, etc. also end up buying Smartphones. The reason behind this can be that the shop offers some discount on Smartphones who buy expensive items. </a:t>
            </a:r>
            <a:br>
              <a:rPr lang="en-IN" dirty="0"/>
            </a:br>
            <a:r>
              <a:rPr lang="en-IN" dirty="0"/>
              <a:t> </a:t>
            </a: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a:t>Results</a:t>
            </a:r>
            <a:endParaRPr lang="ru-RU" dirty="0"/>
          </a:p>
        </p:txBody>
      </p:sp>
      <p:pic>
        <p:nvPicPr>
          <p:cNvPr id="5" name="Picture 4">
            <a:extLst>
              <a:ext uri="{FF2B5EF4-FFF2-40B4-BE49-F238E27FC236}">
                <a16:creationId xmlns:a16="http://schemas.microsoft.com/office/drawing/2014/main" id="{5EA8981D-B9BB-CB04-AFF0-E9A8DF6E2901}"/>
              </a:ext>
            </a:extLst>
          </p:cNvPr>
          <p:cNvPicPr>
            <a:picLocks noChangeAspect="1"/>
          </p:cNvPicPr>
          <p:nvPr/>
        </p:nvPicPr>
        <p:blipFill>
          <a:blip r:embed="rId2"/>
          <a:stretch>
            <a:fillRect/>
          </a:stretch>
        </p:blipFill>
        <p:spPr>
          <a:xfrm>
            <a:off x="7283573" y="1836302"/>
            <a:ext cx="3710159" cy="3674334"/>
          </a:xfrm>
          <a:prstGeom prst="rect">
            <a:avLst/>
          </a:prstGeom>
        </p:spPr>
      </p:pic>
    </p:spTree>
    <p:extLst>
      <p:ext uri="{BB962C8B-B14F-4D97-AF65-F5344CB8AC3E}">
        <p14:creationId xmlns:p14="http://schemas.microsoft.com/office/powerpoint/2010/main" val="419342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r>
              <a:rPr lang="en-US" dirty="0" err="1"/>
              <a:t>Apriori</a:t>
            </a:r>
            <a:r>
              <a:rPr lang="en-US" dirty="0"/>
              <a:t> Vs FP-Tree Algorithm</a:t>
            </a:r>
            <a:endParaRPr lang="ru-RU" dirty="0"/>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a:xfrm>
            <a:off x="585897" y="2093205"/>
            <a:ext cx="11020203" cy="3943752"/>
          </a:xfrm>
        </p:spPr>
        <p:txBody>
          <a:bodyPr>
            <a:normAutofit lnSpcReduction="10000"/>
          </a:bodyPr>
          <a:lstStyle/>
          <a:p>
            <a:pPr marL="285750" indent="-285750">
              <a:buFont typeface="Arial" panose="020B0604020202020204" pitchFamily="34" charset="0"/>
              <a:buChar char="•"/>
            </a:pPr>
            <a:r>
              <a:rPr lang="en-IN" b="1" dirty="0"/>
              <a:t>Data Structure: </a:t>
            </a:r>
            <a:br>
              <a:rPr lang="en-IN" dirty="0"/>
            </a:br>
            <a:br>
              <a:rPr lang="en-IN" dirty="0"/>
            </a:br>
            <a:r>
              <a:rPr lang="en-IN" dirty="0"/>
              <a:t>FP-Tree Algorithm uses tree structure for mining frequent items whereas </a:t>
            </a:r>
            <a:r>
              <a:rPr lang="en-IN" dirty="0" err="1"/>
              <a:t>Apriori</a:t>
            </a:r>
            <a:r>
              <a:rPr lang="en-IN" dirty="0"/>
              <a:t> Algorithm relies on itemset lattice.</a:t>
            </a:r>
            <a:br>
              <a:rPr lang="en-IN" dirty="0"/>
            </a:br>
            <a:endParaRPr lang="en-IN" dirty="0"/>
          </a:p>
          <a:p>
            <a:pPr marL="285750" indent="-285750">
              <a:buFont typeface="Arial" panose="020B0604020202020204" pitchFamily="34" charset="0"/>
              <a:buChar char="•"/>
            </a:pPr>
            <a:r>
              <a:rPr lang="en-IN" b="1" dirty="0"/>
              <a:t>Memory Usage: </a:t>
            </a:r>
            <a:br>
              <a:rPr lang="en-IN" dirty="0"/>
            </a:br>
            <a:br>
              <a:rPr lang="en-IN" dirty="0"/>
            </a:br>
            <a:r>
              <a:rPr lang="en-IN" dirty="0"/>
              <a:t>FP-Tree Algorithm eliminates the need to store the entire database. </a:t>
            </a:r>
            <a:r>
              <a:rPr lang="en-IN" dirty="0" err="1"/>
              <a:t>Apriori</a:t>
            </a:r>
            <a:r>
              <a:rPr lang="en-IN" dirty="0"/>
              <a:t> Algorithm needs to maintain item-sets and support value for each iteration and hence </a:t>
            </a:r>
            <a:r>
              <a:rPr lang="en-IN" dirty="0" err="1"/>
              <a:t>Apriori</a:t>
            </a:r>
            <a:r>
              <a:rPr lang="en-IN" dirty="0"/>
              <a:t> Algorithm requires more memory.</a:t>
            </a:r>
            <a:br>
              <a:rPr lang="en-IN" dirty="0"/>
            </a:br>
            <a:endParaRPr lang="en-IN" dirty="0"/>
          </a:p>
          <a:p>
            <a:pPr marL="285750" indent="-285750">
              <a:buFont typeface="Arial" panose="020B0604020202020204" pitchFamily="34" charset="0"/>
              <a:buChar char="•"/>
            </a:pPr>
            <a:r>
              <a:rPr lang="en-IN" b="1" dirty="0"/>
              <a:t>Runtime Efficiency: </a:t>
            </a:r>
            <a:br>
              <a:rPr lang="en-IN" dirty="0"/>
            </a:br>
            <a:br>
              <a:rPr lang="en-IN" dirty="0"/>
            </a:br>
            <a:r>
              <a:rPr lang="en-IN" dirty="0"/>
              <a:t>FP-Tree algorithm generally takes less computational time because it constructs tree in a single dataset scan whereas </a:t>
            </a:r>
            <a:r>
              <a:rPr lang="en-IN" dirty="0" err="1"/>
              <a:t>Apriori</a:t>
            </a:r>
            <a:r>
              <a:rPr lang="en-IN" dirty="0"/>
              <a:t> Algorithm scans the dataset multiple times and generates large item-sets which results in more computational time.</a:t>
            </a:r>
            <a:br>
              <a:rPr lang="en-IN" dirty="0"/>
            </a:br>
            <a:endParaRPr lang="en-IN" dirty="0"/>
          </a:p>
          <a:p>
            <a:pPr marL="285750" indent="-285750">
              <a:buFont typeface="Arial" panose="020B0604020202020204" pitchFamily="34" charset="0"/>
              <a:buChar char="•"/>
            </a:pPr>
            <a:r>
              <a:rPr lang="en-IN" b="1" dirty="0"/>
              <a:t>Implementation Complexity: </a:t>
            </a:r>
            <a:br>
              <a:rPr lang="en-IN" b="1" dirty="0"/>
            </a:br>
            <a:br>
              <a:rPr lang="en-IN" dirty="0"/>
            </a:br>
            <a:r>
              <a:rPr lang="en-IN" dirty="0"/>
              <a:t>FP-Tree Algorithm is relatively complex to implement due to construction and transversal of FP-Tree structure. </a:t>
            </a:r>
            <a:br>
              <a:rPr lang="en-IN" dirty="0"/>
            </a:b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err="1"/>
              <a:t>Apriori</a:t>
            </a:r>
            <a:r>
              <a:rPr lang="en-US" dirty="0"/>
              <a:t> Vs FP-Tree Algorithm</a:t>
            </a:r>
            <a:endParaRPr lang="ru-RU" dirty="0"/>
          </a:p>
        </p:txBody>
      </p:sp>
    </p:spTree>
    <p:extLst>
      <p:ext uri="{BB962C8B-B14F-4D97-AF65-F5344CB8AC3E}">
        <p14:creationId xmlns:p14="http://schemas.microsoft.com/office/powerpoint/2010/main" val="335379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r>
              <a:rPr lang="en-US" dirty="0"/>
              <a:t>Conclusion</a:t>
            </a:r>
            <a:endParaRPr lang="ru-RU" dirty="0"/>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a:xfrm>
            <a:off x="585899" y="2224815"/>
            <a:ext cx="4322531" cy="4241800"/>
          </a:xfrm>
        </p:spPr>
        <p:txBody>
          <a:bodyPr>
            <a:normAutofit/>
          </a:bodyPr>
          <a:lstStyle/>
          <a:p>
            <a:pPr marL="285750" indent="-285750">
              <a:buFont typeface="Arial" panose="020B0604020202020204" pitchFamily="34" charset="0"/>
              <a:buChar char="•"/>
            </a:pPr>
            <a:r>
              <a:rPr lang="en-IN" dirty="0"/>
              <a:t>Association Rule mining plays an important role in extracting valuable insights from the transactional dataset of customers. </a:t>
            </a:r>
          </a:p>
          <a:p>
            <a:pPr marL="285750" indent="-285750">
              <a:buFont typeface="Arial" panose="020B0604020202020204" pitchFamily="34" charset="0"/>
              <a:buChar char="•"/>
            </a:pPr>
            <a:r>
              <a:rPr lang="en-IN" dirty="0"/>
              <a:t>The research begins by providing overview of two famous association rule mining algorithms that is </a:t>
            </a:r>
            <a:r>
              <a:rPr lang="en-IN" dirty="0" err="1"/>
              <a:t>Apriori</a:t>
            </a:r>
            <a:r>
              <a:rPr lang="en-IN" dirty="0"/>
              <a:t> Algorithm &amp; FP-Tree Algorithm. </a:t>
            </a:r>
          </a:p>
          <a:p>
            <a:pPr marL="285750" indent="-285750">
              <a:buFont typeface="Arial" panose="020B0604020202020204" pitchFamily="34" charset="0"/>
              <a:buChar char="•"/>
            </a:pPr>
            <a:r>
              <a:rPr lang="en-IN" dirty="0"/>
              <a:t>Association rules are discovered using both these algorithms using different set of parameters.</a:t>
            </a:r>
          </a:p>
          <a:p>
            <a:pPr marL="285750" indent="-285750">
              <a:buFont typeface="Arial" panose="020B0604020202020204" pitchFamily="34" charset="0"/>
              <a:buChar char="•"/>
            </a:pPr>
            <a:r>
              <a:rPr lang="en-IN" dirty="0"/>
              <a:t>Various performance metrics such as execution time, memory consumption is measured to make comparison between these two algorithms.</a:t>
            </a:r>
          </a:p>
          <a:p>
            <a:pPr marL="285750" indent="-285750">
              <a:buFont typeface="Arial" panose="020B0604020202020204" pitchFamily="34" charset="0"/>
              <a:buChar char="•"/>
            </a:pPr>
            <a:r>
              <a:rPr lang="en-IN" dirty="0"/>
              <a:t>Overall this study provides an understanding of strengths and limitations of the FP-Tree algorithm &amp; </a:t>
            </a:r>
            <a:r>
              <a:rPr lang="en-IN" dirty="0" err="1"/>
              <a:t>Apriori</a:t>
            </a:r>
            <a:r>
              <a:rPr lang="en-IN" dirty="0"/>
              <a:t> algorithm for association rule mining. </a:t>
            </a:r>
            <a:br>
              <a:rPr lang="en-IN" dirty="0"/>
            </a:b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a:t>Conclusion</a:t>
            </a:r>
            <a:endParaRPr lang="ru-RU" dirty="0"/>
          </a:p>
        </p:txBody>
      </p:sp>
    </p:spTree>
    <p:extLst>
      <p:ext uri="{BB962C8B-B14F-4D97-AF65-F5344CB8AC3E}">
        <p14:creationId xmlns:p14="http://schemas.microsoft.com/office/powerpoint/2010/main" val="159837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a:xfrm>
            <a:off x="2094601" y="3431754"/>
            <a:ext cx="4322530" cy="777025"/>
          </a:xfrm>
        </p:spPr>
        <p:txBody>
          <a:bodyPr/>
          <a:lstStyle/>
          <a:p>
            <a:pPr algn="ctr"/>
            <a:r>
              <a:rPr lang="en-US" dirty="0"/>
              <a:t>Thanks for being a wonderful audience!!</a:t>
            </a: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a:t>Thanks</a:t>
            </a:r>
            <a:endParaRPr lang="ru-RU" dirty="0"/>
          </a:p>
        </p:txBody>
      </p:sp>
      <p:pic>
        <p:nvPicPr>
          <p:cNvPr id="4" name="Picture 3">
            <a:extLst>
              <a:ext uri="{FF2B5EF4-FFF2-40B4-BE49-F238E27FC236}">
                <a16:creationId xmlns:a16="http://schemas.microsoft.com/office/drawing/2014/main" id="{02665786-2B5B-02A5-BCE6-1D0A762B8091}"/>
              </a:ext>
            </a:extLst>
          </p:cNvPr>
          <p:cNvPicPr>
            <a:picLocks noChangeAspect="1"/>
          </p:cNvPicPr>
          <p:nvPr/>
        </p:nvPicPr>
        <p:blipFill>
          <a:blip r:embed="rId2"/>
          <a:stretch>
            <a:fillRect/>
          </a:stretch>
        </p:blipFill>
        <p:spPr>
          <a:xfrm>
            <a:off x="6949425" y="1562152"/>
            <a:ext cx="4684387" cy="4510719"/>
          </a:xfrm>
          <a:prstGeom prst="rect">
            <a:avLst/>
          </a:prstGeom>
        </p:spPr>
      </p:pic>
    </p:spTree>
    <p:extLst>
      <p:ext uri="{BB962C8B-B14F-4D97-AF65-F5344CB8AC3E}">
        <p14:creationId xmlns:p14="http://schemas.microsoft.com/office/powerpoint/2010/main" val="246650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a:xfrm>
            <a:off x="1143689" y="2525617"/>
            <a:ext cx="4322530" cy="777025"/>
          </a:xfrm>
        </p:spPr>
        <p:txBody>
          <a:bodyPr/>
          <a:lstStyle/>
          <a:p>
            <a:r>
              <a:rPr lang="en-US" dirty="0"/>
              <a:t>Questions?</a:t>
            </a: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a:t>Question Session</a:t>
            </a:r>
            <a:endParaRPr lang="ru-RU" dirty="0"/>
          </a:p>
        </p:txBody>
      </p:sp>
      <p:pic>
        <p:nvPicPr>
          <p:cNvPr id="3" name="Picture 2">
            <a:extLst>
              <a:ext uri="{FF2B5EF4-FFF2-40B4-BE49-F238E27FC236}">
                <a16:creationId xmlns:a16="http://schemas.microsoft.com/office/drawing/2014/main" id="{31289BEF-A0BD-0622-7AA7-FC21494ACFAE}"/>
              </a:ext>
            </a:extLst>
          </p:cNvPr>
          <p:cNvPicPr>
            <a:picLocks noChangeAspect="1"/>
          </p:cNvPicPr>
          <p:nvPr/>
        </p:nvPicPr>
        <p:blipFill>
          <a:blip r:embed="rId2"/>
          <a:stretch>
            <a:fillRect/>
          </a:stretch>
        </p:blipFill>
        <p:spPr>
          <a:xfrm>
            <a:off x="5529263" y="1564562"/>
            <a:ext cx="5122843" cy="4505900"/>
          </a:xfrm>
          <a:prstGeom prst="rect">
            <a:avLst/>
          </a:prstGeom>
        </p:spPr>
      </p:pic>
    </p:spTree>
    <p:extLst>
      <p:ext uri="{BB962C8B-B14F-4D97-AF65-F5344CB8AC3E}">
        <p14:creationId xmlns:p14="http://schemas.microsoft.com/office/powerpoint/2010/main" val="264580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C0183CE9-5690-0C9E-BD52-CA2F59338F7F}"/>
              </a:ext>
            </a:extLst>
          </p:cNvPr>
          <p:cNvPicPr>
            <a:picLocks noGrp="1" noChangeAspect="1"/>
          </p:cNvPicPr>
          <p:nvPr>
            <p:ph type="pic" sz="quarter" idx="10"/>
          </p:nvPr>
        </p:nvPicPr>
        <p:blipFill>
          <a:blip r:embed="rId2"/>
          <a:srcRect l="8592" r="8592"/>
          <a:stretch>
            <a:fillRect/>
          </a:stretch>
        </p:blipFill>
        <p:spPr>
          <a:prstGeom prst="rect">
            <a:avLst/>
          </a:prstGeom>
        </p:spPr>
      </p:pic>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Pattern Detection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511866"/>
            <a:ext cx="5245561" cy="2776231"/>
          </a:xfrm>
        </p:spPr>
        <p:txBody>
          <a:bodyPr>
            <a:normAutofit/>
          </a:bodyPr>
          <a:lstStyle/>
          <a:p>
            <a:pPr marL="285750" indent="-285750">
              <a:buFont typeface="Arial" panose="020B0604020202020204" pitchFamily="34" charset="0"/>
              <a:buChar char="•"/>
            </a:pPr>
            <a:r>
              <a:rPr lang="en-IN" dirty="0"/>
              <a:t>Process of identifying and understanding patterns and association rules within data representing customers’ purchasing behaviour. </a:t>
            </a:r>
          </a:p>
          <a:p>
            <a:pPr marL="285750" indent="-285750">
              <a:buFont typeface="Arial" panose="020B0604020202020204" pitchFamily="34" charset="0"/>
              <a:buChar char="•"/>
            </a:pPr>
            <a:r>
              <a:rPr lang="en-IN" dirty="0"/>
              <a:t>Extract useful information from the transaction dataset. </a:t>
            </a:r>
          </a:p>
          <a:p>
            <a:pPr marL="285750" indent="-285750">
              <a:buFont typeface="Arial" panose="020B0604020202020204" pitchFamily="34" charset="0"/>
              <a:buChar char="•"/>
            </a:pPr>
            <a:r>
              <a:rPr lang="en-IN" dirty="0"/>
              <a:t>Aims to discover the relationship and dependencies among items such as frequently co-purchased items, sequential purchase patterns, association between customer and items.</a:t>
            </a:r>
          </a:p>
          <a:p>
            <a:pPr marL="285750" indent="-285750">
              <a:buFont typeface="Arial" panose="020B0604020202020204" pitchFamily="34" charset="0"/>
              <a:buChar char="•"/>
            </a:pPr>
            <a:r>
              <a:rPr lang="en-US" dirty="0"/>
              <a:t>Association rule mining techniques such as </a:t>
            </a:r>
            <a:r>
              <a:rPr lang="en-US" dirty="0" err="1"/>
              <a:t>Apriori</a:t>
            </a:r>
            <a:r>
              <a:rPr lang="en-US" dirty="0"/>
              <a:t> Algorithm &amp; FP-growth algorithm are used to analyze the dataset to generate rules that describe the relationship between two items. </a:t>
            </a:r>
          </a:p>
          <a:p>
            <a:pPr marL="285750" indent="-285750">
              <a:buFont typeface="Arial" panose="020B0604020202020204" pitchFamily="34" charset="0"/>
              <a:buChar char="•"/>
            </a:pPr>
            <a:r>
              <a:rPr lang="en-US" dirty="0"/>
              <a:t>My research evaluates the performance of these algorithms in terms of the quality of the discovered patterns and discover the hidden patterns.</a:t>
            </a:r>
          </a:p>
          <a:p>
            <a:pPr marL="285750" indent="-285750">
              <a:buFont typeface="Arial" panose="020B0604020202020204" pitchFamily="34" charset="0"/>
              <a:buChar char="•"/>
            </a:pP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IN" dirty="0"/>
              <a:t>Master of Data Science </a:t>
            </a:r>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 in Purchase History</a:t>
            </a:r>
            <a:endParaRPr lang="ru-RU"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dirty="0"/>
              <a:t>Introduction</a:t>
            </a:r>
            <a:endParaRPr lang="ru-RU" dirty="0"/>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IN" dirty="0"/>
              <a:t>Why is Pattern Analysis needed? </a:t>
            </a:r>
            <a:endParaRPr lang="ru-RU" dirty="0"/>
          </a:p>
        </p:txBody>
      </p:sp>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a:xfrm>
            <a:off x="585898" y="2379663"/>
            <a:ext cx="11312319" cy="2842332"/>
          </a:xfrm>
        </p:spPr>
        <p:txBody>
          <a:bodyPr>
            <a:normAutofit fontScale="92500" lnSpcReduction="10000"/>
          </a:bodyPr>
          <a:lstStyle/>
          <a:p>
            <a:pPr marL="285750" indent="-285750">
              <a:buFont typeface="Arial" panose="020B0604020202020204" pitchFamily="34" charset="0"/>
              <a:buChar char="•"/>
            </a:pPr>
            <a:r>
              <a:rPr lang="en-US" b="1" dirty="0"/>
              <a:t>Understanding Customer Behavior </a:t>
            </a:r>
            <a:br>
              <a:rPr lang="en-US" dirty="0"/>
            </a:br>
            <a:r>
              <a:rPr lang="en-US" dirty="0"/>
              <a:t>Understand customer purchase habits &amp; preferences, frequent purchases, factors affecting buying decisions, etc.</a:t>
            </a:r>
          </a:p>
          <a:p>
            <a:pPr marL="285750" indent="-285750">
              <a:buFont typeface="Arial" panose="020B0604020202020204" pitchFamily="34" charset="0"/>
              <a:buChar char="•"/>
            </a:pPr>
            <a:r>
              <a:rPr lang="en-US" b="1" dirty="0"/>
              <a:t>Enhancing Marketing Strategies </a:t>
            </a:r>
            <a:br>
              <a:rPr lang="en-US" dirty="0"/>
            </a:br>
            <a:r>
              <a:rPr lang="en-US" dirty="0"/>
              <a:t>Run promotions based on the discovered association rules like creating bundled offers or recommend related products. </a:t>
            </a:r>
          </a:p>
          <a:p>
            <a:pPr marL="285750" indent="-285750">
              <a:buFont typeface="Arial" panose="020B0604020202020204" pitchFamily="34" charset="0"/>
              <a:buChar char="•"/>
            </a:pPr>
            <a:r>
              <a:rPr lang="en-US" b="1" dirty="0"/>
              <a:t>Personalized Recommendations</a:t>
            </a:r>
            <a:br>
              <a:rPr lang="en-US" b="1" dirty="0"/>
            </a:br>
            <a:r>
              <a:rPr lang="en-US" dirty="0"/>
              <a:t>Understanding individual customer and giving personalized recommendation improves customer experience.</a:t>
            </a:r>
          </a:p>
          <a:p>
            <a:pPr marL="285750" indent="-285750">
              <a:buFont typeface="Arial" panose="020B0604020202020204" pitchFamily="34" charset="0"/>
              <a:buChar char="•"/>
            </a:pPr>
            <a:r>
              <a:rPr lang="en-US" b="1" dirty="0"/>
              <a:t>Inventory Management </a:t>
            </a:r>
            <a:br>
              <a:rPr lang="en-US" b="1" dirty="0"/>
            </a:br>
            <a:r>
              <a:rPr lang="en-US" dirty="0"/>
              <a:t>Identify the frequently purchased products, seasonal demand products, business can make better forecast of their inventories. This leads to better stock management, reduced cost, and customer satisfaction </a:t>
            </a:r>
          </a:p>
          <a:p>
            <a:pPr marL="285750" indent="-285750">
              <a:buFont typeface="Arial" panose="020B0604020202020204" pitchFamily="34" charset="0"/>
              <a:buChar char="•"/>
            </a:pPr>
            <a:r>
              <a:rPr lang="en-US" b="1" dirty="0"/>
              <a:t>Customer Segmentation</a:t>
            </a:r>
            <a:br>
              <a:rPr lang="en-US" b="1" dirty="0"/>
            </a:br>
            <a:r>
              <a:rPr lang="en-US" dirty="0"/>
              <a:t>By grouping customers with similar interests, business can create marketing campaigns, loyalty programs, etc. for each segment . </a:t>
            </a:r>
            <a:br>
              <a:rPr lang="en-US" dirty="0"/>
            </a:br>
            <a:r>
              <a:rPr lang="en-US" dirty="0"/>
              <a:t>Helps in understanding diversity, identify high-valued customers and tailor their strategies to meet specific needs.</a:t>
            </a:r>
            <a:br>
              <a:rPr lang="en-US" dirty="0"/>
            </a:br>
            <a:endParaRPr lang="en-US"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IN" dirty="0"/>
              <a:t>Master of Data Science </a:t>
            </a:r>
          </a:p>
          <a:p>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Why is Pattern Analysis Useful</a:t>
            </a:r>
            <a:endParaRPr lang="ru-RU" dirty="0"/>
          </a:p>
        </p:txBody>
      </p:sp>
    </p:spTree>
    <p:extLst>
      <p:ext uri="{BB962C8B-B14F-4D97-AF65-F5344CB8AC3E}">
        <p14:creationId xmlns:p14="http://schemas.microsoft.com/office/powerpoint/2010/main" val="181959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35248FDE-0E1E-FE42-AA26-67AD51F2AF02}"/>
              </a:ext>
            </a:extLst>
          </p:cNvPr>
          <p:cNvSpPr>
            <a:spLocks noGrp="1"/>
          </p:cNvSpPr>
          <p:nvPr>
            <p:ph type="body" sz="quarter" idx="17"/>
          </p:nvPr>
        </p:nvSpPr>
        <p:spPr/>
        <p:txBody>
          <a:bodyPr/>
          <a:lstStyle/>
          <a:p>
            <a:r>
              <a:rPr kumimoji="0" lang="en-IN" sz="2400" b="0" i="0" u="none" strike="noStrike" kern="1200" cap="none" spc="0" normalizeH="0" baseline="0" noProof="0" dirty="0">
                <a:ln>
                  <a:noFill/>
                </a:ln>
                <a:solidFill>
                  <a:srgbClr val="0F2C68"/>
                </a:solidFill>
                <a:effectLst/>
                <a:uLnTx/>
                <a:uFillTx/>
                <a:latin typeface="HSE Sans" panose="02000000000000000000" pitchFamily="2" charset="0"/>
                <a:ea typeface="+mj-ea"/>
                <a:cs typeface="+mj-cs"/>
              </a:rPr>
              <a:t>Exploratory Data Analysis</a:t>
            </a:r>
            <a:endParaRPr lang="ru-RU" dirty="0"/>
          </a:p>
        </p:txBody>
      </p:sp>
      <p:sp>
        <p:nvSpPr>
          <p:cNvPr id="5" name="Текст 4">
            <a:extLst>
              <a:ext uri="{FF2B5EF4-FFF2-40B4-BE49-F238E27FC236}">
                <a16:creationId xmlns:a16="http://schemas.microsoft.com/office/drawing/2014/main" id="{53463A2E-711B-0B4E-ABC0-1C3B01B412F6}"/>
              </a:ext>
            </a:extLst>
          </p:cNvPr>
          <p:cNvSpPr>
            <a:spLocks noGrp="1"/>
          </p:cNvSpPr>
          <p:nvPr>
            <p:ph type="body" sz="quarter" idx="12"/>
          </p:nvPr>
        </p:nvSpPr>
        <p:spPr/>
        <p:txBody>
          <a:bodyPr/>
          <a:lstStyle/>
          <a:p>
            <a:pPr marL="285750" indent="-285750">
              <a:buFont typeface="Arial" panose="020B0604020202020204" pitchFamily="34" charset="0"/>
              <a:buChar char="•"/>
            </a:pPr>
            <a:r>
              <a:rPr lang="en-IN" dirty="0"/>
              <a:t>Involves exploring the dataset and summarizing the main characteristics in the dataset. </a:t>
            </a:r>
          </a:p>
          <a:p>
            <a:pPr marL="285750" indent="-285750">
              <a:buFont typeface="Arial" panose="020B0604020202020204" pitchFamily="34" charset="0"/>
              <a:buChar char="•"/>
            </a:pPr>
            <a:r>
              <a:rPr lang="en-IN" dirty="0"/>
              <a:t>Primary goal is to discover hidden insights and formulate initial hypotheses. </a:t>
            </a:r>
          </a:p>
          <a:p>
            <a:pPr marL="285750" indent="-285750">
              <a:buFont typeface="Arial" panose="020B0604020202020204" pitchFamily="34" charset="0"/>
              <a:buChar char="•"/>
            </a:pPr>
            <a:r>
              <a:rPr lang="en-IN" dirty="0"/>
              <a:t>EDA allows initial assessment of data quality. </a:t>
            </a:r>
          </a:p>
          <a:p>
            <a:endParaRPr lang="ru-RU" dirty="0"/>
          </a:p>
        </p:txBody>
      </p:sp>
      <p:sp>
        <p:nvSpPr>
          <p:cNvPr id="6" name="Текст 5">
            <a:extLst>
              <a:ext uri="{FF2B5EF4-FFF2-40B4-BE49-F238E27FC236}">
                <a16:creationId xmlns:a16="http://schemas.microsoft.com/office/drawing/2014/main" id="{D3194695-389E-EF40-9EB6-192AF89531C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E1A17EF3-80FC-E949-9D29-35399B3E471A}"/>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8ED3F895-1E75-1241-8B43-5C46931114A0}"/>
              </a:ext>
            </a:extLst>
          </p:cNvPr>
          <p:cNvSpPr>
            <a:spLocks noGrp="1"/>
          </p:cNvSpPr>
          <p:nvPr>
            <p:ph type="body" sz="quarter" idx="15"/>
          </p:nvPr>
        </p:nvSpPr>
        <p:spPr/>
        <p:txBody>
          <a:bodyPr/>
          <a:lstStyle/>
          <a:p>
            <a:r>
              <a:rPr lang="en-US" dirty="0"/>
              <a:t>Exploratory Data Analysis</a:t>
            </a:r>
            <a:endParaRPr lang="ru-RU" dirty="0"/>
          </a:p>
        </p:txBody>
      </p:sp>
      <p:pic>
        <p:nvPicPr>
          <p:cNvPr id="11" name="Picture 10">
            <a:extLst>
              <a:ext uri="{FF2B5EF4-FFF2-40B4-BE49-F238E27FC236}">
                <a16:creationId xmlns:a16="http://schemas.microsoft.com/office/drawing/2014/main" id="{A90B3B7C-25A1-5932-427E-8D169EAC37E1}"/>
              </a:ext>
            </a:extLst>
          </p:cNvPr>
          <p:cNvPicPr>
            <a:picLocks noChangeAspect="1"/>
          </p:cNvPicPr>
          <p:nvPr/>
        </p:nvPicPr>
        <p:blipFill>
          <a:blip r:embed="rId2"/>
          <a:stretch>
            <a:fillRect/>
          </a:stretch>
        </p:blipFill>
        <p:spPr>
          <a:xfrm>
            <a:off x="5624892" y="1301750"/>
            <a:ext cx="5410200" cy="4254500"/>
          </a:xfrm>
          <a:prstGeom prst="rect">
            <a:avLst/>
          </a:prstGeom>
        </p:spPr>
      </p:pic>
    </p:spTree>
    <p:extLst>
      <p:ext uri="{BB962C8B-B14F-4D97-AF65-F5344CB8AC3E}">
        <p14:creationId xmlns:p14="http://schemas.microsoft.com/office/powerpoint/2010/main" val="49576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r>
              <a:rPr lang="en-US" dirty="0"/>
              <a:t>Observations</a:t>
            </a:r>
            <a:endParaRPr lang="ru-RU" dirty="0"/>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p:txBody>
          <a:bodyPr>
            <a:normAutofit fontScale="85000" lnSpcReduction="10000"/>
          </a:bodyPr>
          <a:lstStyle/>
          <a:p>
            <a:pPr marL="285750" indent="-285750">
              <a:buFont typeface="Arial" panose="020B0604020202020204" pitchFamily="34" charset="0"/>
              <a:buChar char="•"/>
            </a:pPr>
            <a:r>
              <a:rPr lang="en-IN" dirty="0"/>
              <a:t>The maximum value of order placed is $ 52295.243. In this order, 3 products were purchased out of which, 2 products belong to Samsung brand.</a:t>
            </a:r>
          </a:p>
          <a:p>
            <a:pPr marL="285750" indent="-285750">
              <a:buFont typeface="Arial" panose="020B0604020202020204" pitchFamily="34" charset="0"/>
              <a:buChar char="•"/>
            </a:pPr>
            <a:r>
              <a:rPr lang="en-IN" dirty="0"/>
              <a:t>The product which is most frequently bought lies close to the median price whereas the less frequent items are either too left or too right to the median. </a:t>
            </a:r>
          </a:p>
          <a:p>
            <a:pPr marL="285750" indent="-285750">
              <a:buFont typeface="Arial" panose="020B0604020202020204" pitchFamily="34" charset="0"/>
              <a:buChar char="•"/>
            </a:pPr>
            <a:r>
              <a:rPr lang="en-IN" dirty="0"/>
              <a:t>Every product is associated with only 1 </a:t>
            </a:r>
            <a:r>
              <a:rPr lang="en-IN" dirty="0" err="1"/>
              <a:t>category_id</a:t>
            </a:r>
            <a:r>
              <a:rPr lang="en-IN" dirty="0"/>
              <a:t>. Hence, there is a one-to-one mapping between </a:t>
            </a:r>
            <a:r>
              <a:rPr lang="en-IN" dirty="0" err="1"/>
              <a:t>product_id</a:t>
            </a:r>
            <a:r>
              <a:rPr lang="en-IN" dirty="0"/>
              <a:t> and </a:t>
            </a:r>
            <a:r>
              <a:rPr lang="en-IN" dirty="0" err="1"/>
              <a:t>category_id</a:t>
            </a:r>
            <a:r>
              <a:rPr lang="en-IN" dirty="0"/>
              <a:t>.</a:t>
            </a:r>
          </a:p>
          <a:p>
            <a:pPr marL="285750" indent="-285750">
              <a:buFont typeface="Arial" panose="020B0604020202020204" pitchFamily="34" charset="0"/>
              <a:buChar char="•"/>
            </a:pPr>
            <a:r>
              <a:rPr lang="en-IN" dirty="0"/>
              <a:t>The most frequently bought product generates the maximum revenue. </a:t>
            </a:r>
          </a:p>
          <a:p>
            <a:pPr marL="285750" indent="-285750">
              <a:buFont typeface="Arial" panose="020B0604020202020204" pitchFamily="34" charset="0"/>
              <a:buChar char="•"/>
            </a:pPr>
            <a:r>
              <a:rPr lang="en-IN" dirty="0"/>
              <a:t>Samsung is the brand which has maximum sales.</a:t>
            </a:r>
          </a:p>
          <a:p>
            <a:r>
              <a:rPr lang="en-IN" dirty="0"/>
              <a:t> </a:t>
            </a:r>
          </a:p>
          <a:p>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a:t>Exploratory Data Analysis</a:t>
            </a:r>
            <a:endParaRPr lang="ru-RU" dirty="0"/>
          </a:p>
        </p:txBody>
      </p:sp>
      <p:graphicFrame>
        <p:nvGraphicFramePr>
          <p:cNvPr id="9" name="Chart 2">
            <a:extLst>
              <a:ext uri="{FF2B5EF4-FFF2-40B4-BE49-F238E27FC236}">
                <a16:creationId xmlns:a16="http://schemas.microsoft.com/office/drawing/2014/main" id="{393AD814-0988-884E-93E6-AC16A440D0C4}"/>
              </a:ext>
            </a:extLst>
          </p:cNvPr>
          <p:cNvGraphicFramePr/>
          <p:nvPr>
            <p:extLst>
              <p:ext uri="{D42A27DB-BD31-4B8C-83A1-F6EECF244321}">
                <p14:modId xmlns:p14="http://schemas.microsoft.com/office/powerpoint/2010/main" val="987441810"/>
              </p:ext>
            </p:extLst>
          </p:nvPr>
        </p:nvGraphicFramePr>
        <p:xfrm>
          <a:off x="5164930" y="1460275"/>
          <a:ext cx="6476207" cy="47659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898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r>
              <a:rPr lang="en-US" dirty="0" err="1"/>
              <a:t>Apriori</a:t>
            </a:r>
            <a:r>
              <a:rPr lang="en-US" dirty="0"/>
              <a:t> Algorithm</a:t>
            </a:r>
            <a:endParaRPr lang="ru-RU" dirty="0"/>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a:xfrm>
            <a:off x="585898" y="2379663"/>
            <a:ext cx="4322531" cy="3929617"/>
          </a:xfrm>
        </p:spPr>
        <p:txBody>
          <a:bodyPr>
            <a:normAutofit lnSpcReduction="10000"/>
          </a:bodyPr>
          <a:lstStyle/>
          <a:p>
            <a:pPr marL="285750" indent="-285750">
              <a:buFont typeface="Arial" panose="020B0604020202020204" pitchFamily="34" charset="0"/>
              <a:buChar char="•"/>
            </a:pPr>
            <a:r>
              <a:rPr lang="en-IN" dirty="0"/>
              <a:t>Designed to discover frequent item-sets from large transactional dataset .</a:t>
            </a:r>
          </a:p>
          <a:p>
            <a:pPr marL="285750" indent="-285750">
              <a:buFont typeface="Arial" panose="020B0604020202020204" pitchFamily="34" charset="0"/>
              <a:buChar char="•"/>
            </a:pPr>
            <a:r>
              <a:rPr lang="en-IN" dirty="0"/>
              <a:t>Follows a breadth-first search approach </a:t>
            </a:r>
          </a:p>
          <a:p>
            <a:pPr marL="285750" indent="-285750">
              <a:buFont typeface="Arial" panose="020B0604020202020204" pitchFamily="34" charset="0"/>
              <a:buChar char="•"/>
            </a:pPr>
            <a:r>
              <a:rPr lang="en-IN" dirty="0" err="1"/>
              <a:t>Apriori</a:t>
            </a:r>
            <a:r>
              <a:rPr lang="en-IN" dirty="0"/>
              <a:t> property states that if an itemset is frequent, then its subsets must also be frequent. Using this idea, we eliminate the candidate item-sets that contain infrequent subsets.</a:t>
            </a:r>
          </a:p>
          <a:p>
            <a:pPr marL="285750" indent="-285750">
              <a:buFont typeface="Arial" panose="020B0604020202020204" pitchFamily="34" charset="0"/>
              <a:buChar char="•"/>
            </a:pPr>
            <a:r>
              <a:rPr lang="en-IN" dirty="0"/>
              <a:t>Minimum Support and Confidence levels are user-defined thresholds that control the generation and evaluation of frequent item-sets and association rules, respectively. </a:t>
            </a:r>
          </a:p>
          <a:p>
            <a:pPr marL="285750" indent="-285750">
              <a:buFont typeface="Arial" panose="020B0604020202020204" pitchFamily="34" charset="0"/>
              <a:buChar char="•"/>
            </a:pPr>
            <a:r>
              <a:rPr lang="en-IN" dirty="0"/>
              <a:t>Minimum Support refers to the proportion of transactions in the dataset that contain a particular itemset.</a:t>
            </a:r>
          </a:p>
          <a:p>
            <a:pPr marL="285750" indent="-285750">
              <a:buFont typeface="Arial" panose="020B0604020202020204" pitchFamily="34" charset="0"/>
              <a:buChar char="•"/>
            </a:pPr>
            <a:r>
              <a:rPr lang="en-IN" dirty="0"/>
              <a:t>Confidence measures the strength of the relationship between the premise and conclusion in an association rule.</a:t>
            </a:r>
          </a:p>
          <a:p>
            <a:pPr marL="285750" indent="-285750">
              <a:buFont typeface="Arial" panose="020B0604020202020204" pitchFamily="34" charset="0"/>
              <a:buChar char="•"/>
            </a:pPr>
            <a:r>
              <a:rPr lang="en-IN" dirty="0"/>
              <a:t>Confidence({A} -&gt; {B}) = Support({A, B}) / Support({A})</a:t>
            </a:r>
          </a:p>
          <a:p>
            <a:r>
              <a:rPr lang="en-IN" dirty="0"/>
              <a:t> </a:t>
            </a:r>
          </a:p>
          <a:p>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err="1"/>
              <a:t>Apriori</a:t>
            </a:r>
            <a:r>
              <a:rPr lang="en-US" dirty="0"/>
              <a:t> Algorithm</a:t>
            </a:r>
            <a:endParaRPr lang="ru-RU" dirty="0"/>
          </a:p>
        </p:txBody>
      </p:sp>
      <p:graphicFrame>
        <p:nvGraphicFramePr>
          <p:cNvPr id="9" name="Chart 2">
            <a:extLst>
              <a:ext uri="{FF2B5EF4-FFF2-40B4-BE49-F238E27FC236}">
                <a16:creationId xmlns:a16="http://schemas.microsoft.com/office/drawing/2014/main" id="{393AD814-0988-884E-93E6-AC16A440D0C4}"/>
              </a:ext>
            </a:extLst>
          </p:cNvPr>
          <p:cNvGraphicFramePr/>
          <p:nvPr>
            <p:extLst>
              <p:ext uri="{D42A27DB-BD31-4B8C-83A1-F6EECF244321}">
                <p14:modId xmlns:p14="http://schemas.microsoft.com/office/powerpoint/2010/main" val="2919089361"/>
              </p:ext>
            </p:extLst>
          </p:nvPr>
        </p:nvGraphicFramePr>
        <p:xfrm>
          <a:off x="5529263" y="1839817"/>
          <a:ext cx="6076838" cy="3492347"/>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EACB8BC-7C73-154C-A0FE-2654F56A590D}"/>
                  </a:ext>
                </a:extLst>
              </p14:cNvPr>
              <p14:cNvContentPartPr/>
              <p14:nvPr/>
            </p14:nvContentPartPr>
            <p14:xfrm>
              <a:off x="-769845" y="580155"/>
              <a:ext cx="360" cy="360"/>
            </p14:xfrm>
          </p:contentPart>
        </mc:Choice>
        <mc:Fallback>
          <p:pic>
            <p:nvPicPr>
              <p:cNvPr id="5" name="Ink 4">
                <a:extLst>
                  <a:ext uri="{FF2B5EF4-FFF2-40B4-BE49-F238E27FC236}">
                    <a16:creationId xmlns:a16="http://schemas.microsoft.com/office/drawing/2014/main" id="{AEACB8BC-7C73-154C-A0FE-2654F56A590D}"/>
                  </a:ext>
                </a:extLst>
              </p:cNvPr>
              <p:cNvPicPr/>
              <p:nvPr/>
            </p:nvPicPr>
            <p:blipFill>
              <a:blip r:embed="rId4"/>
              <a:stretch>
                <a:fillRect/>
              </a:stretch>
            </p:blipFill>
            <p:spPr>
              <a:xfrm>
                <a:off x="-778845" y="571515"/>
                <a:ext cx="18000" cy="18000"/>
              </a:xfrm>
              <a:prstGeom prst="rect">
                <a:avLst/>
              </a:prstGeom>
            </p:spPr>
          </p:pic>
        </mc:Fallback>
      </mc:AlternateContent>
    </p:spTree>
    <p:extLst>
      <p:ext uri="{BB962C8B-B14F-4D97-AF65-F5344CB8AC3E}">
        <p14:creationId xmlns:p14="http://schemas.microsoft.com/office/powerpoint/2010/main" val="121663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r>
              <a:rPr lang="en-US" dirty="0"/>
              <a:t>Generating Frequent Itemset using </a:t>
            </a:r>
            <a:r>
              <a:rPr lang="en-US" dirty="0" err="1"/>
              <a:t>Apriori</a:t>
            </a:r>
            <a:r>
              <a:rPr lang="en-US" dirty="0"/>
              <a:t> Algorithm</a:t>
            </a:r>
            <a:endParaRPr lang="ru-RU" dirty="0"/>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a:xfrm>
            <a:off x="585898" y="2379663"/>
            <a:ext cx="4322531" cy="3929617"/>
          </a:xfrm>
        </p:spPr>
        <p:txBody>
          <a:bodyPr>
            <a:normAutofit/>
          </a:bodyPr>
          <a:lstStyle/>
          <a:p>
            <a:pPr marL="285750" indent="-285750">
              <a:buFont typeface="Arial" panose="020B0604020202020204" pitchFamily="34" charset="0"/>
              <a:buChar char="•"/>
            </a:pPr>
            <a:r>
              <a:rPr lang="en-US" dirty="0"/>
              <a:t>Dataset is scanned to generate frequency of the item-sets. Items that don’t meet the minimum support threshold are eliminated and we are left with frequent 1-item-sets. </a:t>
            </a:r>
          </a:p>
          <a:p>
            <a:pPr marL="285750" indent="-285750">
              <a:buFont typeface="Arial" panose="020B0604020202020204" pitchFamily="34" charset="0"/>
              <a:buChar char="•"/>
            </a:pPr>
            <a:r>
              <a:rPr lang="en-IN" dirty="0"/>
              <a:t>Item-sets of length 2 are generated. Candidates are formed by taking union of two frequent 1-itemsets. </a:t>
            </a:r>
          </a:p>
          <a:p>
            <a:pPr marL="285750" indent="-285750">
              <a:buFont typeface="Arial" panose="020B0604020202020204" pitchFamily="34" charset="0"/>
              <a:buChar char="•"/>
            </a:pPr>
            <a:r>
              <a:rPr lang="en-IN" dirty="0"/>
              <a:t>The frequency of 2-itemsets is calculated and item-sets which don’t meet the minimum support threshold are pruned. </a:t>
            </a:r>
          </a:p>
          <a:p>
            <a:pPr marL="285750" indent="-285750">
              <a:buFont typeface="Arial" panose="020B0604020202020204" pitchFamily="34" charset="0"/>
              <a:buChar char="•"/>
            </a:pPr>
            <a:r>
              <a:rPr lang="en-IN" dirty="0"/>
              <a:t>The above steps are repeated generating candidate item-sets of increasing length until no frequent item-sets can be generated.</a:t>
            </a:r>
          </a:p>
          <a:p>
            <a:pPr marL="285750" indent="-285750">
              <a:buFont typeface="Arial" panose="020B0604020202020204" pitchFamily="34" charset="0"/>
              <a:buChar char="•"/>
            </a:pPr>
            <a:r>
              <a:rPr lang="en-IN" dirty="0"/>
              <a:t>After identification of all frequent item-sets, algorithm generates association rules from these item-sets. </a:t>
            </a:r>
          </a:p>
          <a:p>
            <a:pPr marL="285750" indent="-285750">
              <a:buFont typeface="Arial" panose="020B0604020202020204" pitchFamily="34" charset="0"/>
              <a:buChar char="•"/>
            </a:pPr>
            <a:r>
              <a:rPr lang="en-IN" dirty="0"/>
              <a:t>Confidence of a rule is calculated by dividing support of rule’s itemset by support of rule’s antecedent. Rules that meet minimum confidence threshold are significant. </a:t>
            </a: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err="1"/>
              <a:t>Apriori</a:t>
            </a:r>
            <a:r>
              <a:rPr lang="en-US" dirty="0"/>
              <a:t> Algorithm</a:t>
            </a:r>
            <a:endParaRPr lang="ru-RU" dirty="0"/>
          </a:p>
        </p:txBody>
      </p:sp>
      <p:pic>
        <p:nvPicPr>
          <p:cNvPr id="4" name="Picture 3">
            <a:extLst>
              <a:ext uri="{FF2B5EF4-FFF2-40B4-BE49-F238E27FC236}">
                <a16:creationId xmlns:a16="http://schemas.microsoft.com/office/drawing/2014/main" id="{0E3D7A0C-D9E7-DAC5-8241-F98CEED27584}"/>
              </a:ext>
            </a:extLst>
          </p:cNvPr>
          <p:cNvPicPr>
            <a:picLocks noChangeAspect="1"/>
          </p:cNvPicPr>
          <p:nvPr/>
        </p:nvPicPr>
        <p:blipFill>
          <a:blip r:embed="rId2"/>
          <a:stretch>
            <a:fillRect/>
          </a:stretch>
        </p:blipFill>
        <p:spPr>
          <a:xfrm>
            <a:off x="5840302" y="2379663"/>
            <a:ext cx="5765800" cy="2006600"/>
          </a:xfrm>
          <a:prstGeom prst="rect">
            <a:avLst/>
          </a:prstGeom>
        </p:spPr>
      </p:pic>
    </p:spTree>
    <p:extLst>
      <p:ext uri="{BB962C8B-B14F-4D97-AF65-F5344CB8AC3E}">
        <p14:creationId xmlns:p14="http://schemas.microsoft.com/office/powerpoint/2010/main" val="317854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r>
              <a:rPr lang="en-US" dirty="0"/>
              <a:t>FP-Tree Algorithm</a:t>
            </a:r>
            <a:endParaRPr lang="ru-RU" dirty="0"/>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a:xfrm>
            <a:off x="585899" y="2224815"/>
            <a:ext cx="4322531" cy="4241800"/>
          </a:xfrm>
        </p:spPr>
        <p:txBody>
          <a:bodyPr>
            <a:normAutofit/>
          </a:bodyPr>
          <a:lstStyle/>
          <a:p>
            <a:pPr marL="285750" indent="-285750">
              <a:buFont typeface="Arial" panose="020B0604020202020204" pitchFamily="34" charset="0"/>
              <a:buChar char="•"/>
            </a:pPr>
            <a:r>
              <a:rPr lang="en-US" dirty="0"/>
              <a:t>Used for mining frequent item-sets in large transactional datasets.</a:t>
            </a:r>
            <a:endParaRPr lang="en-IN" dirty="0"/>
          </a:p>
          <a:p>
            <a:pPr marL="285750" indent="-285750">
              <a:buFont typeface="Arial" panose="020B0604020202020204" pitchFamily="34" charset="0"/>
              <a:buChar char="•"/>
            </a:pPr>
            <a:r>
              <a:rPr lang="en-IN" dirty="0"/>
              <a:t>Utilizing a tree-based data structures called FP-Tree which enables more efficient mining of frequent item-sets.</a:t>
            </a:r>
          </a:p>
          <a:p>
            <a:pPr marL="285750" indent="-285750">
              <a:buFont typeface="Arial" panose="020B0604020202020204" pitchFamily="34" charset="0"/>
              <a:buChar char="•"/>
            </a:pPr>
            <a:r>
              <a:rPr lang="en-IN" dirty="0"/>
              <a:t>FP-Tree constructed by scanning the dataset twice. </a:t>
            </a:r>
          </a:p>
          <a:p>
            <a:pPr marL="285750" indent="-285750">
              <a:buFont typeface="Arial" panose="020B0604020202020204" pitchFamily="34" charset="0"/>
              <a:buChar char="•"/>
            </a:pPr>
            <a:r>
              <a:rPr lang="en-IN" dirty="0"/>
              <a:t>In the first scan, the algorithm counts the support of each item in the dataset. </a:t>
            </a:r>
          </a:p>
          <a:p>
            <a:pPr marL="285750" indent="-285750">
              <a:buFont typeface="Arial" panose="020B0604020202020204" pitchFamily="34" charset="0"/>
              <a:buChar char="•"/>
            </a:pPr>
            <a:r>
              <a:rPr lang="en-IN" dirty="0"/>
              <a:t>In the second scan, it builds the FP-tree by linking items that share common prefixes.</a:t>
            </a:r>
          </a:p>
          <a:p>
            <a:pPr marL="285750" indent="-285750">
              <a:buFont typeface="Arial" panose="020B0604020202020204" pitchFamily="34" charset="0"/>
              <a:buChar char="•"/>
            </a:pPr>
            <a:r>
              <a:rPr lang="en-IN" dirty="0"/>
              <a:t>The construction of the FP-tree eliminates the need for multiple database scans, making the algorithm more efficient than the </a:t>
            </a:r>
            <a:r>
              <a:rPr lang="en-IN" dirty="0" err="1"/>
              <a:t>Apriori</a:t>
            </a:r>
            <a:r>
              <a:rPr lang="en-IN" dirty="0"/>
              <a:t> algorithm for large datasets.</a:t>
            </a: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a:t>FP-Tree Algorithm</a:t>
            </a:r>
            <a:endParaRPr lang="ru-RU" dirty="0"/>
          </a:p>
        </p:txBody>
      </p:sp>
      <p:pic>
        <p:nvPicPr>
          <p:cNvPr id="9" name="Picture 8">
            <a:extLst>
              <a:ext uri="{FF2B5EF4-FFF2-40B4-BE49-F238E27FC236}">
                <a16:creationId xmlns:a16="http://schemas.microsoft.com/office/drawing/2014/main" id="{0C93064B-0EDF-CC5F-ED9D-A79FB19A7424}"/>
              </a:ext>
            </a:extLst>
          </p:cNvPr>
          <p:cNvPicPr>
            <a:picLocks noChangeAspect="1"/>
          </p:cNvPicPr>
          <p:nvPr/>
        </p:nvPicPr>
        <p:blipFill>
          <a:blip r:embed="rId2"/>
          <a:stretch>
            <a:fillRect/>
          </a:stretch>
        </p:blipFill>
        <p:spPr>
          <a:xfrm>
            <a:off x="6096000" y="2224814"/>
            <a:ext cx="5321300" cy="3019215"/>
          </a:xfrm>
          <a:prstGeom prst="rect">
            <a:avLst/>
          </a:prstGeom>
        </p:spPr>
      </p:pic>
    </p:spTree>
    <p:extLst>
      <p:ext uri="{BB962C8B-B14F-4D97-AF65-F5344CB8AC3E}">
        <p14:creationId xmlns:p14="http://schemas.microsoft.com/office/powerpoint/2010/main" val="93222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r>
              <a:rPr lang="en-US" dirty="0"/>
              <a:t>Generating Frequent item-sets using FP-Tree Algorithm</a:t>
            </a:r>
            <a:endParaRPr lang="ru-RU" dirty="0"/>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a:xfrm>
            <a:off x="585899" y="2522863"/>
            <a:ext cx="4322531" cy="3943752"/>
          </a:xfrm>
        </p:spPr>
        <p:txBody>
          <a:bodyPr>
            <a:normAutofit lnSpcReduction="10000"/>
          </a:bodyPr>
          <a:lstStyle/>
          <a:p>
            <a:pPr marL="285750" indent="-285750">
              <a:buFont typeface="Arial" panose="020B0604020202020204" pitchFamily="34" charset="0"/>
              <a:buChar char="•"/>
            </a:pPr>
            <a:r>
              <a:rPr lang="en-US" dirty="0"/>
              <a:t>FP-Tree consists of nodes representing item-sets, linked together to form item-sets based on the occurrence in transactions. Each node contains item name, count of its occurrence and links to its child nodes.</a:t>
            </a:r>
            <a:endParaRPr lang="en-IN" dirty="0"/>
          </a:p>
          <a:p>
            <a:pPr marL="285750" indent="-285750">
              <a:buFont typeface="Arial" panose="020B0604020202020204" pitchFamily="34" charset="0"/>
              <a:buChar char="•"/>
            </a:pPr>
            <a:r>
              <a:rPr lang="en-IN" dirty="0"/>
              <a:t>Remove infrequent items from the dataset. This results in lesser memory consumption and speeds up the algorithm. </a:t>
            </a:r>
          </a:p>
          <a:p>
            <a:pPr marL="285750" indent="-285750">
              <a:buFont typeface="Arial" panose="020B0604020202020204" pitchFamily="34" charset="0"/>
              <a:buChar char="•"/>
            </a:pPr>
            <a:r>
              <a:rPr lang="en-IN" dirty="0"/>
              <a:t>Sort items in descending order based on their frequencies. </a:t>
            </a:r>
          </a:p>
          <a:p>
            <a:pPr marL="285750" indent="-285750">
              <a:buFont typeface="Arial" panose="020B0604020202020204" pitchFamily="34" charset="0"/>
              <a:buChar char="•"/>
            </a:pPr>
            <a:r>
              <a:rPr lang="en-IN" dirty="0"/>
              <a:t>For each transaction, insert sorted items into the FP-Tree. If item already exists, increment its count otherwise create a new branch from root node and add item as a child node </a:t>
            </a:r>
          </a:p>
          <a:p>
            <a:pPr marL="285750" indent="-285750">
              <a:buFont typeface="Arial" panose="020B0604020202020204" pitchFamily="34" charset="0"/>
              <a:buChar char="•"/>
            </a:pPr>
            <a:r>
              <a:rPr lang="en-IN" dirty="0"/>
              <a:t>Repeat the above steps for all transactions.</a:t>
            </a:r>
          </a:p>
          <a:p>
            <a:pPr marL="285750" indent="-285750">
              <a:buFont typeface="Arial" panose="020B0604020202020204" pitchFamily="34" charset="0"/>
              <a:buChar char="•"/>
            </a:pPr>
            <a:r>
              <a:rPr lang="en-IN" dirty="0"/>
              <a:t>Starting from least frequent item, recursively mine frequent item-sets from the FP-Tree. </a:t>
            </a:r>
          </a:p>
          <a:p>
            <a:pPr marL="285750" indent="-285750">
              <a:buFont typeface="Arial" panose="020B0604020202020204" pitchFamily="34" charset="0"/>
              <a:buChar char="•"/>
            </a:pPr>
            <a:r>
              <a:rPr lang="en-IN" dirty="0"/>
              <a:t>From frequent item-sets obtained, association rules can be generated. Based upon the minimum confidence threshold criteria, relevant rules are filtered out. </a:t>
            </a:r>
            <a:br>
              <a:rPr lang="en-IN" dirty="0"/>
            </a:b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IN" dirty="0"/>
              <a:t>Master of Data Science </a:t>
            </a:r>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US" dirty="0"/>
              <a:t>Detecting Pattern in Purchase History</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r>
              <a:rPr lang="en-US" dirty="0"/>
              <a:t>FP-Tree Algorithm</a:t>
            </a:r>
            <a:endParaRPr lang="ru-RU" dirty="0"/>
          </a:p>
        </p:txBody>
      </p:sp>
      <p:pic>
        <p:nvPicPr>
          <p:cNvPr id="4" name="Picture 3">
            <a:extLst>
              <a:ext uri="{FF2B5EF4-FFF2-40B4-BE49-F238E27FC236}">
                <a16:creationId xmlns:a16="http://schemas.microsoft.com/office/drawing/2014/main" id="{4EF988D5-1445-6A71-D9DF-511139FB8132}"/>
              </a:ext>
            </a:extLst>
          </p:cNvPr>
          <p:cNvPicPr>
            <a:picLocks noChangeAspect="1"/>
          </p:cNvPicPr>
          <p:nvPr/>
        </p:nvPicPr>
        <p:blipFill>
          <a:blip r:embed="rId2"/>
          <a:stretch>
            <a:fillRect/>
          </a:stretch>
        </p:blipFill>
        <p:spPr>
          <a:xfrm>
            <a:off x="5878401" y="1758950"/>
            <a:ext cx="5727700" cy="33401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A87DAA2-96E0-1FA0-4EAD-DB54A0D6E467}"/>
                  </a:ext>
                </a:extLst>
              </p14:cNvPr>
              <p14:cNvContentPartPr/>
              <p14:nvPr/>
            </p14:nvContentPartPr>
            <p14:xfrm>
              <a:off x="-994485" y="805515"/>
              <a:ext cx="360" cy="360"/>
            </p14:xfrm>
          </p:contentPart>
        </mc:Choice>
        <mc:Fallback>
          <p:pic>
            <p:nvPicPr>
              <p:cNvPr id="5" name="Ink 4">
                <a:extLst>
                  <a:ext uri="{FF2B5EF4-FFF2-40B4-BE49-F238E27FC236}">
                    <a16:creationId xmlns:a16="http://schemas.microsoft.com/office/drawing/2014/main" id="{6A87DAA2-96E0-1FA0-4EAD-DB54A0D6E467}"/>
                  </a:ext>
                </a:extLst>
              </p:cNvPr>
              <p:cNvPicPr/>
              <p:nvPr/>
            </p:nvPicPr>
            <p:blipFill>
              <a:blip r:embed="rId4"/>
              <a:stretch>
                <a:fillRect/>
              </a:stretch>
            </p:blipFill>
            <p:spPr>
              <a:xfrm>
                <a:off x="-1003125" y="79651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AF2C0F1-589C-98D2-6DDF-4FC67E15342C}"/>
                  </a:ext>
                </a:extLst>
              </p14:cNvPr>
              <p14:cNvContentPartPr/>
              <p14:nvPr/>
            </p14:nvContentPartPr>
            <p14:xfrm>
              <a:off x="-360525" y="331755"/>
              <a:ext cx="360" cy="360"/>
            </p14:xfrm>
          </p:contentPart>
        </mc:Choice>
        <mc:Fallback>
          <p:pic>
            <p:nvPicPr>
              <p:cNvPr id="9" name="Ink 8">
                <a:extLst>
                  <a:ext uri="{FF2B5EF4-FFF2-40B4-BE49-F238E27FC236}">
                    <a16:creationId xmlns:a16="http://schemas.microsoft.com/office/drawing/2014/main" id="{8AF2C0F1-589C-98D2-6DDF-4FC67E15342C}"/>
                  </a:ext>
                </a:extLst>
              </p:cNvPr>
              <p:cNvPicPr/>
              <p:nvPr/>
            </p:nvPicPr>
            <p:blipFill>
              <a:blip r:embed="rId4"/>
              <a:stretch>
                <a:fillRect/>
              </a:stretch>
            </p:blipFill>
            <p:spPr>
              <a:xfrm>
                <a:off x="-369525" y="32275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CD6D048A-A26D-C8DE-F148-E4A93A045B5E}"/>
                  </a:ext>
                </a:extLst>
              </p14:cNvPr>
              <p14:cNvContentPartPr/>
              <p14:nvPr/>
            </p14:nvContentPartPr>
            <p14:xfrm>
              <a:off x="-360525" y="331755"/>
              <a:ext cx="360" cy="360"/>
            </p14:xfrm>
          </p:contentPart>
        </mc:Choice>
        <mc:Fallback>
          <p:pic>
            <p:nvPicPr>
              <p:cNvPr id="10" name="Ink 9">
                <a:extLst>
                  <a:ext uri="{FF2B5EF4-FFF2-40B4-BE49-F238E27FC236}">
                    <a16:creationId xmlns:a16="http://schemas.microsoft.com/office/drawing/2014/main" id="{CD6D048A-A26D-C8DE-F148-E4A93A045B5E}"/>
                  </a:ext>
                </a:extLst>
              </p:cNvPr>
              <p:cNvPicPr/>
              <p:nvPr/>
            </p:nvPicPr>
            <p:blipFill>
              <a:blip r:embed="rId4"/>
              <a:stretch>
                <a:fillRect/>
              </a:stretch>
            </p:blipFill>
            <p:spPr>
              <a:xfrm>
                <a:off x="-369525" y="32275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E7A66598-51B4-E163-53F5-E1DFB54CAF72}"/>
                  </a:ext>
                </a:extLst>
              </p14:cNvPr>
              <p14:cNvContentPartPr/>
              <p14:nvPr/>
            </p14:nvContentPartPr>
            <p14:xfrm>
              <a:off x="-360525" y="331755"/>
              <a:ext cx="360" cy="360"/>
            </p14:xfrm>
          </p:contentPart>
        </mc:Choice>
        <mc:Fallback>
          <p:pic>
            <p:nvPicPr>
              <p:cNvPr id="11" name="Ink 10">
                <a:extLst>
                  <a:ext uri="{FF2B5EF4-FFF2-40B4-BE49-F238E27FC236}">
                    <a16:creationId xmlns:a16="http://schemas.microsoft.com/office/drawing/2014/main" id="{E7A66598-51B4-E163-53F5-E1DFB54CAF72}"/>
                  </a:ext>
                </a:extLst>
              </p:cNvPr>
              <p:cNvPicPr/>
              <p:nvPr/>
            </p:nvPicPr>
            <p:blipFill>
              <a:blip r:embed="rId4"/>
              <a:stretch>
                <a:fillRect/>
              </a:stretch>
            </p:blipFill>
            <p:spPr>
              <a:xfrm>
                <a:off x="-369525" y="322755"/>
                <a:ext cx="18000" cy="18000"/>
              </a:xfrm>
              <a:prstGeom prst="rect">
                <a:avLst/>
              </a:prstGeom>
            </p:spPr>
          </p:pic>
        </mc:Fallback>
      </mc:AlternateContent>
    </p:spTree>
    <p:extLst>
      <p:ext uri="{BB962C8B-B14F-4D97-AF65-F5344CB8AC3E}">
        <p14:creationId xmlns:p14="http://schemas.microsoft.com/office/powerpoint/2010/main" val="3241139787"/>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docProps/app.xml><?xml version="1.0" encoding="utf-8"?>
<Properties xmlns="http://schemas.openxmlformats.org/officeDocument/2006/extended-properties" xmlns:vt="http://schemas.openxmlformats.org/officeDocument/2006/docPropsVTypes">
  <TotalTime>2019</TotalTime>
  <Words>1419</Words>
  <Application>Microsoft Macintosh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ArialMT</vt:lpstr>
      <vt:lpstr>Calibri</vt:lpstr>
      <vt:lpstr>HSE Sans</vt:lpstr>
      <vt:lpstr>Office Theme</vt:lpstr>
      <vt:lpstr>Detecting Pattern in Purchase History: Given a dataset on order history, explore association rules learning methods for pattern recognition </vt:lpstr>
      <vt:lpstr>Pattern Detection</vt:lpstr>
      <vt:lpstr>Why is Pattern Analysis needed? </vt:lpstr>
      <vt:lpstr>PowerPoint Presentation</vt:lpstr>
      <vt:lpstr>Observations</vt:lpstr>
      <vt:lpstr>Apriori Algorithm</vt:lpstr>
      <vt:lpstr>Generating Frequent Itemset using Apriori Algorithm</vt:lpstr>
      <vt:lpstr>FP-Tree Algorithm</vt:lpstr>
      <vt:lpstr>Generating Frequent item-sets using FP-Tree Algorithm</vt:lpstr>
      <vt:lpstr>Frequent item-sets</vt:lpstr>
      <vt:lpstr>Apriori Vs FP-Tree Algorithm</vt:lpstr>
      <vt:lpstr>Conclusion</vt:lpstr>
      <vt:lpstr>Thanks for being a wonderful audience!!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Siddharth Shukla</cp:lastModifiedBy>
  <cp:revision>33</cp:revision>
  <cp:lastPrinted>2021-11-11T13:08:42Z</cp:lastPrinted>
  <dcterms:created xsi:type="dcterms:W3CDTF">2021-11-11T08:52:47Z</dcterms:created>
  <dcterms:modified xsi:type="dcterms:W3CDTF">2023-06-19T04:38:42Z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