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e8f61cc91_0_6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6e8f61cc91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6e8f61cc91_0_6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706737f464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706737f46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706737f464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706737f464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706737f46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3706737f464_0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06737f464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706737f46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706737f464_0_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6e8f61cc91_0_9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6e8f61cc91_0_9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6e8f61cc91_0_9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e8f61cc91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e8f61cc9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6e8f61cc91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e8f61cc91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e8f61cc9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6e8f61cc91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e8f61cc91_0_1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e8f61cc91_0_1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6e8f61cc91_0_11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e8f61cc91_0_8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6e8f61cc91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6e8f61cc91_0_80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e8f61cc9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36e8f61cc91_0_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e8f61cc91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g36e8f61cc91_0_3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e8f61cc91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36e8f61cc91_0_4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10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TS_university_logo_whitevert.png" id="20" name="Google Shape;20;p2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IN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IN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 txBox="1"/>
          <p:nvPr>
            <p:ph idx="1" type="body"/>
          </p:nvPr>
        </p:nvSpPr>
        <p:spPr>
          <a:xfrm>
            <a:off x="2514600" y="5410200"/>
            <a:ext cx="6019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11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34" name="Google Shape;134;p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11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8" name="Google Shape;138;p11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41" name="Google Shape;141;p11"/>
          <p:cNvPicPr preferRelativeResize="0"/>
          <p:nvPr/>
        </p:nvPicPr>
        <p:blipFill rotWithShape="1">
          <a:blip r:embed="rId2">
            <a:alphaModFix/>
          </a:blip>
          <a:srcRect b="5332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1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12"/>
          <p:cNvGrpSpPr/>
          <p:nvPr/>
        </p:nvGrpSpPr>
        <p:grpSpPr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147" name="Google Shape;147;p12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50" name="Google Shape;150;p12"/>
          <p:cNvPicPr preferRelativeResize="0"/>
          <p:nvPr/>
        </p:nvPicPr>
        <p:blipFill rotWithShape="1">
          <a:blip r:embed="rId2">
            <a:alphaModFix/>
          </a:blip>
          <a:srcRect b="0" l="5336" r="0" t="1923"/>
          <a:stretch/>
        </p:blipFill>
        <p:spPr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2"/>
          <p:cNvSpPr txBox="1"/>
          <p:nvPr/>
        </p:nvSpPr>
        <p:spPr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IN" sz="9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9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/>
          <p:nvPr>
            <p:ph idx="1" type="body"/>
          </p:nvPr>
        </p:nvSpPr>
        <p:spPr>
          <a:xfrm rot="5400000">
            <a:off x="1303338" y="296862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2"/>
          <p:cNvSpPr txBox="1"/>
          <p:nvPr>
            <p:ph idx="2" type="body"/>
          </p:nvPr>
        </p:nvSpPr>
        <p:spPr>
          <a:xfrm rot="5400000">
            <a:off x="5410200" y="2743200"/>
            <a:ext cx="5867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/>
        </p:nvSpPr>
        <p:spPr>
          <a:xfrm>
            <a:off x="251520" y="6596063"/>
            <a:ext cx="889248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							            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3"/>
          <p:cNvGrpSpPr/>
          <p:nvPr/>
        </p:nvGrpSpPr>
        <p:grpSpPr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28" name="Google Shape;28;p3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31" name="Google Shape;31;p3"/>
          <p:cNvPicPr preferRelativeResize="0"/>
          <p:nvPr/>
        </p:nvPicPr>
        <p:blipFill rotWithShape="1">
          <a:blip r:embed="rId2">
            <a:alphaModFix/>
          </a:blip>
          <a:srcRect b="5332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3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33" name="Google Shape;33;p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" name="Google Shape;36;p3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37" name="Google Shape;37;p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3"/>
          <p:cNvSpPr txBox="1"/>
          <p:nvPr>
            <p:ph idx="1" type="body"/>
          </p:nvPr>
        </p:nvSpPr>
        <p:spPr>
          <a:xfrm>
            <a:off x="304800" y="14938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0114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ITS_university_logo_whitevert.png" id="47" name="Google Shape;47;p4"/>
          <p:cNvPicPr preferRelativeResize="0"/>
          <p:nvPr/>
        </p:nvPicPr>
        <p:blipFill rotWithShape="1">
          <a:blip r:embed="rId3">
            <a:alphaModFix/>
          </a:blip>
          <a:srcRect b="28592" l="0" r="0" t="2"/>
          <a:stretch/>
        </p:blipFill>
        <p:spPr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4"/>
          <p:cNvSpPr txBox="1"/>
          <p:nvPr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IN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IN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"/>
          <p:cNvSpPr txBox="1"/>
          <p:nvPr/>
        </p:nvSpPr>
        <p:spPr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"/>
          <p:cNvSpPr txBox="1"/>
          <p:nvPr>
            <p:ph type="title"/>
          </p:nvPr>
        </p:nvSpPr>
        <p:spPr>
          <a:xfrm>
            <a:off x="2514600" y="3810000"/>
            <a:ext cx="6019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Server\D\jyoti\FI023_BITS_v1\styleguide img\IMG_5627_b.jpg" id="52" name="Google Shape;52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5"/>
          <p:cNvSpPr/>
          <p:nvPr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7.png" id="54" name="Google Shape;54;p5"/>
          <p:cNvPicPr preferRelativeResize="0"/>
          <p:nvPr/>
        </p:nvPicPr>
        <p:blipFill rotWithShape="1">
          <a:blip r:embed="rId3">
            <a:alphaModFix/>
          </a:blip>
          <a:srcRect b="5332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"/>
          <p:cNvSpPr/>
          <p:nvPr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 txBox="1"/>
          <p:nvPr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-IN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BITS</a:t>
            </a:r>
            <a:r>
              <a:rPr b="0" i="0" lang="en-IN" sz="2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Pilani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 txBox="1"/>
          <p:nvPr/>
        </p:nvSpPr>
        <p:spPr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I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Pilani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/>
          <p:nvPr>
            <p:ph idx="1" type="body"/>
          </p:nvPr>
        </p:nvSpPr>
        <p:spPr>
          <a:xfrm>
            <a:off x="304800" y="4648200"/>
            <a:ext cx="84582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7.png" id="62" name="Google Shape;62;p6"/>
          <p:cNvPicPr preferRelativeResize="0"/>
          <p:nvPr/>
        </p:nvPicPr>
        <p:blipFill rotWithShape="1">
          <a:blip r:embed="rId2">
            <a:alphaModFix/>
          </a:blip>
          <a:srcRect b="5332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6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4" name="Google Shape;64;p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" name="Google Shape;67;p6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68" name="Google Shape;68;p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" name="Google Shape;71;p6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3" name="Google Shape;73;p6"/>
          <p:cNvSpPr txBox="1"/>
          <p:nvPr>
            <p:ph idx="2" type="body"/>
          </p:nvPr>
        </p:nvSpPr>
        <p:spPr>
          <a:xfrm>
            <a:off x="49530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01141"/>
              </a:buClr>
              <a:buSzPts val="2800"/>
              <a:buFont typeface="Arial"/>
              <a:buNone/>
              <a:defRPr sz="2800"/>
            </a:lvl1pPr>
            <a:lvl2pPr indent="-330200" lvl="1" marL="914400" marR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6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7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7" name="Google Shape;77;p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7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81" name="Google Shape;81;p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84" name="Google Shape;84;p7"/>
          <p:cNvPicPr preferRelativeResize="0"/>
          <p:nvPr/>
        </p:nvPicPr>
        <p:blipFill rotWithShape="1">
          <a:blip r:embed="rId2">
            <a:alphaModFix/>
          </a:blip>
          <a:srcRect b="5332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7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7"/>
          <p:cNvSpPr txBox="1"/>
          <p:nvPr>
            <p:ph idx="1" type="body"/>
          </p:nvPr>
        </p:nvSpPr>
        <p:spPr>
          <a:xfrm>
            <a:off x="457200" y="1535112"/>
            <a:ext cx="4040188" cy="8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7" name="Google Shape;87;p7"/>
          <p:cNvSpPr txBox="1"/>
          <p:nvPr>
            <p:ph idx="2" type="body"/>
          </p:nvPr>
        </p:nvSpPr>
        <p:spPr>
          <a:xfrm>
            <a:off x="457200" y="2362199"/>
            <a:ext cx="4040188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8" name="Google Shape;88;p7"/>
          <p:cNvSpPr txBox="1"/>
          <p:nvPr>
            <p:ph idx="3" type="body"/>
          </p:nvPr>
        </p:nvSpPr>
        <p:spPr>
          <a:xfrm>
            <a:off x="4645025" y="1535112"/>
            <a:ext cx="4041775" cy="827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7"/>
          <p:cNvSpPr txBox="1"/>
          <p:nvPr>
            <p:ph idx="4" type="body"/>
          </p:nvPr>
        </p:nvSpPr>
        <p:spPr>
          <a:xfrm>
            <a:off x="4645025" y="2362199"/>
            <a:ext cx="4041775" cy="3763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0" name="Google Shape;90;p7"/>
          <p:cNvSpPr txBox="1"/>
          <p:nvPr>
            <p:ph idx="5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8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93" name="Google Shape;93;p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" name="Google Shape;96;p8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7" name="Google Shape;97;p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00" name="Google Shape;100;p8"/>
          <p:cNvPicPr preferRelativeResize="0"/>
          <p:nvPr/>
        </p:nvPicPr>
        <p:blipFill rotWithShape="1">
          <a:blip r:embed="rId2">
            <a:alphaModFix/>
          </a:blip>
          <a:srcRect b="5332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8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Deemed to be University under Section 3 of UGC Act, 1956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8"/>
          <p:cNvSpPr txBox="1"/>
          <p:nvPr>
            <p:ph idx="1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9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05" name="Google Shape;105;p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" name="Google Shape;108;p9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9" name="Google Shape;109;p9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12" name="Google Shape;112;p9"/>
          <p:cNvPicPr preferRelativeResize="0"/>
          <p:nvPr/>
        </p:nvPicPr>
        <p:blipFill rotWithShape="1">
          <a:blip r:embed="rId2">
            <a:alphaModFix/>
          </a:blip>
          <a:srcRect b="5332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9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3575050" y="1600200"/>
            <a:ext cx="511175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5" name="Google Shape;115;p9"/>
          <p:cNvSpPr txBox="1"/>
          <p:nvPr>
            <p:ph idx="2" type="body"/>
          </p:nvPr>
        </p:nvSpPr>
        <p:spPr>
          <a:xfrm>
            <a:off x="457200" y="1600200"/>
            <a:ext cx="3008313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9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0"/>
          <p:cNvGrpSpPr/>
          <p:nvPr/>
        </p:nvGrpSpPr>
        <p:grpSpPr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19" name="Google Shape;119;p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" name="Google Shape;122;p10"/>
          <p:cNvGrpSpPr/>
          <p:nvPr/>
        </p:nvGrpSpPr>
        <p:grpSpPr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23" name="Google Shape;123;p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Picture 7.png" id="126" name="Google Shape;126;p10"/>
          <p:cNvPicPr preferRelativeResize="0"/>
          <p:nvPr/>
        </p:nvPicPr>
        <p:blipFill rotWithShape="1">
          <a:blip r:embed="rId2">
            <a:alphaModFix/>
          </a:blip>
          <a:srcRect b="5332" l="1923" r="0" t="0"/>
          <a:stretch/>
        </p:blipFill>
        <p:spPr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0"/>
          <p:cNvSpPr txBox="1"/>
          <p:nvPr/>
        </p:nvSpPr>
        <p:spPr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BITS </a:t>
            </a:r>
            <a:r>
              <a:rPr b="0" i="0" lang="en-IN" sz="1100" u="none" cap="none" strike="noStrike">
                <a:solidFill>
                  <a:srgbClr val="101141"/>
                </a:solidFill>
                <a:latin typeface="Arial"/>
                <a:ea typeface="Arial"/>
                <a:cs typeface="Arial"/>
                <a:sym typeface="Arial"/>
              </a:rPr>
              <a:t>Pilani, Pilani Campus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0"/>
          <p:cNvSpPr txBox="1"/>
          <p:nvPr>
            <p:ph type="title"/>
          </p:nvPr>
        </p:nvSpPr>
        <p:spPr>
          <a:xfrm>
            <a:off x="1792288" y="54070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0"/>
          <p:cNvSpPr/>
          <p:nvPr>
            <p:ph idx="2" type="pic"/>
          </p:nvPr>
        </p:nvSpPr>
        <p:spPr>
          <a:xfrm>
            <a:off x="1792288" y="1828800"/>
            <a:ext cx="5486400" cy="3429000"/>
          </a:xfrm>
          <a:prstGeom prst="rect">
            <a:avLst/>
          </a:prstGeom>
          <a:solidFill>
            <a:schemeClr val="lt1"/>
          </a:solidFill>
          <a:ln cap="flat" cmpd="sng" w="57150">
            <a:solidFill>
              <a:srgbClr val="DAE5F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0"/>
          <p:cNvSpPr txBox="1"/>
          <p:nvPr>
            <p:ph idx="1" type="body"/>
          </p:nvPr>
        </p:nvSpPr>
        <p:spPr>
          <a:xfrm>
            <a:off x="1792288" y="5711825"/>
            <a:ext cx="5486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10"/>
          <p:cNvSpPr txBox="1"/>
          <p:nvPr>
            <p:ph idx="3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idx="1" type="body"/>
          </p:nvPr>
        </p:nvSpPr>
        <p:spPr>
          <a:xfrm>
            <a:off x="2062775" y="5478000"/>
            <a:ext cx="4619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b="1" lang="en-IN" sz="2000"/>
              <a:t>SUYASH MANGLA (2023A70593P)</a:t>
            </a:r>
            <a:endParaRPr sz="2000"/>
          </a:p>
        </p:txBody>
      </p:sp>
      <p:sp>
        <p:nvSpPr>
          <p:cNvPr id="159" name="Google Shape;159;p13"/>
          <p:cNvSpPr txBox="1"/>
          <p:nvPr>
            <p:ph type="title"/>
          </p:nvPr>
        </p:nvSpPr>
        <p:spPr>
          <a:xfrm>
            <a:off x="2008150" y="3543400"/>
            <a:ext cx="67053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/>
              <a:t>PRACTICE SCHOOL - 1</a:t>
            </a:r>
            <a:endParaRPr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3200"/>
              <a:t>END Semester Presentation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sz="2000"/>
          </a:p>
        </p:txBody>
      </p:sp>
      <p:sp>
        <p:nvSpPr>
          <p:cNvPr id="160" name="Google Shape;160;p13"/>
          <p:cNvSpPr txBox="1"/>
          <p:nvPr/>
        </p:nvSpPr>
        <p:spPr>
          <a:xfrm>
            <a:off x="1958800" y="4472725"/>
            <a:ext cx="6705300" cy="1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IN" sz="2900">
                <a:solidFill>
                  <a:schemeClr val="lt1"/>
                </a:solidFill>
              </a:rPr>
              <a:t>Developing Data-Driven Dashboards: From Concept to KPI Execution</a:t>
            </a:r>
            <a:endParaRPr b="1" sz="29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2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2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Evaluating Campaign Effectiveness Across Channels</a:t>
            </a:r>
            <a:endParaRPr/>
          </a:p>
        </p:txBody>
      </p:sp>
      <p:pic>
        <p:nvPicPr>
          <p:cNvPr id="227" name="Google Shape;227;p22" title="Screenshot 2025-07-09 at 11.16.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8075"/>
            <a:ext cx="4503250" cy="33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2" title="Screenshot 2025-07-09 at 11.17.3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865450"/>
            <a:ext cx="8717899" cy="160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 txBox="1"/>
          <p:nvPr/>
        </p:nvSpPr>
        <p:spPr>
          <a:xfrm>
            <a:off x="4806825" y="1418125"/>
            <a:ext cx="4119000" cy="34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</a:rPr>
              <a:t>Consideration campaigns</a:t>
            </a:r>
            <a:r>
              <a:rPr lang="en-IN" sz="1600">
                <a:solidFill>
                  <a:schemeClr val="dk1"/>
                </a:solidFill>
              </a:rPr>
              <a:t> had the highest conversion rates but also experienced the </a:t>
            </a:r>
            <a:r>
              <a:rPr b="1" lang="en-IN" sz="1600">
                <a:solidFill>
                  <a:schemeClr val="dk1"/>
                </a:solidFill>
              </a:rPr>
              <a:t>highest bounce rates</a:t>
            </a:r>
            <a:r>
              <a:rPr lang="en-IN" sz="1600">
                <a:solidFill>
                  <a:schemeClr val="dk1"/>
                </a:solidFill>
              </a:rPr>
              <a:t>, indicating </a:t>
            </a:r>
            <a:r>
              <a:rPr b="1" lang="en-IN" sz="1600">
                <a:solidFill>
                  <a:schemeClr val="dk1"/>
                </a:solidFill>
              </a:rPr>
              <a:t>strong initial interest but lower sustained engagement.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</a:rPr>
              <a:t>Instagram and Email</a:t>
            </a:r>
            <a:r>
              <a:rPr lang="en-IN" sz="1600">
                <a:solidFill>
                  <a:schemeClr val="dk1"/>
                </a:solidFill>
              </a:rPr>
              <a:t> achieved the highest impressions and conversions with moderate CPC, while</a:t>
            </a:r>
            <a:r>
              <a:rPr b="1" lang="en-IN" sz="1600">
                <a:solidFill>
                  <a:schemeClr val="dk1"/>
                </a:solidFill>
              </a:rPr>
              <a:t> Twitter</a:t>
            </a:r>
            <a:r>
              <a:rPr lang="en-IN" sz="1600">
                <a:solidFill>
                  <a:schemeClr val="dk1"/>
                </a:solidFill>
              </a:rPr>
              <a:t> had the highest CPC but still delivered strong ROI—indicating differing cost-efficiency dynamics across platforms.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3"/>
          <p:cNvSpPr txBox="1"/>
          <p:nvPr>
            <p:ph idx="2" type="body"/>
          </p:nvPr>
        </p:nvSpPr>
        <p:spPr>
          <a:xfrm>
            <a:off x="206675" y="97150"/>
            <a:ext cx="6372900" cy="122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BMW Marketing &amp; Performance Dashboard</a:t>
            </a:r>
            <a:endParaRPr sz="3000"/>
          </a:p>
        </p:txBody>
      </p:sp>
      <p:pic>
        <p:nvPicPr>
          <p:cNvPr id="236" name="Google Shape;236;p23" title="Screenshot 2025-07-19 at 14.54.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5000" y="1384800"/>
            <a:ext cx="5879775" cy="50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3"/>
          <p:cNvSpPr txBox="1"/>
          <p:nvPr/>
        </p:nvSpPr>
        <p:spPr>
          <a:xfrm>
            <a:off x="146650" y="1514550"/>
            <a:ext cx="2954700" cy="4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The </a:t>
            </a:r>
            <a:r>
              <a:rPr b="1" lang="en-IN" sz="1800">
                <a:solidFill>
                  <a:schemeClr val="dk1"/>
                </a:solidFill>
              </a:rPr>
              <a:t>BMW Dashboard</a:t>
            </a:r>
            <a:r>
              <a:rPr lang="en-IN" sz="1800">
                <a:solidFill>
                  <a:schemeClr val="dk1"/>
                </a:solidFill>
              </a:rPr>
              <a:t> uses production-level data to reveal insights on user engagement, EV model preferences, and video interactions.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1800">
                <a:solidFill>
                  <a:schemeClr val="dk1"/>
                </a:solidFill>
              </a:rPr>
              <a:t>Key KPIs like total users, time spent, and content views (iX1–iX3, Wallbox, Charging Tips, IntroEV) are visualized through bar charts and interactive filters by model, time, and content.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User Engagement &amp; Model-Based Interaction Insights</a:t>
            </a:r>
            <a:endParaRPr/>
          </a:p>
        </p:txBody>
      </p:sp>
      <p:pic>
        <p:nvPicPr>
          <p:cNvPr id="244" name="Google Shape;244;p24" title="Screenshot 2025-07-19 at 15.10.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8150" y="1481850"/>
            <a:ext cx="5015401" cy="4900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4"/>
          <p:cNvSpPr txBox="1"/>
          <p:nvPr/>
        </p:nvSpPr>
        <p:spPr>
          <a:xfrm>
            <a:off x="179375" y="1514550"/>
            <a:ext cx="3848700" cy="499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</a:rPr>
              <a:t>User Engagement Metrics</a:t>
            </a:r>
            <a:r>
              <a:rPr lang="en-IN" sz="1600">
                <a:solidFill>
                  <a:schemeClr val="dk1"/>
                </a:solidFill>
              </a:rPr>
              <a:t>: The dashboard recorded 1,000 total users with a cumulative time spent of </a:t>
            </a:r>
            <a:r>
              <a:rPr b="1" lang="en-IN" sz="1600">
                <a:solidFill>
                  <a:schemeClr val="dk1"/>
                </a:solidFill>
              </a:rPr>
              <a:t>1561 hours</a:t>
            </a:r>
            <a:r>
              <a:rPr lang="en-IN" sz="1600">
                <a:solidFill>
                  <a:schemeClr val="dk1"/>
                </a:solidFill>
              </a:rPr>
              <a:t>, averaging </a:t>
            </a:r>
            <a:r>
              <a:rPr b="1" lang="en-IN" sz="1600">
                <a:solidFill>
                  <a:schemeClr val="dk1"/>
                </a:solidFill>
              </a:rPr>
              <a:t>1 hour 33 minutes</a:t>
            </a:r>
            <a:r>
              <a:rPr lang="en-IN" sz="1600">
                <a:solidFill>
                  <a:schemeClr val="dk1"/>
                </a:solidFill>
              </a:rPr>
              <a:t> per user, highlighting strong engagement.</a:t>
            </a:r>
            <a:br>
              <a:rPr lang="en-I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</a:rPr>
              <a:t>Home Interaction Insights</a:t>
            </a:r>
            <a:r>
              <a:rPr lang="en-IN" sz="1600">
                <a:solidFill>
                  <a:schemeClr val="dk1"/>
                </a:solidFill>
              </a:rPr>
              <a:t>: Despite high total usage, </a:t>
            </a:r>
            <a:r>
              <a:rPr b="1" lang="en-IN" sz="1600">
                <a:solidFill>
                  <a:schemeClr val="dk1"/>
                </a:solidFill>
              </a:rPr>
              <a:t>home time spent was only 172 hours</a:t>
            </a:r>
            <a:r>
              <a:rPr lang="en-IN" sz="1600">
                <a:solidFill>
                  <a:schemeClr val="dk1"/>
                </a:solidFill>
              </a:rPr>
              <a:t>, indicating limited user interaction from home environments (</a:t>
            </a:r>
            <a:r>
              <a:rPr b="1" lang="en-IN" sz="1600">
                <a:solidFill>
                  <a:schemeClr val="dk1"/>
                </a:solidFill>
              </a:rPr>
              <a:t>average home time: 15 minutes</a:t>
            </a:r>
            <a:r>
              <a:rPr lang="en-IN" sz="1600">
                <a:solidFill>
                  <a:schemeClr val="dk1"/>
                </a:solidFill>
              </a:rPr>
              <a:t>).</a:t>
            </a:r>
            <a:br>
              <a:rPr lang="en-I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</a:rPr>
              <a:t>Model-Based Filtering</a:t>
            </a:r>
            <a:r>
              <a:rPr lang="en-IN" sz="1600">
                <a:solidFill>
                  <a:schemeClr val="dk1"/>
                </a:solidFill>
              </a:rPr>
              <a:t>: The dashboard features model-wise filters (iX1, iX2, iX3) and visualizes daily visit trends, enabling granular insights into user behavior across models and time.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EV Model Engagement &amp; Video Insights</a:t>
            </a:r>
            <a:endParaRPr/>
          </a:p>
        </p:txBody>
      </p:sp>
      <p:pic>
        <p:nvPicPr>
          <p:cNvPr id="252" name="Google Shape;252;p25" title="Screenshot 2025-07-19 at 15.13.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6325" y="1420225"/>
            <a:ext cx="5137674" cy="503339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5"/>
          <p:cNvSpPr txBox="1"/>
          <p:nvPr/>
        </p:nvSpPr>
        <p:spPr>
          <a:xfrm>
            <a:off x="201175" y="1420225"/>
            <a:ext cx="3576300" cy="48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</a:rPr>
              <a:t>Model Engagement</a:t>
            </a:r>
            <a:r>
              <a:rPr lang="en-IN" sz="1600">
                <a:solidFill>
                  <a:schemeClr val="dk1"/>
                </a:solidFill>
              </a:rPr>
              <a:t>: Among the EV models, </a:t>
            </a:r>
            <a:r>
              <a:rPr b="1" lang="en-IN" sz="1600">
                <a:solidFill>
                  <a:schemeClr val="dk1"/>
                </a:solidFill>
              </a:rPr>
              <a:t>iX3 had the highest total time spent</a:t>
            </a:r>
            <a:r>
              <a:rPr lang="en-IN" sz="1600">
                <a:solidFill>
                  <a:schemeClr val="dk1"/>
                </a:solidFill>
              </a:rPr>
              <a:t>, while </a:t>
            </a:r>
            <a:r>
              <a:rPr b="1" lang="en-IN" sz="1600">
                <a:solidFill>
                  <a:schemeClr val="dk1"/>
                </a:solidFill>
              </a:rPr>
              <a:t>iX2 recorded the highest average time per user</a:t>
            </a:r>
            <a:r>
              <a:rPr lang="en-IN" sz="1600">
                <a:solidFill>
                  <a:schemeClr val="dk1"/>
                </a:solidFill>
              </a:rPr>
              <a:t>, indicating deeper engagement despite fewer total views.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</a:rPr>
              <a:t>Video Content Interaction</a:t>
            </a:r>
            <a:r>
              <a:rPr lang="en-IN" sz="1600">
                <a:solidFill>
                  <a:schemeClr val="dk1"/>
                </a:solidFill>
              </a:rPr>
              <a:t>: All three videos — </a:t>
            </a:r>
            <a:r>
              <a:rPr i="1" lang="en-IN" sz="1600">
                <a:solidFill>
                  <a:schemeClr val="dk1"/>
                </a:solidFill>
              </a:rPr>
              <a:t>Wallbox</a:t>
            </a:r>
            <a:r>
              <a:rPr lang="en-IN" sz="1600">
                <a:solidFill>
                  <a:schemeClr val="dk1"/>
                </a:solidFill>
              </a:rPr>
              <a:t>, </a:t>
            </a:r>
            <a:r>
              <a:rPr i="1" lang="en-IN" sz="1600">
                <a:solidFill>
                  <a:schemeClr val="dk1"/>
                </a:solidFill>
              </a:rPr>
              <a:t>Charging Tips</a:t>
            </a:r>
            <a:r>
              <a:rPr lang="en-IN" sz="1600">
                <a:solidFill>
                  <a:schemeClr val="dk1"/>
                </a:solidFill>
              </a:rPr>
              <a:t>, and </a:t>
            </a:r>
            <a:r>
              <a:rPr i="1" lang="en-IN" sz="1600">
                <a:solidFill>
                  <a:schemeClr val="dk1"/>
                </a:solidFill>
              </a:rPr>
              <a:t>IntroEV</a:t>
            </a:r>
            <a:r>
              <a:rPr lang="en-IN" sz="1600">
                <a:solidFill>
                  <a:schemeClr val="dk1"/>
                </a:solidFill>
              </a:rPr>
              <a:t> — received over 250 visits, but </a:t>
            </a:r>
            <a:r>
              <a:rPr b="1" lang="en-IN" sz="1600">
                <a:solidFill>
                  <a:schemeClr val="dk1"/>
                </a:solidFill>
              </a:rPr>
              <a:t>only ~50% of each video was watched on average</a:t>
            </a:r>
            <a:r>
              <a:rPr lang="en-IN" sz="1600">
                <a:solidFill>
                  <a:schemeClr val="dk1"/>
                </a:solidFill>
              </a:rPr>
              <a:t>, highlighting a potential drop-off in attention span.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</a:rPr>
              <a:t>Peak Usage Hours</a:t>
            </a:r>
            <a:r>
              <a:rPr lang="en-IN" sz="1600">
                <a:solidFill>
                  <a:schemeClr val="dk1"/>
                </a:solidFill>
              </a:rPr>
              <a:t>: Peak user activity seen at </a:t>
            </a:r>
            <a:r>
              <a:rPr b="1" lang="en-IN" sz="1600">
                <a:solidFill>
                  <a:schemeClr val="dk1"/>
                </a:solidFill>
              </a:rPr>
              <a:t>2 AM, 8 AM, 1 PM, and 6 PM</a:t>
            </a:r>
            <a:r>
              <a:rPr lang="en-I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idx="1" type="body"/>
          </p:nvPr>
        </p:nvSpPr>
        <p:spPr>
          <a:xfrm>
            <a:off x="304800" y="1493825"/>
            <a:ext cx="8229600" cy="464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The dashboard offered a comprehensive view of campaign and user behavior across channels, devices, regions, models, and content formats.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800"/>
              <a:t>Marketing dashboard:</a:t>
            </a:r>
            <a:endParaRPr b="1" sz="1800"/>
          </a:p>
          <a:p>
            <a:pPr indent="-3302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-IN" sz="1600"/>
              <a:t>Email</a:t>
            </a:r>
            <a:r>
              <a:rPr lang="en-IN" sz="1600"/>
              <a:t> and </a:t>
            </a:r>
            <a:r>
              <a:rPr b="1" lang="en-IN" sz="1600"/>
              <a:t>Twitter</a:t>
            </a:r>
            <a:r>
              <a:rPr lang="en-IN" sz="1600"/>
              <a:t> were most ROI-efficient; </a:t>
            </a:r>
            <a:r>
              <a:rPr b="1" lang="en-IN" sz="1600"/>
              <a:t>Instagram</a:t>
            </a:r>
            <a:r>
              <a:rPr lang="en-IN" sz="1600"/>
              <a:t> and </a:t>
            </a:r>
            <a:r>
              <a:rPr b="1" lang="en-IN" sz="1600"/>
              <a:t>Facebook</a:t>
            </a:r>
            <a:r>
              <a:rPr lang="en-IN" sz="1600"/>
              <a:t> underperformed despite higher spends.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IN" sz="1600"/>
              <a:t>North America</a:t>
            </a:r>
            <a:r>
              <a:rPr lang="en-IN" sz="1600"/>
              <a:t> and </a:t>
            </a:r>
            <a:r>
              <a:rPr b="1" lang="en-IN" sz="1600"/>
              <a:t>Europe</a:t>
            </a:r>
            <a:r>
              <a:rPr lang="en-IN" sz="1600"/>
              <a:t> led in engagement, indicating regional resonance.</a:t>
            </a:r>
            <a:endParaRPr sz="1600"/>
          </a:p>
          <a:p>
            <a:pPr indent="-330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IN" sz="1600"/>
              <a:t>Text-based campaigns</a:t>
            </a:r>
            <a:r>
              <a:rPr lang="en-IN" sz="1600"/>
              <a:t> outperformed image-based ads in cost efficiency and ROI.</a:t>
            </a:r>
            <a:endParaRPr sz="1600"/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IN" sz="1800"/>
              <a:t>BMW Dashboard </a:t>
            </a:r>
            <a:r>
              <a:rPr lang="en-IN" sz="1800"/>
              <a:t>:</a:t>
            </a:r>
            <a:endParaRPr sz="1800"/>
          </a:p>
          <a:p>
            <a:pPr indent="-3302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Among EV models, </a:t>
            </a:r>
            <a:r>
              <a:rPr b="1" lang="en-IN" sz="1600"/>
              <a:t>iX3 had the highest total time spent</a:t>
            </a:r>
            <a:r>
              <a:rPr lang="en-IN" sz="1600"/>
              <a:t>, while </a:t>
            </a:r>
            <a:r>
              <a:rPr b="1" lang="en-IN" sz="1600"/>
              <a:t>iX2 showed deeper per-user engagement</a:t>
            </a:r>
            <a:r>
              <a:rPr lang="en-IN" sz="1600"/>
              <a:t>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Videos received over </a:t>
            </a:r>
            <a:r>
              <a:rPr b="1" lang="en-IN" sz="1600"/>
              <a:t>250 views each</a:t>
            </a:r>
            <a:r>
              <a:rPr lang="en-IN" sz="1600"/>
              <a:t>, but </a:t>
            </a:r>
            <a:r>
              <a:rPr b="1" lang="en-IN" sz="1600"/>
              <a:t>only ~50% was watched</a:t>
            </a:r>
            <a:r>
              <a:rPr lang="en-IN" sz="1600"/>
              <a:t>, signaling potential drop-off.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IN" sz="1600"/>
              <a:t>Peak user activity</a:t>
            </a:r>
            <a:r>
              <a:rPr lang="en-IN" sz="1600"/>
              <a:t> was observed at </a:t>
            </a:r>
            <a:r>
              <a:rPr b="1" lang="en-IN" sz="1600"/>
              <a:t>2 AM, 8 AM, 1 PM, and 6 PM</a:t>
            </a:r>
            <a:r>
              <a:rPr lang="en-IN" sz="1600"/>
              <a:t>, aiding optimal content timing.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IN" sz="1600"/>
              <a:t>These insights enable marketing teams to </a:t>
            </a:r>
            <a:r>
              <a:rPr b="1" lang="en-IN" sz="1600"/>
              <a:t>refine targeting</a:t>
            </a:r>
            <a:r>
              <a:rPr lang="en-IN" sz="1600"/>
              <a:t>, </a:t>
            </a:r>
            <a:r>
              <a:rPr b="1" lang="en-IN" sz="1600"/>
              <a:t>optimize spend</a:t>
            </a:r>
            <a:r>
              <a:rPr lang="en-IN" sz="1600"/>
              <a:t>, and </a:t>
            </a:r>
            <a:r>
              <a:rPr b="1" lang="en-IN" sz="1600"/>
              <a:t>enhance content strategy</a:t>
            </a:r>
            <a:endParaRPr b="1"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60" name="Google Shape;260;p26"/>
          <p:cNvSpPr txBox="1"/>
          <p:nvPr>
            <p:ph idx="2" type="body"/>
          </p:nvPr>
        </p:nvSpPr>
        <p:spPr>
          <a:xfrm>
            <a:off x="304800" y="139525"/>
            <a:ext cx="6324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Conclusion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"/>
          <p:cNvSpPr txBox="1"/>
          <p:nvPr>
            <p:ph type="title"/>
          </p:nvPr>
        </p:nvSpPr>
        <p:spPr>
          <a:xfrm>
            <a:off x="2123725" y="3573025"/>
            <a:ext cx="53319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5000"/>
              <a:t>THANK YOU!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>
            <p:ph idx="1" type="body"/>
          </p:nvPr>
        </p:nvSpPr>
        <p:spPr>
          <a:xfrm>
            <a:off x="304800" y="1493825"/>
            <a:ext cx="82980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/>
              <a:t>IIC (INK IN CAPS) </a:t>
            </a:r>
            <a:r>
              <a:rPr lang="en-IN" sz="2000"/>
              <a:t>is a Mumbai-based full-service MarTech agency specializing in designing scalable experiential marketing campaigns. 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>
                <a:highlight>
                  <a:schemeClr val="lt1"/>
                </a:highlight>
              </a:rPr>
              <a:t>I am working on a Business Insights Dashboard project at IIC Interactive Labs under the mentorship of </a:t>
            </a:r>
            <a:r>
              <a:rPr b="1" lang="en-IN" sz="2000">
                <a:highlight>
                  <a:schemeClr val="lt1"/>
                </a:highlight>
              </a:rPr>
              <a:t>Ms. Divya Jain</a:t>
            </a:r>
            <a:r>
              <a:rPr lang="en-IN" sz="2000">
                <a:highlight>
                  <a:schemeClr val="lt1"/>
                </a:highlight>
              </a:rPr>
              <a:t>, where I have developed multiple interactive, data-driven visualizations using Power BI to analyze company performance data. </a:t>
            </a:r>
            <a:endParaRPr sz="2000">
              <a:highlight>
                <a:schemeClr val="lt1"/>
              </a:highlight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IN" sz="2000"/>
              <a:t>In the later phase of the project, I transitioned to </a:t>
            </a:r>
            <a:r>
              <a:rPr b="1" lang="en-IN" sz="2000"/>
              <a:t>Google Looker Studio</a:t>
            </a:r>
            <a:r>
              <a:rPr lang="en-IN" sz="2000"/>
              <a:t> to overcome platform limitations and apply advanced </a:t>
            </a:r>
            <a:r>
              <a:rPr b="1" lang="en-IN" sz="2000"/>
              <a:t>dashboard design principles</a:t>
            </a:r>
            <a:r>
              <a:rPr lang="en-IN" sz="2000"/>
              <a:t> for enhanced interactivity, storytelling, and stakeholder usability</a:t>
            </a:r>
            <a:r>
              <a:rPr lang="en-IN" sz="1100"/>
              <a:t>.</a:t>
            </a:r>
            <a:endParaRPr sz="2000">
              <a:highlight>
                <a:schemeClr val="lt1"/>
              </a:highlight>
            </a:endParaRPr>
          </a:p>
        </p:txBody>
      </p:sp>
      <p:sp>
        <p:nvSpPr>
          <p:cNvPr id="167" name="Google Shape;167;p14"/>
          <p:cNvSpPr txBox="1"/>
          <p:nvPr>
            <p:ph idx="2" type="body"/>
          </p:nvPr>
        </p:nvSpPr>
        <p:spPr>
          <a:xfrm>
            <a:off x="304800" y="152400"/>
            <a:ext cx="6324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IN"/>
              <a:t>Company &amp; Project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>
            <p:ph idx="1" type="body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/>
              <a:t>Gained practical experience in </a:t>
            </a:r>
            <a:r>
              <a:rPr b="1" lang="en-IN" sz="2000"/>
              <a:t>data modeling</a:t>
            </a:r>
            <a:r>
              <a:rPr lang="en-IN" sz="2000"/>
              <a:t>, data transformation, and DAX functions using Power BI.</a:t>
            </a:r>
            <a:endParaRPr sz="2000"/>
          </a:p>
          <a:p>
            <a:pPr indent="-355600" lvl="0" marL="4572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/>
              <a:t>I successfully created </a:t>
            </a:r>
            <a:r>
              <a:rPr b="1" lang="en-IN" sz="2000"/>
              <a:t>three interactive dashboards</a:t>
            </a:r>
            <a:r>
              <a:rPr lang="en-IN" sz="2000"/>
              <a:t> using the </a:t>
            </a:r>
            <a:r>
              <a:rPr b="1" lang="en-IN" sz="2000"/>
              <a:t>web version of Power BI</a:t>
            </a:r>
            <a:r>
              <a:rPr lang="en-IN" sz="2000"/>
              <a:t>, focusing on visualizing key performance metrics such as revenue, departmental performance, regional distribution, and project-based analysis.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/>
              <a:t>Added features like </a:t>
            </a:r>
            <a:r>
              <a:rPr b="1" lang="en-IN" sz="2000"/>
              <a:t>slicers, filters, tooltips</a:t>
            </a:r>
            <a:r>
              <a:rPr lang="en-IN" sz="2000"/>
              <a:t>, and consistent </a:t>
            </a:r>
            <a:r>
              <a:rPr b="1" lang="en-IN" sz="2000"/>
              <a:t>color-coded themes</a:t>
            </a:r>
            <a:r>
              <a:rPr lang="en-IN" sz="2000"/>
              <a:t>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/>
              <a:t>Focused on </a:t>
            </a:r>
            <a:r>
              <a:rPr b="1" lang="en-IN" sz="2000"/>
              <a:t>KPI tracking</a:t>
            </a:r>
            <a:r>
              <a:rPr lang="en-IN" sz="2000"/>
              <a:t>, </a:t>
            </a:r>
            <a:r>
              <a:rPr b="1" lang="en-IN" sz="2000"/>
              <a:t>monthly trends</a:t>
            </a:r>
            <a:r>
              <a:rPr lang="en-IN" sz="2000"/>
              <a:t>, </a:t>
            </a:r>
            <a:r>
              <a:rPr b="1" lang="en-IN" sz="2000"/>
              <a:t>product segmentation</a:t>
            </a:r>
            <a:r>
              <a:rPr lang="en-IN" sz="2000"/>
              <a:t>, and </a:t>
            </a:r>
            <a:r>
              <a:rPr b="1" lang="en-IN" sz="2000"/>
              <a:t>regional contributions</a:t>
            </a:r>
            <a:r>
              <a:rPr lang="en-IN" sz="2000"/>
              <a:t>.</a:t>
            </a:r>
            <a:endParaRPr sz="2000"/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IN" sz="2000"/>
              <a:t>Shifted to </a:t>
            </a:r>
            <a:r>
              <a:rPr b="1" lang="en-IN" sz="2000"/>
              <a:t>Google Looker Studio</a:t>
            </a:r>
            <a:r>
              <a:rPr lang="en-IN" sz="2000"/>
              <a:t> due to macOS limitations on Power BI Web.</a:t>
            </a:r>
            <a:br>
              <a:rPr lang="en-IN" sz="1800"/>
            </a:br>
            <a:endParaRPr sz="1800"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15"/>
          <p:cNvSpPr txBox="1"/>
          <p:nvPr>
            <p:ph idx="2" type="body"/>
          </p:nvPr>
        </p:nvSpPr>
        <p:spPr>
          <a:xfrm>
            <a:off x="304800" y="214050"/>
            <a:ext cx="4267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/>
              <a:t>OVERVIEW 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idx="1" type="body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spcBef>
                <a:spcPts val="48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Mastered Data Integration:</a:t>
            </a:r>
            <a:r>
              <a:rPr lang="en-IN" sz="2000"/>
              <a:t> Connected multiple data sources like Google Analytics, Search Console, and Facebook Ads via Supermetrics to enable unified reporting in a single dashboard.</a:t>
            </a:r>
            <a:br>
              <a:rPr lang="en-IN" sz="2000"/>
            </a:b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Applied BI Concepts &amp; Advanced Features:</a:t>
            </a:r>
            <a:r>
              <a:rPr lang="en-IN" sz="2000"/>
              <a:t> Utilized dimensions, metrics, data blending, custom fields, and conditional formatting to create insightful, cross-platform visualizations.</a:t>
            </a:r>
            <a:br>
              <a:rPr lang="en-IN" sz="2000"/>
            </a:b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Enhanced Interactivity &amp; Navigation:</a:t>
            </a:r>
            <a:r>
              <a:rPr lang="en-IN" sz="2000"/>
              <a:t> Designed drill-down reports with filters, date range controls, and community visualizations to enrich user engagement and functionality.</a:t>
            </a:r>
            <a:br>
              <a:rPr lang="en-IN" sz="2000"/>
            </a:br>
            <a:endParaRPr sz="2000"/>
          </a:p>
          <a:p>
            <a:pPr indent="-355600" lvl="0" marL="457200" rtl="0" algn="just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IN" sz="2000"/>
              <a:t>User-Centric Dashboard Design:</a:t>
            </a:r>
            <a:r>
              <a:rPr lang="en-IN" sz="2000"/>
              <a:t> Developed clean, multi-page dashboards with intuitive layouts and storytelling aligned with business objectives.</a:t>
            </a:r>
            <a:endParaRPr sz="2000"/>
          </a:p>
          <a:p>
            <a:pPr indent="0" lvl="0" marL="457200" rtl="0" algn="just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</p:txBody>
      </p:sp>
      <p:sp>
        <p:nvSpPr>
          <p:cNvPr id="181" name="Google Shape;181;p16"/>
          <p:cNvSpPr txBox="1"/>
          <p:nvPr>
            <p:ph idx="2" type="body"/>
          </p:nvPr>
        </p:nvSpPr>
        <p:spPr>
          <a:xfrm>
            <a:off x="304800" y="134575"/>
            <a:ext cx="6324600" cy="1148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Looker Studio: Key Learnings &amp; Implementation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304800" y="1493837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/>
              <a:t>Focused on creating dashboards that go beyond basic visuals</a:t>
            </a:r>
            <a:r>
              <a:rPr lang="en-IN" sz="2000"/>
              <a:t> by applying design principles like visual hierarchy, logical layout, and user-centric storytelling to ensure clarity and insight delivery.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/>
              <a:t>Redesigned earlier dashboards</a:t>
            </a:r>
            <a:r>
              <a:rPr lang="en-IN" sz="2000"/>
              <a:t> by grouping related metrics, placing key KPIs at the top, and using consistent color schemes—resulting in better readability, cleaner navigation, and improved decision-enablement.</a:t>
            </a:r>
            <a:endParaRPr sz="2000"/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IN" sz="2000"/>
              <a:t>Drew inspiration from real-world dashboards and industry templates</a:t>
            </a:r>
            <a:r>
              <a:rPr lang="en-IN" sz="2000"/>
              <a:t> to refine structure, layout, and segmentation, ensuring that the final dashboards aligned with stakeholder needs and analytical goals.</a:t>
            </a:r>
            <a:br>
              <a:rPr lang="en-IN" sz="2000"/>
            </a:br>
            <a:endParaRPr sz="20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88" name="Google Shape;188;p17"/>
          <p:cNvSpPr txBox="1"/>
          <p:nvPr>
            <p:ph idx="2" type="body"/>
          </p:nvPr>
        </p:nvSpPr>
        <p:spPr>
          <a:xfrm>
            <a:off x="304800" y="164725"/>
            <a:ext cx="6324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Dashboard Design Principles: Key Takeaways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idx="2" type="body"/>
          </p:nvPr>
        </p:nvSpPr>
        <p:spPr>
          <a:xfrm>
            <a:off x="245025" y="388600"/>
            <a:ext cx="5794500" cy="943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Dashboard Walkthrough</a:t>
            </a:r>
            <a:endParaRPr/>
          </a:p>
        </p:txBody>
      </p:sp>
      <p:pic>
        <p:nvPicPr>
          <p:cNvPr id="195" name="Google Shape;195;p18" title="Screenshot 2025-07-08 at 13.39.2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500" y="1295400"/>
            <a:ext cx="5644926" cy="522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 txBox="1"/>
          <p:nvPr/>
        </p:nvSpPr>
        <p:spPr>
          <a:xfrm>
            <a:off x="245025" y="1499975"/>
            <a:ext cx="2763000" cy="43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900">
                <a:solidFill>
                  <a:schemeClr val="dk1"/>
                </a:solidFill>
              </a:rPr>
              <a:t>Sections</a:t>
            </a:r>
            <a:r>
              <a:rPr lang="en-IN" sz="1600">
                <a:solidFill>
                  <a:schemeClr val="dk1"/>
                </a:solidFill>
              </a:rPr>
              <a:t> </a:t>
            </a:r>
            <a:r>
              <a:rPr b="1" lang="en-IN" sz="1800">
                <a:solidFill>
                  <a:schemeClr val="dk1"/>
                </a:solidFill>
              </a:rPr>
              <a:t>:</a:t>
            </a:r>
            <a:endParaRPr b="1" sz="18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IN" sz="1700">
                <a:solidFill>
                  <a:schemeClr val="dk1"/>
                </a:solidFill>
              </a:rPr>
              <a:t>Channel Performance Overview: ROI Leaders &amp; Laggards.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IN" sz="1700">
                <a:solidFill>
                  <a:schemeClr val="dk1"/>
                </a:solidFill>
              </a:rPr>
              <a:t>Geographic Hotspots of User Activity.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IN" sz="1700">
                <a:solidFill>
                  <a:schemeClr val="dk1"/>
                </a:solidFill>
              </a:rPr>
              <a:t>Optimizing Ad Strategy by Device and Format.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IN" sz="1700">
                <a:solidFill>
                  <a:schemeClr val="dk1"/>
                </a:solidFill>
              </a:rPr>
              <a:t>Evaluating Campaign Effectiveness Across Channels.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 txBox="1"/>
          <p:nvPr>
            <p:ph idx="2" type="body"/>
          </p:nvPr>
        </p:nvSpPr>
        <p:spPr>
          <a:xfrm>
            <a:off x="182000" y="221075"/>
            <a:ext cx="65607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800"/>
              <a:t>Channel Performance Overview: ROI Leaders &amp; Laggards</a:t>
            </a:r>
            <a:endParaRPr sz="2800"/>
          </a:p>
        </p:txBody>
      </p:sp>
      <p:pic>
        <p:nvPicPr>
          <p:cNvPr id="202" name="Google Shape;202;p19" title="Screenshot 2025-07-08 at 13.46.0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000" y="1449475"/>
            <a:ext cx="8690501" cy="3320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9"/>
          <p:cNvSpPr txBox="1"/>
          <p:nvPr/>
        </p:nvSpPr>
        <p:spPr>
          <a:xfrm>
            <a:off x="301100" y="4949700"/>
            <a:ext cx="8571300" cy="14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</a:rPr>
              <a:t>Best ROI Channels </a:t>
            </a:r>
            <a:r>
              <a:rPr lang="en-IN" sz="1600">
                <a:solidFill>
                  <a:schemeClr val="dk1"/>
                </a:solidFill>
              </a:rPr>
              <a:t>are Email and Twitter with High ROI with lower costs.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</a:rPr>
              <a:t>Underperforming Channels </a:t>
            </a:r>
            <a:r>
              <a:rPr lang="en-IN" sz="1600">
                <a:solidFill>
                  <a:schemeClr val="dk1"/>
                </a:solidFill>
              </a:rPr>
              <a:t>are Instagram, Facebook, Google Ads having High spends but low returns.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</a:rPr>
              <a:t>Users aged </a:t>
            </a:r>
            <a:r>
              <a:rPr b="1" lang="en-IN" sz="1600">
                <a:solidFill>
                  <a:schemeClr val="dk1"/>
                </a:solidFill>
              </a:rPr>
              <a:t>18–24</a:t>
            </a:r>
            <a:r>
              <a:rPr lang="en-IN" sz="1600">
                <a:solidFill>
                  <a:schemeClr val="dk1"/>
                </a:solidFill>
              </a:rPr>
              <a:t> achieved the </a:t>
            </a:r>
            <a:r>
              <a:rPr b="1" lang="en-IN" sz="1600">
                <a:solidFill>
                  <a:schemeClr val="dk1"/>
                </a:solidFill>
              </a:rPr>
              <a:t>highest click-through rates</a:t>
            </a:r>
            <a:r>
              <a:rPr lang="en-IN" sz="1600">
                <a:solidFill>
                  <a:schemeClr val="dk1"/>
                </a:solidFill>
              </a:rPr>
              <a:t>, while </a:t>
            </a:r>
            <a:r>
              <a:rPr b="1" lang="en-IN" sz="1600">
                <a:solidFill>
                  <a:schemeClr val="dk1"/>
                </a:solidFill>
              </a:rPr>
              <a:t>female</a:t>
            </a:r>
            <a:r>
              <a:rPr lang="en-IN" sz="1600">
                <a:solidFill>
                  <a:schemeClr val="dk1"/>
                </a:solidFill>
              </a:rPr>
              <a:t> audiences demonstrated greater </a:t>
            </a:r>
            <a:r>
              <a:rPr b="1" lang="en-IN" sz="1600">
                <a:solidFill>
                  <a:schemeClr val="dk1"/>
                </a:solidFill>
              </a:rPr>
              <a:t>overall engagement</a:t>
            </a:r>
            <a:r>
              <a:rPr lang="en-IN" sz="1600">
                <a:solidFill>
                  <a:schemeClr val="dk1"/>
                </a:solidFill>
              </a:rPr>
              <a:t> across channels.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idx="2" type="body"/>
          </p:nvPr>
        </p:nvSpPr>
        <p:spPr>
          <a:xfrm>
            <a:off x="191100" y="322850"/>
            <a:ext cx="67857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IN" sz="2900"/>
              <a:t>Geographic Hotspots of User Activity</a:t>
            </a:r>
            <a:endParaRPr sz="2900"/>
          </a:p>
        </p:txBody>
      </p:sp>
      <p:pic>
        <p:nvPicPr>
          <p:cNvPr id="209" name="Google Shape;209;p20" title="Screenshot 2025-07-08 at 13.53.4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100" y="1435700"/>
            <a:ext cx="8657700" cy="2498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0"/>
          <p:cNvSpPr txBox="1"/>
          <p:nvPr/>
        </p:nvSpPr>
        <p:spPr>
          <a:xfrm>
            <a:off x="385750" y="4812125"/>
            <a:ext cx="8519700" cy="1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IN" sz="1900">
                <a:solidFill>
                  <a:schemeClr val="dk1"/>
                </a:solidFill>
              </a:rPr>
              <a:t>This Map shows the conversion rate </a:t>
            </a:r>
            <a:r>
              <a:rPr lang="en-IN" sz="1900">
                <a:solidFill>
                  <a:schemeClr val="dk1"/>
                </a:solidFill>
              </a:rPr>
              <a:t>metrics</a:t>
            </a:r>
            <a:r>
              <a:rPr lang="en-IN" sz="1900">
                <a:solidFill>
                  <a:schemeClr val="dk1"/>
                </a:solidFill>
              </a:rPr>
              <a:t> all over the world.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IN" sz="1900">
                <a:solidFill>
                  <a:schemeClr val="dk1"/>
                </a:solidFill>
              </a:rPr>
              <a:t>Audience engagement was strongest in </a:t>
            </a:r>
            <a:r>
              <a:rPr b="1" lang="en-IN" sz="1900">
                <a:solidFill>
                  <a:schemeClr val="dk1"/>
                </a:solidFill>
              </a:rPr>
              <a:t>North America</a:t>
            </a:r>
            <a:r>
              <a:rPr lang="en-IN" sz="1900">
                <a:solidFill>
                  <a:schemeClr val="dk1"/>
                </a:solidFill>
              </a:rPr>
              <a:t> and </a:t>
            </a:r>
            <a:r>
              <a:rPr b="1" lang="en-IN" sz="1900">
                <a:solidFill>
                  <a:schemeClr val="dk1"/>
                </a:solidFill>
              </a:rPr>
              <a:t>Europe</a:t>
            </a:r>
            <a:r>
              <a:rPr lang="en-IN" sz="1900">
                <a:solidFill>
                  <a:schemeClr val="dk1"/>
                </a:solidFill>
              </a:rPr>
              <a:t>, indicating high regional performance and valuable market opportunities.</a:t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pic>
        <p:nvPicPr>
          <p:cNvPr id="211" name="Google Shape;211;p20" title="Screenshot 2025-07-13 at 17.53.3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00" y="4061675"/>
            <a:ext cx="8657699" cy="3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/>
        </p:nvSpPr>
        <p:spPr>
          <a:xfrm>
            <a:off x="0" y="449850"/>
            <a:ext cx="65229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  <p:pic>
        <p:nvPicPr>
          <p:cNvPr id="217" name="Google Shape;217;p21" title="Screenshot 2025-07-08 at 14.07.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9675" y="1353000"/>
            <a:ext cx="4698474" cy="308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1" title="Screenshot 2025-07-08 at 14.08.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5" y="1353000"/>
            <a:ext cx="4012451" cy="30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1"/>
          <p:cNvSpPr txBox="1"/>
          <p:nvPr/>
        </p:nvSpPr>
        <p:spPr>
          <a:xfrm>
            <a:off x="207275" y="4591425"/>
            <a:ext cx="8773800" cy="18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IN" sz="1600">
                <a:solidFill>
                  <a:schemeClr val="dk1"/>
                </a:solidFill>
              </a:rPr>
              <a:t>Older age groups (45–54 and 55+) consistently show higher CTRs across all devices, especially on </a:t>
            </a:r>
            <a:r>
              <a:rPr b="1" lang="en-IN" sz="1600">
                <a:solidFill>
                  <a:schemeClr val="dk1"/>
                </a:solidFill>
              </a:rPr>
              <a:t>desktops</a:t>
            </a:r>
            <a:r>
              <a:rPr lang="en-I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</a:rPr>
              <a:t>Text-based Consideration</a:t>
            </a:r>
            <a:r>
              <a:rPr lang="en-IN" sz="1600">
                <a:solidFill>
                  <a:schemeClr val="dk1"/>
                </a:solidFill>
              </a:rPr>
              <a:t> campaigns emerged as top performers, recording the highest CTR (1,836.8), Conversion Rate (1,554.4), and CPC (42.7).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-IN" sz="1600">
                <a:solidFill>
                  <a:schemeClr val="dk1"/>
                </a:solidFill>
              </a:rPr>
              <a:t>Image-based campaigns</a:t>
            </a:r>
            <a:r>
              <a:rPr lang="en-IN" sz="1600">
                <a:solidFill>
                  <a:schemeClr val="dk1"/>
                </a:solidFill>
              </a:rPr>
              <a:t> delivered lower performance overall, despite benefiting from a lower CPC.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0" name="Google Shape;220;p21"/>
          <p:cNvSpPr txBox="1"/>
          <p:nvPr/>
        </p:nvSpPr>
        <p:spPr>
          <a:xfrm>
            <a:off x="58475" y="184125"/>
            <a:ext cx="63387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200"/>
              <a:t>Optimizing Ad Strategy by Device &amp; Format</a:t>
            </a:r>
            <a:endParaRPr b="1"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