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orbel" panose="020B0503020204020204" pitchFamily="3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RfgffB3yjBwGGeFsIN7uXS7hP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a9088ba4b2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a9088ba4b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a9088ba4b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a9088ba4b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9088ba4b2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a9088ba4b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7"/>
          <p:cNvGrpSpPr/>
          <p:nvPr/>
        </p:nvGrpSpPr>
        <p:grpSpPr>
          <a:xfrm>
            <a:off x="546100" y="-4763"/>
            <a:ext cx="5014912" cy="6862763"/>
            <a:chOff x="2928938" y="-4763"/>
            <a:chExt cx="5014912" cy="6862763"/>
          </a:xfrm>
        </p:grpSpPr>
        <p:sp>
          <p:nvSpPr>
            <p:cNvPr id="20" name="Google Shape;20;p7"/>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7"/>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7"/>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7"/>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5E0D0E"/>
            </a:solidFill>
            <a:ln>
              <a:noFill/>
            </a:ln>
          </p:spPr>
        </p:sp>
        <p:sp>
          <p:nvSpPr>
            <p:cNvPr id="24" name="Google Shape;24;p7"/>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8D1415"/>
            </a:solidFill>
            <a:ln>
              <a:noFill/>
            </a:ln>
          </p:spPr>
        </p:sp>
        <p:sp>
          <p:nvSpPr>
            <p:cNvPr id="25" name="Google Shape;25;p7"/>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7"/>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16"/>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18"/>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7" name="Google Shape;97;p18"/>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8" name="Google Shape;98;p18"/>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8"/>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18"/>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9"/>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0"/>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2" name="Google Shape;112;p20"/>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3" name="Google Shape;113;p20"/>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0"/>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1"/>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1"/>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2"/>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3"/>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6" name="Google Shape;46;p10"/>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1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8D1415"/>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3" name="Google Shape;53;p11"/>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4" name="Google Shape;54;p11"/>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8D1415"/>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5" name="Google Shape;55;p11"/>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4"/>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15"/>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6"/>
          <p:cNvGrpSpPr/>
          <p:nvPr/>
        </p:nvGrpSpPr>
        <p:grpSpPr>
          <a:xfrm>
            <a:off x="150812" y="0"/>
            <a:ext cx="2436813" cy="6858001"/>
            <a:chOff x="1320800" y="0"/>
            <a:chExt cx="2436813" cy="6858001"/>
          </a:xfrm>
        </p:grpSpPr>
        <p:sp>
          <p:nvSpPr>
            <p:cNvPr id="7" name="Google Shape;7;p6"/>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6"/>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6"/>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6"/>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5E0D0E"/>
            </a:solidFill>
            <a:ln>
              <a:noFill/>
            </a:ln>
          </p:spPr>
        </p:sp>
        <p:sp>
          <p:nvSpPr>
            <p:cNvPr id="11" name="Google Shape;11;p6"/>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8D1415"/>
            </a:solidFill>
            <a:ln>
              <a:noFill/>
            </a:ln>
          </p:spPr>
        </p:sp>
        <p:sp>
          <p:nvSpPr>
            <p:cNvPr id="12" name="Google Shape;12;p6"/>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6"/>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8D14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4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4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4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2882875" y="2521075"/>
            <a:ext cx="6832200" cy="9459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Corbel"/>
              <a:buNone/>
            </a:pPr>
            <a:r>
              <a:rPr lang="en-US">
                <a:solidFill>
                  <a:schemeClr val="lt1"/>
                </a:solidFill>
              </a:rPr>
              <a:t>Potion Explosion</a:t>
            </a:r>
            <a:endParaRPr>
              <a:solidFill>
                <a:schemeClr val="lt1"/>
              </a:solidFill>
            </a:endParaRPr>
          </a:p>
        </p:txBody>
      </p:sp>
      <p:sp>
        <p:nvSpPr>
          <p:cNvPr id="143" name="Google Shape;143;p1"/>
          <p:cNvSpPr txBox="1">
            <a:spLocks noGrp="1"/>
          </p:cNvSpPr>
          <p:nvPr>
            <p:ph type="subTitle" idx="1"/>
          </p:nvPr>
        </p:nvSpPr>
        <p:spPr>
          <a:xfrm>
            <a:off x="4341427" y="3466967"/>
            <a:ext cx="6987600" cy="13884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3045"/>
              <a:buNone/>
            </a:pPr>
            <a:r>
              <a:rPr lang="en-US">
                <a:solidFill>
                  <a:schemeClr val="lt1"/>
                </a:solidFill>
              </a:rPr>
              <a:t>-Muhammad Haaris, Bilal Qureshi</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What is Potion explosion</a:t>
            </a:r>
            <a:endParaRPr/>
          </a:p>
        </p:txBody>
      </p:sp>
      <p:sp>
        <p:nvSpPr>
          <p:cNvPr id="149" name="Google Shape;149;p2"/>
          <p:cNvSpPr txBox="1">
            <a:spLocks noGrp="1"/>
          </p:cNvSpPr>
          <p:nvPr>
            <p:ph type="body" idx="1"/>
          </p:nvPr>
        </p:nvSpPr>
        <p:spPr>
          <a:xfrm>
            <a:off x="1484310" y="2246549"/>
            <a:ext cx="10018800" cy="3124200"/>
          </a:xfrm>
          <a:prstGeom prst="rect">
            <a:avLst/>
          </a:prstGeom>
          <a:noFill/>
          <a:ln>
            <a:noFill/>
          </a:ln>
        </p:spPr>
        <p:txBody>
          <a:bodyPr spcFirstLastPara="1" wrap="square" lIns="91425" tIns="45700" rIns="91425" bIns="45700" anchor="ctr" anchorCtr="0">
            <a:normAutofit/>
          </a:bodyPr>
          <a:lstStyle/>
          <a:p>
            <a:pPr marL="285750" lvl="0" indent="0" algn="l" rtl="0">
              <a:spcBef>
                <a:spcPts val="0"/>
              </a:spcBef>
              <a:spcAft>
                <a:spcPts val="0"/>
              </a:spcAft>
              <a:buNone/>
            </a:pPr>
            <a:r>
              <a:rPr lang="en-US"/>
              <a:t>In Potion explosion players take on the role of students trying to pass their final exam for the year. To do this, they'll be creating potions by pulling marbles from the new plastic dispenser. These represent ingredients in the various potion recipes. When a marble is taken, the rest slide down the ramp.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a9088ba4b2_0_1"/>
          <p:cNvSpPr txBox="1">
            <a:spLocks noGrp="1"/>
          </p:cNvSpPr>
          <p:nvPr>
            <p:ph type="title"/>
          </p:nvPr>
        </p:nvSpPr>
        <p:spPr>
          <a:xfrm>
            <a:off x="1484311" y="685800"/>
            <a:ext cx="10018800" cy="1752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How many players?</a:t>
            </a:r>
            <a:endParaRPr/>
          </a:p>
        </p:txBody>
      </p:sp>
      <p:sp>
        <p:nvSpPr>
          <p:cNvPr id="155" name="Google Shape;155;g2a9088ba4b2_0_1"/>
          <p:cNvSpPr txBox="1">
            <a:spLocks noGrp="1"/>
          </p:cNvSpPr>
          <p:nvPr>
            <p:ph type="body" idx="1"/>
          </p:nvPr>
        </p:nvSpPr>
        <p:spPr>
          <a:xfrm>
            <a:off x="1484310" y="2666999"/>
            <a:ext cx="10018800" cy="31242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r>
              <a:rPr lang="en-US"/>
              <a:t>There can be numerous players for the actual game but in our case there are 2 players only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sp>
        <p:nvSpPr>
          <p:cNvPr id="160" name="Google Shape;160;g2a9088ba4b2_0_6"/>
          <p:cNvSpPr txBox="1">
            <a:spLocks noGrp="1"/>
          </p:cNvSpPr>
          <p:nvPr>
            <p:ph type="body" idx="1"/>
          </p:nvPr>
        </p:nvSpPr>
        <p:spPr>
          <a:xfrm>
            <a:off x="1469810" y="2185874"/>
            <a:ext cx="10018800" cy="3124200"/>
          </a:xfrm>
          <a:prstGeom prst="rect">
            <a:avLst/>
          </a:prstGeom>
        </p:spPr>
        <p:txBody>
          <a:bodyPr spcFirstLastPara="1" wrap="square" lIns="91425" tIns="45700" rIns="91425" bIns="45700" anchor="ctr" anchorCtr="0">
            <a:noAutofit/>
          </a:bodyPr>
          <a:lstStyle/>
          <a:p>
            <a:pPr marL="0" marR="0" lvl="0" indent="0" algn="ctr" rtl="0">
              <a:lnSpc>
                <a:spcPct val="90000"/>
              </a:lnSpc>
              <a:spcBef>
                <a:spcPts val="360"/>
              </a:spcBef>
              <a:spcAft>
                <a:spcPts val="0"/>
              </a:spcAft>
              <a:buSzPts val="523"/>
              <a:buNone/>
            </a:pPr>
            <a:r>
              <a:rPr lang="en-US" sz="2940">
                <a:solidFill>
                  <a:schemeClr val="lt1"/>
                </a:solidFill>
                <a:highlight>
                  <a:srgbClr val="3D85C6"/>
                </a:highlight>
              </a:rPr>
              <a:t>Introduction:</a:t>
            </a:r>
            <a:endParaRPr sz="2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The purpose of the code is to implement a text-based game called "Potion Explosion."</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Developed in the C programming language, the game involves potion brewing and strategic decision-making.</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Key Features:</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Game Logic: Players take turns selecting cells on a grid to create potion combinations and earn points.</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Multithreading: Utilizes multithreading to simulate simultaneous processes for cell explosions, enhancing gameplay dynamics.</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Semaphore Usage: Implements semaphores to control access to shared resources, ensuring thread synchronization and preventing race conditions.</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Objective:</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Develop an interactive and engaging game that demonstrates proficiency in C programming, multithreading, and semaphore usage.</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Benefits:</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Enhances understanding of C language features, concurrent programming, and synchronization mechanisms.</a:t>
            </a:r>
            <a:endParaRPr sz="1940">
              <a:solidFill>
                <a:schemeClr val="lt1"/>
              </a:solidFill>
              <a:highlight>
                <a:srgbClr val="3D85C6"/>
              </a:highlight>
            </a:endParaRPr>
          </a:p>
          <a:p>
            <a:pPr marL="0" marR="0" lvl="0" indent="0" algn="l" rtl="0">
              <a:lnSpc>
                <a:spcPct val="90000"/>
              </a:lnSpc>
              <a:spcBef>
                <a:spcPts val="600"/>
              </a:spcBef>
              <a:spcAft>
                <a:spcPts val="0"/>
              </a:spcAft>
              <a:buSzPts val="523"/>
              <a:buNone/>
            </a:pPr>
            <a:r>
              <a:rPr lang="en-US" sz="1940">
                <a:solidFill>
                  <a:schemeClr val="lt1"/>
                </a:solidFill>
                <a:highlight>
                  <a:srgbClr val="3D85C6"/>
                </a:highlight>
              </a:rPr>
              <a:t>Provides hands-on experience in developing a complex game with strategic elements.</a:t>
            </a:r>
            <a:endParaRPr sz="1370">
              <a:solidFill>
                <a:schemeClr val="lt1"/>
              </a:solidFill>
              <a:highlight>
                <a:srgbClr val="3D85C6"/>
              </a:highlight>
              <a:latin typeface="Roboto"/>
              <a:ea typeface="Roboto"/>
              <a:cs typeface="Roboto"/>
              <a:sym typeface="Roboto"/>
            </a:endParaRPr>
          </a:p>
          <a:p>
            <a:pPr marL="0" lvl="0" indent="0" algn="l" rtl="0">
              <a:lnSpc>
                <a:spcPct val="90000"/>
              </a:lnSpc>
              <a:spcBef>
                <a:spcPts val="600"/>
              </a:spcBef>
              <a:spcAft>
                <a:spcPts val="600"/>
              </a:spcAft>
              <a:buSzPts val="523"/>
              <a:buNone/>
            </a:pPr>
            <a:endParaRPr sz="1940">
              <a:solidFill>
                <a:schemeClr val="lt1"/>
              </a:solidFill>
              <a:highlight>
                <a:srgbClr val="3D85C6"/>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Libraries used</a:t>
            </a:r>
            <a:endParaRPr/>
          </a:p>
        </p:txBody>
      </p:sp>
      <p:sp>
        <p:nvSpPr>
          <p:cNvPr id="166" name="Google Shape;166;p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Autofit/>
          </a:bodyPr>
          <a:lstStyle/>
          <a:p>
            <a:pPr marL="285750" marR="0" lvl="0" indent="-64770" algn="l" rtl="0">
              <a:lnSpc>
                <a:spcPct val="80000"/>
              </a:lnSpc>
              <a:spcBef>
                <a:spcPts val="1080"/>
              </a:spcBef>
              <a:spcAft>
                <a:spcPts val="0"/>
              </a:spcAft>
              <a:buClr>
                <a:srgbClr val="000000"/>
              </a:buClr>
              <a:buSzPts val="275"/>
              <a:buFont typeface="Arial"/>
              <a:buNone/>
            </a:pPr>
            <a:endParaRPr sz="1853"/>
          </a:p>
          <a:p>
            <a:pPr marL="285750" marR="0" lvl="0" indent="-64770" algn="l" rtl="0">
              <a:lnSpc>
                <a:spcPct val="80000"/>
              </a:lnSpc>
              <a:spcBef>
                <a:spcPts val="1080"/>
              </a:spcBef>
              <a:spcAft>
                <a:spcPts val="0"/>
              </a:spcAft>
              <a:buClr>
                <a:srgbClr val="000000"/>
              </a:buClr>
              <a:buSzPts val="275"/>
              <a:buFont typeface="Arial"/>
              <a:buNone/>
            </a:pPr>
            <a:r>
              <a:rPr lang="en-US" sz="1853"/>
              <a:t>stdio.h: Standard Input/Output functions for console interaction.</a:t>
            </a:r>
            <a:endParaRPr sz="1853"/>
          </a:p>
          <a:p>
            <a:pPr marL="285750" marR="0" lvl="0" indent="-64770" algn="l" rtl="0">
              <a:lnSpc>
                <a:spcPct val="80000"/>
              </a:lnSpc>
              <a:spcBef>
                <a:spcPts val="1080"/>
              </a:spcBef>
              <a:spcAft>
                <a:spcPts val="0"/>
              </a:spcAft>
              <a:buClr>
                <a:srgbClr val="000000"/>
              </a:buClr>
              <a:buSzPts val="275"/>
              <a:buFont typeface="Arial"/>
              <a:buNone/>
            </a:pPr>
            <a:r>
              <a:rPr lang="en-US" sz="1853"/>
              <a:t>stdlib.h: Standard Library functions for memory allocation and other utilities.</a:t>
            </a:r>
            <a:endParaRPr sz="1853"/>
          </a:p>
          <a:p>
            <a:pPr marL="285750" marR="0" lvl="0" indent="-64770" algn="l" rtl="0">
              <a:lnSpc>
                <a:spcPct val="80000"/>
              </a:lnSpc>
              <a:spcBef>
                <a:spcPts val="1080"/>
              </a:spcBef>
              <a:spcAft>
                <a:spcPts val="0"/>
              </a:spcAft>
              <a:buClr>
                <a:srgbClr val="000000"/>
              </a:buClr>
              <a:buSzPts val="275"/>
              <a:buFont typeface="Arial"/>
              <a:buNone/>
            </a:pPr>
            <a:r>
              <a:rPr lang="en-US" sz="1853"/>
              <a:t>string.h: String manipulation functions for working with character arrays.</a:t>
            </a:r>
            <a:endParaRPr sz="1853"/>
          </a:p>
          <a:p>
            <a:pPr marL="285750" marR="0" lvl="0" indent="-64770" algn="l" rtl="0">
              <a:lnSpc>
                <a:spcPct val="80000"/>
              </a:lnSpc>
              <a:spcBef>
                <a:spcPts val="1080"/>
              </a:spcBef>
              <a:spcAft>
                <a:spcPts val="0"/>
              </a:spcAft>
              <a:buClr>
                <a:srgbClr val="000000"/>
              </a:buClr>
              <a:buSzPts val="275"/>
              <a:buFont typeface="Arial"/>
              <a:buNone/>
            </a:pPr>
            <a:r>
              <a:rPr lang="en-US" sz="1853"/>
              <a:t>time.h: Functions related to time, used for randomization.</a:t>
            </a:r>
            <a:endParaRPr sz="1853"/>
          </a:p>
          <a:p>
            <a:pPr marL="285750" marR="0" lvl="0" indent="-64770" algn="l" rtl="0">
              <a:lnSpc>
                <a:spcPct val="80000"/>
              </a:lnSpc>
              <a:spcBef>
                <a:spcPts val="1080"/>
              </a:spcBef>
              <a:spcAft>
                <a:spcPts val="0"/>
              </a:spcAft>
              <a:buClr>
                <a:srgbClr val="000000"/>
              </a:buClr>
              <a:buSzPts val="275"/>
              <a:buFont typeface="Arial"/>
              <a:buNone/>
            </a:pPr>
            <a:r>
              <a:rPr lang="en-US" sz="1853"/>
              <a:t>pthread.h: POSIX threads library for multithreading support.</a:t>
            </a:r>
            <a:endParaRPr sz="1853"/>
          </a:p>
          <a:p>
            <a:pPr marL="285750" marR="0" lvl="0" indent="-64770" algn="l" rtl="0">
              <a:lnSpc>
                <a:spcPct val="80000"/>
              </a:lnSpc>
              <a:spcBef>
                <a:spcPts val="1080"/>
              </a:spcBef>
              <a:spcAft>
                <a:spcPts val="0"/>
              </a:spcAft>
              <a:buClr>
                <a:srgbClr val="000000"/>
              </a:buClr>
              <a:buSzPts val="275"/>
              <a:buFont typeface="Arial"/>
              <a:buNone/>
            </a:pPr>
            <a:r>
              <a:rPr lang="en-US" sz="1853"/>
              <a:t>semaphore.h: Library for implementing semaphores, facilitating thread synchronization.</a:t>
            </a:r>
            <a:endParaRPr sz="1853"/>
          </a:p>
          <a:p>
            <a:pPr marL="285750" marR="0" lvl="0" indent="-64770" algn="l" rtl="0">
              <a:lnSpc>
                <a:spcPct val="80000"/>
              </a:lnSpc>
              <a:spcBef>
                <a:spcPts val="1080"/>
              </a:spcBef>
              <a:spcAft>
                <a:spcPts val="0"/>
              </a:spcAft>
              <a:buClr>
                <a:srgbClr val="000000"/>
              </a:buClr>
              <a:buSzPts val="275"/>
              <a:buFont typeface="Arial"/>
              <a:buNone/>
            </a:pPr>
            <a:r>
              <a:rPr lang="en-US" sz="1853"/>
              <a:t>stdint.h: Integer types with specified widths, enhancing code portability.</a:t>
            </a:r>
            <a:endParaRPr sz="1853"/>
          </a:p>
          <a:p>
            <a:pPr marL="285750" marR="0" lvl="0" indent="-64770" algn="l" rtl="0">
              <a:lnSpc>
                <a:spcPct val="80000"/>
              </a:lnSpc>
              <a:spcBef>
                <a:spcPts val="1080"/>
              </a:spcBef>
              <a:spcAft>
                <a:spcPts val="0"/>
              </a:spcAft>
              <a:buClr>
                <a:srgbClr val="000000"/>
              </a:buClr>
              <a:buSzPts val="275"/>
              <a:buFont typeface="Arial"/>
              <a:buNone/>
            </a:pPr>
            <a:r>
              <a:rPr lang="en-US" sz="1853"/>
              <a:t>unistd.h: Provides access to POSIX operating system API, including sleep functions.</a:t>
            </a:r>
            <a:endParaRPr sz="1853"/>
          </a:p>
          <a:p>
            <a:pPr marL="285750" marR="0" lvl="0" indent="-64770" algn="l" rtl="0">
              <a:lnSpc>
                <a:spcPct val="80000"/>
              </a:lnSpc>
              <a:spcBef>
                <a:spcPts val="1080"/>
              </a:spcBef>
              <a:spcAft>
                <a:spcPts val="0"/>
              </a:spcAft>
              <a:buClr>
                <a:srgbClr val="000000"/>
              </a:buClr>
              <a:buSzPts val="275"/>
              <a:buFont typeface="Arial"/>
              <a:buNone/>
            </a:pPr>
            <a:r>
              <a:rPr lang="en-US" sz="1853" b="1"/>
              <a:t>Purpose:</a:t>
            </a:r>
            <a:endParaRPr sz="1853" b="1"/>
          </a:p>
          <a:p>
            <a:pPr marL="285750" marR="0" lvl="0" indent="-64770" algn="l" rtl="0">
              <a:lnSpc>
                <a:spcPct val="80000"/>
              </a:lnSpc>
              <a:spcBef>
                <a:spcPts val="1080"/>
              </a:spcBef>
              <a:spcAft>
                <a:spcPts val="0"/>
              </a:spcAft>
              <a:buClr>
                <a:srgbClr val="000000"/>
              </a:buClr>
              <a:buSzPts val="275"/>
              <a:buFont typeface="Arial"/>
              <a:buNone/>
            </a:pPr>
            <a:r>
              <a:rPr lang="en-US" sz="1853"/>
              <a:t>These libraries collectively provide the necessary tools and functionalities to implement the Potion Explosion game in C.</a:t>
            </a:r>
            <a:endParaRPr sz="1853"/>
          </a:p>
          <a:p>
            <a:pPr marL="285750" marR="0" lvl="0" indent="-64770" algn="l" rtl="0">
              <a:lnSpc>
                <a:spcPct val="80000"/>
              </a:lnSpc>
              <a:spcBef>
                <a:spcPts val="1080"/>
              </a:spcBef>
              <a:spcAft>
                <a:spcPts val="0"/>
              </a:spcAft>
              <a:buClr>
                <a:srgbClr val="000000"/>
              </a:buClr>
              <a:buSzPts val="275"/>
              <a:buFont typeface="Arial"/>
              <a:buNone/>
            </a:pPr>
            <a:r>
              <a:rPr lang="en-US" sz="1853"/>
              <a:t>Each library serves a specific role, from standard I/O to thread management and synchronization.</a:t>
            </a:r>
            <a:endParaRPr sz="1553">
              <a:highlight>
                <a:srgbClr val="343541"/>
              </a:highlight>
              <a:latin typeface="Roboto"/>
              <a:ea typeface="Roboto"/>
              <a:cs typeface="Roboto"/>
              <a:sym typeface="Roboto"/>
            </a:endParaRPr>
          </a:p>
          <a:p>
            <a:pPr marL="285750" lvl="0" indent="-64770" algn="l" rtl="0">
              <a:lnSpc>
                <a:spcPct val="80000"/>
              </a:lnSpc>
              <a:spcBef>
                <a:spcPts val="1080"/>
              </a:spcBef>
              <a:spcAft>
                <a:spcPts val="0"/>
              </a:spcAft>
              <a:buSzPts val="870"/>
              <a:buNone/>
            </a:pP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Constants</a:t>
            </a:r>
            <a:endParaRPr/>
          </a:p>
        </p:txBody>
      </p:sp>
      <p:sp>
        <p:nvSpPr>
          <p:cNvPr id="172" name="Google Shape;172;p4"/>
          <p:cNvSpPr txBox="1">
            <a:spLocks noGrp="1"/>
          </p:cNvSpPr>
          <p:nvPr>
            <p:ph type="body" idx="1"/>
          </p:nvPr>
        </p:nvSpPr>
        <p:spPr>
          <a:xfrm>
            <a:off x="1484272" y="2826499"/>
            <a:ext cx="10018800" cy="3124200"/>
          </a:xfrm>
          <a:prstGeom prst="rect">
            <a:avLst/>
          </a:prstGeom>
          <a:noFill/>
          <a:ln>
            <a:noFill/>
          </a:ln>
        </p:spPr>
        <p:txBody>
          <a:bodyPr spcFirstLastPara="1" wrap="square" lIns="91425" tIns="45700" rIns="91425" bIns="45700" anchor="ctr" anchorCtr="0">
            <a:noAutofit/>
          </a:bodyPr>
          <a:lstStyle/>
          <a:p>
            <a:pPr marL="285750" marR="0" lvl="0" indent="-169703" algn="l" rtl="0">
              <a:lnSpc>
                <a:spcPct val="80000"/>
              </a:lnSpc>
              <a:spcBef>
                <a:spcPts val="1080"/>
              </a:spcBef>
              <a:spcAft>
                <a:spcPts val="0"/>
              </a:spcAft>
              <a:buSzPts val="1653"/>
              <a:buChar char="•"/>
            </a:pPr>
            <a:r>
              <a:rPr lang="en-US" sz="1600"/>
              <a:t>Constants (ROWS and COLUMNS):</a:t>
            </a:r>
            <a:endParaRPr sz="1600"/>
          </a:p>
          <a:p>
            <a:pPr marL="285750" marR="0" lvl="0" indent="-163353" algn="l" rtl="0">
              <a:lnSpc>
                <a:spcPct val="80000"/>
              </a:lnSpc>
              <a:spcBef>
                <a:spcPts val="1080"/>
              </a:spcBef>
              <a:spcAft>
                <a:spcPts val="0"/>
              </a:spcAft>
              <a:buSzPts val="1553"/>
              <a:buChar char="•"/>
            </a:pPr>
            <a:r>
              <a:rPr lang="en-US" sz="1500"/>
              <a:t>Purpose:</a:t>
            </a:r>
            <a:endParaRPr sz="1500"/>
          </a:p>
          <a:p>
            <a:pPr marL="285750" marR="0" lvl="0" indent="-163353" algn="l" rtl="0">
              <a:lnSpc>
                <a:spcPct val="80000"/>
              </a:lnSpc>
              <a:spcBef>
                <a:spcPts val="1080"/>
              </a:spcBef>
              <a:spcAft>
                <a:spcPts val="0"/>
              </a:spcAft>
              <a:buSzPts val="1553"/>
              <a:buChar char="•"/>
            </a:pPr>
            <a:r>
              <a:rPr lang="en-US" sz="1500"/>
              <a:t>Define the dimensions of the game board in a modular and easily adjustable manner.</a:t>
            </a:r>
            <a:endParaRPr sz="1500"/>
          </a:p>
          <a:p>
            <a:pPr marL="285750" marR="0" lvl="0" indent="-163353" algn="l" rtl="0">
              <a:lnSpc>
                <a:spcPct val="80000"/>
              </a:lnSpc>
              <a:spcBef>
                <a:spcPts val="1080"/>
              </a:spcBef>
              <a:spcAft>
                <a:spcPts val="0"/>
              </a:spcAft>
              <a:buSzPts val="1553"/>
              <a:buChar char="•"/>
            </a:pPr>
            <a:r>
              <a:rPr lang="en-US" sz="1500"/>
              <a:t>Facilitate code readability by using meaningful names for dimensions.</a:t>
            </a:r>
            <a:endParaRPr sz="1500"/>
          </a:p>
          <a:p>
            <a:pPr marL="285750" marR="0" lvl="0" indent="-163353" algn="l" rtl="0">
              <a:lnSpc>
                <a:spcPct val="80000"/>
              </a:lnSpc>
              <a:spcBef>
                <a:spcPts val="1080"/>
              </a:spcBef>
              <a:spcAft>
                <a:spcPts val="0"/>
              </a:spcAft>
              <a:buSzPts val="1553"/>
              <a:buChar char="•"/>
            </a:pPr>
            <a:r>
              <a:rPr lang="en-US" sz="1500"/>
              <a:t>Importance:</a:t>
            </a:r>
            <a:endParaRPr sz="1500"/>
          </a:p>
          <a:p>
            <a:pPr marL="285750" marR="0" lvl="0" indent="-163353" algn="l" rtl="0">
              <a:lnSpc>
                <a:spcPct val="80000"/>
              </a:lnSpc>
              <a:spcBef>
                <a:spcPts val="1080"/>
              </a:spcBef>
              <a:spcAft>
                <a:spcPts val="0"/>
              </a:spcAft>
              <a:buSzPts val="1553"/>
              <a:buChar char="•"/>
            </a:pPr>
            <a:r>
              <a:rPr lang="en-US" sz="1500"/>
              <a:t>Allows easy modification of the game board size without altering multiple instances throughout the code.</a:t>
            </a:r>
            <a:endParaRPr sz="1500"/>
          </a:p>
          <a:p>
            <a:pPr marL="285750" marR="0" lvl="0" indent="-163353" algn="l" rtl="0">
              <a:lnSpc>
                <a:spcPct val="80000"/>
              </a:lnSpc>
              <a:spcBef>
                <a:spcPts val="1080"/>
              </a:spcBef>
              <a:spcAft>
                <a:spcPts val="0"/>
              </a:spcAft>
              <a:buSzPts val="1553"/>
              <a:buChar char="•"/>
            </a:pPr>
            <a:r>
              <a:rPr lang="en-US" sz="1500"/>
              <a:t>Enhances scalability for potential future updates or variations of the game.</a:t>
            </a:r>
            <a:endParaRPr sz="1500"/>
          </a:p>
          <a:p>
            <a:pPr marL="285750" marR="0" lvl="0" indent="-163353" algn="l" rtl="0">
              <a:lnSpc>
                <a:spcPct val="80000"/>
              </a:lnSpc>
              <a:spcBef>
                <a:spcPts val="1080"/>
              </a:spcBef>
              <a:spcAft>
                <a:spcPts val="0"/>
              </a:spcAft>
              <a:buSzPts val="1553"/>
              <a:buChar char="•"/>
            </a:pPr>
            <a:r>
              <a:rPr lang="en-US" sz="1500"/>
              <a:t>Game Board Representation (2D Array - arr):</a:t>
            </a:r>
            <a:endParaRPr sz="1500"/>
          </a:p>
          <a:p>
            <a:pPr marL="285750" marR="0" lvl="0" indent="-163353" algn="l" rtl="0">
              <a:lnSpc>
                <a:spcPct val="80000"/>
              </a:lnSpc>
              <a:spcBef>
                <a:spcPts val="1080"/>
              </a:spcBef>
              <a:spcAft>
                <a:spcPts val="0"/>
              </a:spcAft>
              <a:buSzPts val="1553"/>
              <a:buChar char="•"/>
            </a:pPr>
            <a:r>
              <a:rPr lang="en-US" sz="1500"/>
              <a:t>Purpose:</a:t>
            </a:r>
            <a:endParaRPr sz="1500"/>
          </a:p>
          <a:p>
            <a:pPr marL="285750" marR="0" lvl="0" indent="-163353" algn="l" rtl="0">
              <a:lnSpc>
                <a:spcPct val="80000"/>
              </a:lnSpc>
              <a:spcBef>
                <a:spcPts val="1080"/>
              </a:spcBef>
              <a:spcAft>
                <a:spcPts val="0"/>
              </a:spcAft>
              <a:buSzPts val="1553"/>
              <a:buChar char="•"/>
            </a:pPr>
            <a:r>
              <a:rPr lang="en-US" sz="1500"/>
              <a:t>Represents the game board as a 2D array.</a:t>
            </a:r>
            <a:endParaRPr sz="1500"/>
          </a:p>
          <a:p>
            <a:pPr marL="285750" marR="0" lvl="0" indent="-163353" algn="l" rtl="0">
              <a:lnSpc>
                <a:spcPct val="80000"/>
              </a:lnSpc>
              <a:spcBef>
                <a:spcPts val="1080"/>
              </a:spcBef>
              <a:spcAft>
                <a:spcPts val="0"/>
              </a:spcAft>
              <a:buSzPts val="1553"/>
              <a:buChar char="•"/>
            </a:pPr>
            <a:r>
              <a:rPr lang="en-US" sz="1500"/>
              <a:t>Each cell in the array corresponds to a position on the game board.</a:t>
            </a:r>
            <a:endParaRPr sz="1500"/>
          </a:p>
          <a:p>
            <a:pPr marL="285750" marR="0" lvl="0" indent="-163353" algn="l" rtl="0">
              <a:lnSpc>
                <a:spcPct val="80000"/>
              </a:lnSpc>
              <a:spcBef>
                <a:spcPts val="1080"/>
              </a:spcBef>
              <a:spcAft>
                <a:spcPts val="0"/>
              </a:spcAft>
              <a:buSzPts val="1553"/>
              <a:buChar char="•"/>
            </a:pPr>
            <a:r>
              <a:rPr lang="en-US" sz="1500"/>
              <a:t>Key Features:</a:t>
            </a:r>
            <a:endParaRPr sz="1500"/>
          </a:p>
          <a:p>
            <a:pPr marL="285750" marR="0" lvl="0" indent="-163353" algn="l" rtl="0">
              <a:lnSpc>
                <a:spcPct val="80000"/>
              </a:lnSpc>
              <a:spcBef>
                <a:spcPts val="1080"/>
              </a:spcBef>
              <a:spcAft>
                <a:spcPts val="0"/>
              </a:spcAft>
              <a:buSzPts val="1553"/>
              <a:buChar char="•"/>
            </a:pPr>
            <a:r>
              <a:rPr lang="en-US" sz="1500"/>
              <a:t>Rows: Represent the vertical dimension of the game board.</a:t>
            </a:r>
            <a:endParaRPr sz="1500"/>
          </a:p>
          <a:p>
            <a:pPr marL="285750" marR="0" lvl="0" indent="-163353" algn="l" rtl="0">
              <a:lnSpc>
                <a:spcPct val="80000"/>
              </a:lnSpc>
              <a:spcBef>
                <a:spcPts val="1080"/>
              </a:spcBef>
              <a:spcAft>
                <a:spcPts val="0"/>
              </a:spcAft>
              <a:buSzPts val="1553"/>
              <a:buChar char="•"/>
            </a:pPr>
            <a:r>
              <a:rPr lang="en-US" sz="1500"/>
              <a:t>Columns: Represent the horizontal dimension of the game board.</a:t>
            </a:r>
            <a:endParaRPr sz="1500"/>
          </a:p>
          <a:p>
            <a:pPr marL="285750" lvl="0" indent="-163353" algn="l" rtl="0">
              <a:lnSpc>
                <a:spcPct val="80000"/>
              </a:lnSpc>
              <a:spcBef>
                <a:spcPts val="1080"/>
              </a:spcBef>
              <a:spcAft>
                <a:spcPts val="0"/>
              </a:spcAft>
              <a:buSzPts val="1553"/>
              <a:buChar char="•"/>
            </a:pP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txBox="1">
            <a:spLocks noGrp="1"/>
          </p:cNvSpPr>
          <p:nvPr>
            <p:ph type="title"/>
          </p:nvPr>
        </p:nvSpPr>
        <p:spPr>
          <a:xfrm>
            <a:off x="4437150" y="236325"/>
            <a:ext cx="3317700" cy="1045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Conclusion</a:t>
            </a:r>
            <a:endParaRPr/>
          </a:p>
        </p:txBody>
      </p:sp>
      <p:sp>
        <p:nvSpPr>
          <p:cNvPr id="178" name="Google Shape;178;p5"/>
          <p:cNvSpPr txBox="1">
            <a:spLocks noGrp="1"/>
          </p:cNvSpPr>
          <p:nvPr>
            <p:ph type="body" idx="1"/>
          </p:nvPr>
        </p:nvSpPr>
        <p:spPr>
          <a:xfrm>
            <a:off x="1426335" y="2391218"/>
            <a:ext cx="10018800" cy="31242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1008"/>
              </a:spcBef>
              <a:spcAft>
                <a:spcPts val="0"/>
              </a:spcAft>
              <a:buClr>
                <a:srgbClr val="000000"/>
              </a:buClr>
              <a:buSzPts val="275"/>
              <a:buFont typeface="Arial"/>
              <a:buNone/>
            </a:pPr>
            <a:r>
              <a:rPr lang="en-US" sz="1100" b="1"/>
              <a:t>Code Overview:</a:t>
            </a:r>
            <a:endParaRPr sz="1100" b="1"/>
          </a:p>
          <a:p>
            <a:pPr marL="0" marR="0" lvl="0" indent="0" algn="l" rtl="0">
              <a:lnSpc>
                <a:spcPct val="80000"/>
              </a:lnSpc>
              <a:spcBef>
                <a:spcPts val="1008"/>
              </a:spcBef>
              <a:spcAft>
                <a:spcPts val="0"/>
              </a:spcAft>
              <a:buClr>
                <a:srgbClr val="000000"/>
              </a:buClr>
              <a:buSzPts val="275"/>
              <a:buFont typeface="Arial"/>
              <a:buNone/>
            </a:pPr>
            <a:r>
              <a:rPr lang="en-US" sz="1100"/>
              <a:t>Developed in C, the Potion Explosion game utilizes multithreading and semaphores.</a:t>
            </a:r>
            <a:endParaRPr sz="1100"/>
          </a:p>
          <a:p>
            <a:pPr marL="0" marR="0" lvl="0" indent="0" algn="l" rtl="0">
              <a:lnSpc>
                <a:spcPct val="80000"/>
              </a:lnSpc>
              <a:spcBef>
                <a:spcPts val="1008"/>
              </a:spcBef>
              <a:spcAft>
                <a:spcPts val="0"/>
              </a:spcAft>
              <a:buClr>
                <a:srgbClr val="000000"/>
              </a:buClr>
              <a:buSzPts val="275"/>
              <a:buFont typeface="Arial"/>
              <a:buNone/>
            </a:pPr>
            <a:r>
              <a:rPr lang="en-US" sz="1100"/>
              <a:t>Features a modular structure with well-defined functions for various game aspects.</a:t>
            </a:r>
            <a:endParaRPr sz="1100"/>
          </a:p>
          <a:p>
            <a:pPr marL="0" marR="0" lvl="0" indent="0" algn="l" rtl="0">
              <a:lnSpc>
                <a:spcPct val="80000"/>
              </a:lnSpc>
              <a:spcBef>
                <a:spcPts val="1008"/>
              </a:spcBef>
              <a:spcAft>
                <a:spcPts val="0"/>
              </a:spcAft>
              <a:buClr>
                <a:srgbClr val="000000"/>
              </a:buClr>
              <a:buSzPts val="275"/>
              <a:buFont typeface="Arial"/>
              <a:buNone/>
            </a:pPr>
            <a:r>
              <a:rPr lang="en-US" sz="1100" b="1"/>
              <a:t>Libraries Included:</a:t>
            </a:r>
            <a:endParaRPr sz="1100" b="1"/>
          </a:p>
          <a:p>
            <a:pPr marL="0" marR="0" lvl="0" indent="0" algn="l" rtl="0">
              <a:lnSpc>
                <a:spcPct val="80000"/>
              </a:lnSpc>
              <a:spcBef>
                <a:spcPts val="1008"/>
              </a:spcBef>
              <a:spcAft>
                <a:spcPts val="0"/>
              </a:spcAft>
              <a:buClr>
                <a:srgbClr val="000000"/>
              </a:buClr>
              <a:buSzPts val="275"/>
              <a:buFont typeface="Arial"/>
              <a:buNone/>
            </a:pPr>
            <a:r>
              <a:rPr lang="en-US" sz="1100"/>
              <a:t>Standard libraries such as stdio.h, stdlib.h, and others contribute to the code's functionality.</a:t>
            </a:r>
            <a:endParaRPr sz="1100"/>
          </a:p>
          <a:p>
            <a:pPr marL="0" marR="0" lvl="0" indent="0" algn="l" rtl="0">
              <a:lnSpc>
                <a:spcPct val="80000"/>
              </a:lnSpc>
              <a:spcBef>
                <a:spcPts val="1008"/>
              </a:spcBef>
              <a:spcAft>
                <a:spcPts val="0"/>
              </a:spcAft>
              <a:buClr>
                <a:srgbClr val="000000"/>
              </a:buClr>
              <a:buSzPts val="275"/>
              <a:buFont typeface="Arial"/>
              <a:buNone/>
            </a:pPr>
            <a:r>
              <a:rPr lang="en-US" sz="1100"/>
              <a:t>Each library serves a specific purpose, ranging from I/O operations to thread management.</a:t>
            </a:r>
            <a:endParaRPr sz="1100"/>
          </a:p>
          <a:p>
            <a:pPr marL="0" marR="0" lvl="0" indent="0" algn="l" rtl="0">
              <a:lnSpc>
                <a:spcPct val="80000"/>
              </a:lnSpc>
              <a:spcBef>
                <a:spcPts val="1008"/>
              </a:spcBef>
              <a:spcAft>
                <a:spcPts val="0"/>
              </a:spcAft>
              <a:buClr>
                <a:srgbClr val="000000"/>
              </a:buClr>
              <a:buSzPts val="275"/>
              <a:buFont typeface="Arial"/>
              <a:buNone/>
            </a:pPr>
            <a:r>
              <a:rPr lang="en-US" sz="1100" b="1"/>
              <a:t>Constants and Game Board Representation:</a:t>
            </a:r>
            <a:endParaRPr sz="1100" b="1"/>
          </a:p>
          <a:p>
            <a:pPr marL="0" marR="0" lvl="0" indent="0" algn="l" rtl="0">
              <a:lnSpc>
                <a:spcPct val="80000"/>
              </a:lnSpc>
              <a:spcBef>
                <a:spcPts val="1008"/>
              </a:spcBef>
              <a:spcAft>
                <a:spcPts val="0"/>
              </a:spcAft>
              <a:buClr>
                <a:srgbClr val="000000"/>
              </a:buClr>
              <a:buSzPts val="275"/>
              <a:buFont typeface="Arial"/>
              <a:buNone/>
            </a:pPr>
            <a:r>
              <a:rPr lang="en-US" sz="1100"/>
              <a:t>Constants (ROWS and COLUMNS) define the game board's dimensions, promoting modularity and code readability.</a:t>
            </a:r>
            <a:endParaRPr sz="1100"/>
          </a:p>
          <a:p>
            <a:pPr marL="0" marR="0" lvl="0" indent="0" algn="l" rtl="0">
              <a:lnSpc>
                <a:spcPct val="80000"/>
              </a:lnSpc>
              <a:spcBef>
                <a:spcPts val="1008"/>
              </a:spcBef>
              <a:spcAft>
                <a:spcPts val="0"/>
              </a:spcAft>
              <a:buClr>
                <a:srgbClr val="000000"/>
              </a:buClr>
              <a:buSzPts val="275"/>
              <a:buFont typeface="Arial"/>
              <a:buNone/>
            </a:pPr>
            <a:r>
              <a:rPr lang="en-US" sz="1100"/>
              <a:t>A 2D array (arr) represents the game board, facilitating efficient storage and manipulation of the game state.</a:t>
            </a:r>
            <a:endParaRPr sz="1100"/>
          </a:p>
          <a:p>
            <a:pPr marL="0" marR="0" lvl="0" indent="0" algn="l" rtl="0">
              <a:lnSpc>
                <a:spcPct val="80000"/>
              </a:lnSpc>
              <a:spcBef>
                <a:spcPts val="1008"/>
              </a:spcBef>
              <a:spcAft>
                <a:spcPts val="0"/>
              </a:spcAft>
              <a:buClr>
                <a:srgbClr val="000000"/>
              </a:buClr>
              <a:buSzPts val="275"/>
              <a:buFont typeface="Arial"/>
              <a:buNone/>
            </a:pPr>
            <a:r>
              <a:rPr lang="en-US" sz="1100" b="1"/>
              <a:t>Global Variables:</a:t>
            </a:r>
            <a:endParaRPr sz="1100" b="1"/>
          </a:p>
          <a:p>
            <a:pPr marL="0" marR="0" lvl="0" indent="0" algn="l" rtl="0">
              <a:lnSpc>
                <a:spcPct val="80000"/>
              </a:lnSpc>
              <a:spcBef>
                <a:spcPts val="1008"/>
              </a:spcBef>
              <a:spcAft>
                <a:spcPts val="0"/>
              </a:spcAft>
              <a:buClr>
                <a:srgbClr val="000000"/>
              </a:buClr>
              <a:buSzPts val="275"/>
              <a:buFont typeface="Arial"/>
              <a:buNone/>
            </a:pPr>
            <a:r>
              <a:rPr lang="en-US" sz="1100"/>
              <a:t>Key global variables, including myRandom, Y, B, O, R, score1, score2, and turnCount, play pivotal roles in tracking game state and progress.</a:t>
            </a:r>
            <a:endParaRPr sz="1100"/>
          </a:p>
          <a:p>
            <a:pPr marL="0" marR="0" lvl="0" indent="0" algn="l" rtl="0">
              <a:lnSpc>
                <a:spcPct val="80000"/>
              </a:lnSpc>
              <a:spcBef>
                <a:spcPts val="1008"/>
              </a:spcBef>
              <a:spcAft>
                <a:spcPts val="0"/>
              </a:spcAft>
              <a:buClr>
                <a:srgbClr val="000000"/>
              </a:buClr>
              <a:buSzPts val="275"/>
              <a:buFont typeface="Arial"/>
              <a:buNone/>
            </a:pPr>
            <a:r>
              <a:rPr lang="en-US" sz="1100" b="1"/>
              <a:t>File Handling:</a:t>
            </a:r>
            <a:endParaRPr sz="1100" b="1"/>
          </a:p>
          <a:p>
            <a:pPr marL="0" marR="0" lvl="0" indent="0" algn="l" rtl="0">
              <a:lnSpc>
                <a:spcPct val="80000"/>
              </a:lnSpc>
              <a:spcBef>
                <a:spcPts val="1008"/>
              </a:spcBef>
              <a:spcAft>
                <a:spcPts val="0"/>
              </a:spcAft>
              <a:buClr>
                <a:srgbClr val="000000"/>
              </a:buClr>
              <a:buSzPts val="275"/>
              <a:buFont typeface="Arial"/>
              <a:buNone/>
            </a:pPr>
            <a:r>
              <a:rPr lang="en-US" sz="1100"/>
              <a:t>The code incorporates file handling functions (saveGameState and loadGameState) to save and load game states.</a:t>
            </a:r>
            <a:endParaRPr sz="1100"/>
          </a:p>
          <a:p>
            <a:pPr marL="0" marR="0" lvl="0" indent="0" algn="l" rtl="0">
              <a:lnSpc>
                <a:spcPct val="80000"/>
              </a:lnSpc>
              <a:spcBef>
                <a:spcPts val="1008"/>
              </a:spcBef>
              <a:spcAft>
                <a:spcPts val="0"/>
              </a:spcAft>
              <a:buClr>
                <a:srgbClr val="000000"/>
              </a:buClr>
              <a:buSzPts val="275"/>
              <a:buFont typeface="Arial"/>
              <a:buNone/>
            </a:pPr>
            <a:r>
              <a:rPr lang="en-US" sz="1100" b="1"/>
              <a:t>Game Logic and User Interface:</a:t>
            </a:r>
            <a:endParaRPr sz="1100" b="1"/>
          </a:p>
          <a:p>
            <a:pPr marL="0" marR="0" lvl="0" indent="0" algn="l" rtl="0">
              <a:lnSpc>
                <a:spcPct val="80000"/>
              </a:lnSpc>
              <a:spcBef>
                <a:spcPts val="1008"/>
              </a:spcBef>
              <a:spcAft>
                <a:spcPts val="0"/>
              </a:spcAft>
              <a:buClr>
                <a:srgbClr val="000000"/>
              </a:buClr>
              <a:buSzPts val="275"/>
              <a:buFont typeface="Arial"/>
              <a:buNone/>
            </a:pPr>
            <a:r>
              <a:rPr lang="en-US" sz="1100"/>
              <a:t>The main function orchestrates the game, utilizing threads and synchronization mechanisms.</a:t>
            </a:r>
            <a:endParaRPr sz="1100"/>
          </a:p>
          <a:p>
            <a:pPr marL="0" marR="0" lvl="0" indent="0" algn="l" rtl="0">
              <a:lnSpc>
                <a:spcPct val="80000"/>
              </a:lnSpc>
              <a:spcBef>
                <a:spcPts val="1008"/>
              </a:spcBef>
              <a:spcAft>
                <a:spcPts val="0"/>
              </a:spcAft>
              <a:buClr>
                <a:srgbClr val="000000"/>
              </a:buClr>
              <a:buSzPts val="275"/>
              <a:buFont typeface="Arial"/>
              <a:buNone/>
            </a:pPr>
            <a:r>
              <a:rPr lang="en-US" sz="1100"/>
              <a:t>User interaction is facilitated through a menu-driven user interface (UI_Interface), providing players with choices and actions.</a:t>
            </a:r>
            <a:endParaRPr sz="1100"/>
          </a:p>
          <a:p>
            <a:pPr marL="0" marR="0" lvl="0" indent="0" algn="l" rtl="0">
              <a:lnSpc>
                <a:spcPct val="80000"/>
              </a:lnSpc>
              <a:spcBef>
                <a:spcPts val="1008"/>
              </a:spcBef>
              <a:spcAft>
                <a:spcPts val="0"/>
              </a:spcAft>
              <a:buClr>
                <a:srgbClr val="000000"/>
              </a:buClr>
              <a:buSzPts val="870"/>
              <a:buFont typeface="Arial"/>
              <a:buNone/>
            </a:pPr>
            <a:r>
              <a:rPr lang="en-US" sz="1100" b="1"/>
              <a:t>Importance of Multithreading and Synchronization:</a:t>
            </a:r>
            <a:endParaRPr sz="1100" b="1"/>
          </a:p>
          <a:p>
            <a:pPr marL="0" marR="0" lvl="0" indent="0" algn="l" rtl="0">
              <a:lnSpc>
                <a:spcPct val="80000"/>
              </a:lnSpc>
              <a:spcBef>
                <a:spcPts val="1008"/>
              </a:spcBef>
              <a:spcAft>
                <a:spcPts val="0"/>
              </a:spcAft>
              <a:buClr>
                <a:srgbClr val="000000"/>
              </a:buClr>
              <a:buSzPts val="275"/>
              <a:buFont typeface="Arial"/>
              <a:buNone/>
            </a:pPr>
            <a:r>
              <a:rPr lang="en-US" sz="1100"/>
              <a:t>Enhanced Gameplay Dynamics:</a:t>
            </a:r>
            <a:endParaRPr sz="1100"/>
          </a:p>
          <a:p>
            <a:pPr marL="0" marR="0" lvl="0" indent="0" algn="l" rtl="0">
              <a:lnSpc>
                <a:spcPct val="80000"/>
              </a:lnSpc>
              <a:spcBef>
                <a:spcPts val="1008"/>
              </a:spcBef>
              <a:spcAft>
                <a:spcPts val="0"/>
              </a:spcAft>
              <a:buClr>
                <a:srgbClr val="000000"/>
              </a:buClr>
              <a:buSzPts val="275"/>
              <a:buFont typeface="Arial"/>
              <a:buNone/>
            </a:pPr>
            <a:r>
              <a:rPr lang="en-US" sz="1100"/>
              <a:t>Multithreading is employed to simulate simultaneous processes, creating a dynamic and interactive gaming experience.</a:t>
            </a:r>
            <a:endParaRPr sz="1100"/>
          </a:p>
          <a:p>
            <a:pPr marL="0" marR="0" lvl="0" indent="0" algn="l" rtl="0">
              <a:lnSpc>
                <a:spcPct val="80000"/>
              </a:lnSpc>
              <a:spcBef>
                <a:spcPts val="1008"/>
              </a:spcBef>
              <a:spcAft>
                <a:spcPts val="0"/>
              </a:spcAft>
              <a:buClr>
                <a:srgbClr val="000000"/>
              </a:buClr>
              <a:buSzPts val="275"/>
              <a:buFont typeface="Arial"/>
              <a:buNone/>
            </a:pPr>
            <a:r>
              <a:rPr lang="en-US" sz="1100" b="1"/>
              <a:t>Preventing Race Conditions:</a:t>
            </a:r>
            <a:endParaRPr sz="1100" b="1"/>
          </a:p>
          <a:p>
            <a:pPr marL="0" marR="0" lvl="0" indent="0" algn="l" rtl="0">
              <a:lnSpc>
                <a:spcPct val="80000"/>
              </a:lnSpc>
              <a:spcBef>
                <a:spcPts val="1008"/>
              </a:spcBef>
              <a:spcAft>
                <a:spcPts val="0"/>
              </a:spcAft>
              <a:buClr>
                <a:srgbClr val="000000"/>
              </a:buClr>
              <a:buSzPts val="275"/>
              <a:buFont typeface="Arial"/>
              <a:buNone/>
            </a:pPr>
            <a:r>
              <a:rPr lang="en-US" sz="1100"/>
              <a:t>Synchronization, implemented through semaphores, ensures orderly access to shared resources, preventing race conditions..</a:t>
            </a:r>
            <a:endParaRPr sz="800">
              <a:solidFill>
                <a:srgbClr val="D1D5DB"/>
              </a:solidFill>
              <a:highlight>
                <a:srgbClr val="343541"/>
              </a:highlight>
              <a:latin typeface="Roboto"/>
              <a:ea typeface="Roboto"/>
              <a:cs typeface="Roboto"/>
              <a:sym typeface="Roboto"/>
            </a:endParaRPr>
          </a:p>
          <a:p>
            <a:pPr marL="0" lvl="0" indent="0" algn="l" rtl="0">
              <a:lnSpc>
                <a:spcPct val="80000"/>
              </a:lnSpc>
              <a:spcBef>
                <a:spcPts val="1008"/>
              </a:spcBef>
              <a:spcAft>
                <a:spcPts val="0"/>
              </a:spcAft>
              <a:buSzPts val="870"/>
              <a:buNone/>
            </a:pP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a9088ba4b2_0_16"/>
          <p:cNvSpPr txBox="1">
            <a:spLocks noGrp="1"/>
          </p:cNvSpPr>
          <p:nvPr>
            <p:ph type="title"/>
          </p:nvPr>
        </p:nvSpPr>
        <p:spPr>
          <a:xfrm>
            <a:off x="1484311" y="685800"/>
            <a:ext cx="10018800" cy="1752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Thank You!</a:t>
            </a:r>
            <a:endParaRPr/>
          </a:p>
        </p:txBody>
      </p:sp>
      <p:sp>
        <p:nvSpPr>
          <p:cNvPr id="184" name="Google Shape;184;g2a9088ba4b2_0_16"/>
          <p:cNvSpPr txBox="1">
            <a:spLocks noGrp="1"/>
          </p:cNvSpPr>
          <p:nvPr>
            <p:ph type="body" idx="1"/>
          </p:nvPr>
        </p:nvSpPr>
        <p:spPr>
          <a:xfrm>
            <a:off x="1484310" y="2666999"/>
            <a:ext cx="10018800" cy="31242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endParaRPr/>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764</Words>
  <Application>Microsoft Office PowerPoint</Application>
  <PresentationFormat>Widescreen</PresentationFormat>
  <Paragraphs>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Corbel</vt:lpstr>
      <vt:lpstr>Roboto</vt:lpstr>
      <vt:lpstr>Arial</vt:lpstr>
      <vt:lpstr>Parallax</vt:lpstr>
      <vt:lpstr>Potion Explosion</vt:lpstr>
      <vt:lpstr>What is Potion explosion</vt:lpstr>
      <vt:lpstr>How many players?</vt:lpstr>
      <vt:lpstr>PowerPoint Presentation</vt:lpstr>
      <vt:lpstr>Libraries used</vt:lpstr>
      <vt:lpstr>Constants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Potion Explosion</dc:title>
  <dc:creator>Muhammad Haaris</dc:creator>
  <cp:lastModifiedBy>Muhammad Bilal qureshi</cp:lastModifiedBy>
  <cp:revision>1</cp:revision>
  <dcterms:created xsi:type="dcterms:W3CDTF">2023-02-03T13:53:40Z</dcterms:created>
  <dcterms:modified xsi:type="dcterms:W3CDTF">2023-12-21T06:18:30Z</dcterms:modified>
</cp:coreProperties>
</file>