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70" r:id="rId4"/>
    <p:sldId id="258" r:id="rId5"/>
    <p:sldId id="264" r:id="rId6"/>
    <p:sldId id="259" r:id="rId7"/>
    <p:sldId id="261" r:id="rId8"/>
    <p:sldId id="267" r:id="rId9"/>
    <p:sldId id="262" r:id="rId10"/>
    <p:sldId id="263" r:id="rId11"/>
    <p:sldId id="260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0981\OneDrive\&#26700;&#38754;\&#23526;&#35373;&#20998;&#32068;&#22577;&#21578;\&#23526;&#35373;&#22577;&#21578;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/>
      <c:lineChart>
        <c:grouping val="standard"/>
        <c:ser>
          <c:idx val="0"/>
          <c:order val="0"/>
          <c:tx>
            <c:strRef>
              <c:f>實設報告!$E$2</c:f>
              <c:strCache>
                <c:ptCount val="1"/>
                <c:pt idx="0">
                  <c:v>木紙板</c:v>
                </c:pt>
              </c:strCache>
            </c:strRef>
          </c:tx>
          <c:cat>
            <c:numRef>
              <c:f>實設報告!$F$1:$G$1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cat>
          <c:val>
            <c:numRef>
              <c:f>實設報告!$F$2:$G$2</c:f>
              <c:numCache>
                <c:formatCode>General</c:formatCode>
                <c:ptCount val="2"/>
                <c:pt idx="0">
                  <c:v>45.29999999999999</c:v>
                </c:pt>
                <c:pt idx="1">
                  <c:v>43.133333333333333</c:v>
                </c:pt>
              </c:numCache>
            </c:numRef>
          </c:val>
        </c:ser>
        <c:ser>
          <c:idx val="1"/>
          <c:order val="1"/>
          <c:tx>
            <c:strRef>
              <c:f>實設報告!$E$3</c:f>
              <c:strCache>
                <c:ptCount val="1"/>
                <c:pt idx="0">
                  <c:v>彩浪板</c:v>
                </c:pt>
              </c:strCache>
            </c:strRef>
          </c:tx>
          <c:cat>
            <c:numRef>
              <c:f>實設報告!$F$1:$G$1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cat>
          <c:val>
            <c:numRef>
              <c:f>實設報告!$F$3:$G$3</c:f>
              <c:numCache>
                <c:formatCode>General</c:formatCode>
                <c:ptCount val="2"/>
                <c:pt idx="0">
                  <c:v>63.866666666666667</c:v>
                </c:pt>
                <c:pt idx="1">
                  <c:v>65.833333333333329</c:v>
                </c:pt>
              </c:numCache>
            </c:numRef>
          </c:val>
        </c:ser>
        <c:marker val="1"/>
        <c:axId val="59819136"/>
        <c:axId val="59820672"/>
      </c:lineChart>
      <c:catAx>
        <c:axId val="59819136"/>
        <c:scaling>
          <c:orientation val="minMax"/>
        </c:scaling>
        <c:axPos val="b"/>
        <c:numFmt formatCode="General" sourceLinked="1"/>
        <c:majorTickMark val="none"/>
        <c:tickLblPos val="nextTo"/>
        <c:crossAx val="59820672"/>
        <c:crosses val="autoZero"/>
        <c:auto val="1"/>
        <c:lblAlgn val="ctr"/>
        <c:lblOffset val="100"/>
      </c:catAx>
      <c:valAx>
        <c:axId val="598206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平均彈跳高度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9819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388888888888888"/>
          <c:y val="0.415893846602508"/>
          <c:w val="0.16666666666666666"/>
          <c:h val="0.17747156605424322"/>
        </c:manualLayout>
      </c:layout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2A0685-6F9C-4FF3-BC8A-BD402D9B5AD4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65B208-07D8-474B-B660-F4F8F18858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1.tenor.com/images/49af2056717bdc97ea295b1329ad294b/tenor.gif?itemid=11488359" TargetMode="External"/><Relationship Id="rId2" Type="http://schemas.openxmlformats.org/officeDocument/2006/relationships/hyperlink" Target="http://scigame.ntcu.edu.tw/power/power-057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雲朵形 16"/>
          <p:cNvSpPr/>
          <p:nvPr/>
        </p:nvSpPr>
        <p:spPr>
          <a:xfrm>
            <a:off x="2857488" y="1857364"/>
            <a:ext cx="4786346" cy="2214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868" y="2643182"/>
            <a:ext cx="3357586" cy="685808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彈跳玩具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6314" y="6143644"/>
            <a:ext cx="4214842" cy="500066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洪桂如、林佳怡、方渝淇、陳芳誼</a:t>
            </a:r>
            <a:endParaRPr lang="en-US" altLang="zh-TW" dirty="0" smtClean="0"/>
          </a:p>
        </p:txBody>
      </p:sp>
      <p:sp>
        <p:nvSpPr>
          <p:cNvPr id="7" name="向上箭號 6"/>
          <p:cNvSpPr/>
          <p:nvPr/>
        </p:nvSpPr>
        <p:spPr>
          <a:xfrm>
            <a:off x="7143768" y="4714884"/>
            <a:ext cx="857256" cy="1000132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8001024" y="3643314"/>
            <a:ext cx="1000132" cy="214314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6215074" y="4357694"/>
            <a:ext cx="857256" cy="1357322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形箭號 9"/>
          <p:cNvSpPr/>
          <p:nvPr/>
        </p:nvSpPr>
        <p:spPr>
          <a:xfrm>
            <a:off x="2143108" y="571480"/>
            <a:ext cx="1928826" cy="2571768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上彎) 10"/>
          <p:cNvSpPr/>
          <p:nvPr/>
        </p:nvSpPr>
        <p:spPr>
          <a:xfrm>
            <a:off x="6643702" y="714356"/>
            <a:ext cx="1714512" cy="1071570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3357554" y="3929066"/>
            <a:ext cx="428628" cy="428628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3428992" y="4429132"/>
            <a:ext cx="142876" cy="128588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3643306" y="4429132"/>
            <a:ext cx="142876" cy="135732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3357554" y="5786454"/>
            <a:ext cx="428628" cy="428628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4043362" cy="703282"/>
          </a:xfrm>
        </p:spPr>
        <p:txBody>
          <a:bodyPr/>
          <a:lstStyle/>
          <a:p>
            <a:r>
              <a:rPr lang="zh-TW" altLang="en-US" b="1" dirty="0" smtClean="0"/>
              <a:t>殘差        模型診斷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428728" y="571480"/>
            <a:ext cx="785818" cy="714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14942" y="1357298"/>
            <a:ext cx="292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/>
              <a:t>殘差變異數同質性檢定</a:t>
            </a:r>
            <a:r>
              <a:rPr lang="en-US" altLang="zh-TW" dirty="0" smtClean="0"/>
              <a:t>:</a:t>
            </a:r>
            <a:r>
              <a:rPr lang="zh-TW" altLang="zh-TW" dirty="0" smtClean="0"/>
              <a:t>假設</a:t>
            </a:r>
            <a:r>
              <a:rPr lang="zh-TW" altLang="en-US" dirty="0" smtClean="0"/>
              <a:t>殘差</a:t>
            </a:r>
            <a:r>
              <a:rPr lang="zh-TW" altLang="zh-TW" dirty="0" smtClean="0"/>
              <a:t>變異數相等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殘差對材質的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值跟殘差對圈數的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值相同，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0.99235 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 </a:t>
            </a:r>
            <a:r>
              <a:rPr lang="zh-TW" altLang="zh-TW" dirty="0" smtClean="0"/>
              <a:t>α</a:t>
            </a:r>
            <a:r>
              <a:rPr lang="en-US" altLang="zh-TW" dirty="0" smtClean="0"/>
              <a:t>=0.05</a:t>
            </a:r>
            <a:r>
              <a:rPr lang="zh-TW" altLang="en-US" dirty="0" smtClean="0"/>
              <a:t>，所以接受假設，此殘差變異數相等。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14752"/>
            <a:ext cx="452630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00108"/>
            <a:ext cx="4572032" cy="303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57224" y="1071546"/>
            <a:ext cx="2928926" cy="15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新細明體" pitchFamily="18" charset="-120"/>
                <a:cs typeface="新細明體" pitchFamily="18" charset="-120"/>
              </a:rPr>
              <a:t>Non-constant Variance Score Test 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彈跳玩具因子分析的</a:t>
            </a:r>
            <a:r>
              <a:rPr lang="en-US" altLang="zh-TW" b="1" dirty="0" smtClean="0"/>
              <a:t>ANOVA</a:t>
            </a:r>
            <a:r>
              <a:rPr lang="zh-TW" altLang="en-US" b="1" dirty="0" smtClean="0"/>
              <a:t>表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994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Source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DF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Sum of Squares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Mean Square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F Value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Pr &gt; F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Material Type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185224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185224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21.762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0.00161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Coils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0.95573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0.63254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Error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68092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255447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1928826" cy="846158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結論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7467600" cy="4500594"/>
          </a:xfrm>
        </p:spPr>
        <p:txBody>
          <a:bodyPr/>
          <a:lstStyle/>
          <a:p>
            <a:r>
              <a:rPr lang="zh-TW" altLang="en-US" dirty="0" smtClean="0"/>
              <a:t>因為材料種類的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0.00161</a:t>
            </a:r>
            <a:r>
              <a:rPr lang="en-US" altLang="zh-TW" dirty="0" smtClean="0"/>
              <a:t>&lt;</a:t>
            </a:r>
            <a:r>
              <a:rPr lang="zh-TW" altLang="zh-TW" dirty="0" smtClean="0"/>
              <a:t> </a:t>
            </a:r>
            <a:r>
              <a:rPr lang="zh-TW" altLang="zh-TW" dirty="0" smtClean="0"/>
              <a:t>α</a:t>
            </a:r>
            <a:r>
              <a:rPr lang="en-US" altLang="zh-TW" dirty="0" smtClean="0"/>
              <a:t>=0.05</a:t>
            </a:r>
            <a:r>
              <a:rPr lang="zh-TW" altLang="en-US" dirty="0" smtClean="0"/>
              <a:t>，所以拒絕</a:t>
            </a:r>
            <a:r>
              <a:rPr lang="en-US" altLang="zh-TW" dirty="0" smtClean="0"/>
              <a:t>H0</a:t>
            </a:r>
            <a:r>
              <a:rPr lang="zh-TW" altLang="en-US" dirty="0" smtClean="0"/>
              <a:t>，此兩種材質會影響彈跳高度。</a:t>
            </a:r>
            <a:endParaRPr lang="en-US" altLang="zh-TW" dirty="0" smtClean="0"/>
          </a:p>
          <a:p>
            <a:r>
              <a:rPr lang="zh-TW" altLang="en-US" dirty="0" smtClean="0"/>
              <a:t>因為綑綁圈數的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0.95573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 </a:t>
            </a:r>
            <a:r>
              <a:rPr lang="zh-TW" altLang="zh-TW" dirty="0" smtClean="0"/>
              <a:t>α</a:t>
            </a:r>
            <a:r>
              <a:rPr lang="en-US" altLang="zh-TW" dirty="0" smtClean="0"/>
              <a:t>=0.05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所以</a:t>
            </a:r>
            <a:r>
              <a:rPr lang="zh-TW" altLang="en-US" dirty="0" smtClean="0"/>
              <a:t>接受</a:t>
            </a:r>
            <a:r>
              <a:rPr lang="en-US" altLang="zh-TW" dirty="0" smtClean="0"/>
              <a:t>H0</a:t>
            </a:r>
            <a:r>
              <a:rPr lang="zh-TW" altLang="en-US" dirty="0" smtClean="0"/>
              <a:t>，此兩種綑綁圈</a:t>
            </a:r>
            <a:r>
              <a:rPr lang="zh-TW" altLang="en-US" dirty="0" smtClean="0"/>
              <a:t>數不會</a:t>
            </a:r>
            <a:r>
              <a:rPr lang="zh-TW" altLang="en-US" dirty="0" smtClean="0"/>
              <a:t>影響彈跳高度。</a:t>
            </a:r>
            <a:endParaRPr lang="en-US" altLang="zh-TW" dirty="0" smtClean="0"/>
          </a:p>
          <a:p>
            <a:r>
              <a:rPr lang="zh-TW" altLang="en-US" dirty="0" smtClean="0"/>
              <a:t>因為二因子交互作用的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0.63254</a:t>
            </a:r>
            <a:r>
              <a:rPr lang="en-US" altLang="zh-TW" dirty="0" smtClean="0"/>
              <a:t> 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 </a:t>
            </a:r>
            <a:r>
              <a:rPr lang="zh-TW" altLang="zh-TW" dirty="0" smtClean="0"/>
              <a:t>α</a:t>
            </a:r>
            <a:r>
              <a:rPr lang="en-US" altLang="zh-TW" dirty="0" smtClean="0"/>
              <a:t>=0.05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所以</a:t>
            </a:r>
            <a:r>
              <a:rPr lang="zh-TW" altLang="en-US" dirty="0" smtClean="0"/>
              <a:t>接受</a:t>
            </a:r>
            <a:r>
              <a:rPr lang="en-US" altLang="zh-TW" dirty="0" smtClean="0"/>
              <a:t>H0</a:t>
            </a:r>
            <a:r>
              <a:rPr lang="zh-TW" altLang="en-US" dirty="0" smtClean="0"/>
              <a:t>，此二</a:t>
            </a:r>
            <a:r>
              <a:rPr lang="zh-TW" altLang="en-US" dirty="0" smtClean="0"/>
              <a:t>因子沒有</a:t>
            </a:r>
            <a:r>
              <a:rPr lang="zh-TW" altLang="en-US" dirty="0" smtClean="0"/>
              <a:t>顯著的交互作用。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2143116"/>
            <a:ext cx="7467600" cy="1143000"/>
          </a:xfrm>
        </p:spPr>
        <p:txBody>
          <a:bodyPr/>
          <a:lstStyle/>
          <a:p>
            <a:r>
              <a:rPr lang="en-US" altLang="zh-TW" sz="2400" dirty="0" smtClean="0">
                <a:latin typeface="Segoe UI Black" pitchFamily="34" charset="0"/>
                <a:ea typeface="Segoe UI Black" pitchFamily="34" charset="0"/>
              </a:rPr>
              <a:t>Thank</a:t>
            </a:r>
            <a:r>
              <a:rPr lang="en-US" altLang="zh-TW" sz="32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altLang="zh-TW" dirty="0" smtClean="0">
                <a:latin typeface="Segoe UI Black" pitchFamily="34" charset="0"/>
                <a:ea typeface="Segoe UI Black" pitchFamily="34" charset="0"/>
              </a:rPr>
              <a:t>you for listening.</a:t>
            </a:r>
            <a:endParaRPr lang="zh-TW" altLang="en-US" dirty="0">
              <a:latin typeface="Segoe UI Black" pitchFamily="34" charset="0"/>
              <a:ea typeface="+mn-ea"/>
            </a:endParaRPr>
          </a:p>
        </p:txBody>
      </p:sp>
      <p:pic>
        <p:nvPicPr>
          <p:cNvPr id="4" name="內容版面配置區 3" descr="tenor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72198" y="2357430"/>
            <a:ext cx="1143008" cy="1071570"/>
          </a:xfrm>
        </p:spPr>
      </p:pic>
      <p:sp>
        <p:nvSpPr>
          <p:cNvPr id="5" name="文字方塊 4"/>
          <p:cNvSpPr txBox="1"/>
          <p:nvPr/>
        </p:nvSpPr>
        <p:spPr>
          <a:xfrm>
            <a:off x="1142976" y="5429264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字方塊 4"/>
          <p:cNvSpPr txBox="1"/>
          <p:nvPr/>
        </p:nvSpPr>
        <p:spPr>
          <a:xfrm>
            <a:off x="571999" y="1383051"/>
            <a:ext cx="6606820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實驗參考：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2"/>
              </a:rPr>
              <a:t>http://scigame.ntcu.edu.tw/power/power-057.html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小新動動圖：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3"/>
              </a:rPr>
              <a:t>https://media1.tenor.com/images/49af2056717bdc97ea295b1329ad294b/tenor.gif?itemid=11488359</a:t>
            </a:r>
            <a:endParaRPr lang="en-US" altLang="zh-TW" sz="2400" dirty="0" smtClean="0"/>
          </a:p>
        </p:txBody>
      </p:sp>
      <p:sp>
        <p:nvSpPr>
          <p:cNvPr id="1048739" name="文字方塊 1048738"/>
          <p:cNvSpPr txBox="1"/>
          <p:nvPr/>
        </p:nvSpPr>
        <p:spPr>
          <a:xfrm>
            <a:off x="571999" y="593112"/>
            <a:ext cx="4000000" cy="789940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r>
              <a:rPr lang="zh-TW" altLang="en-US" sz="4800" b="1" dirty="0" smtClean="0">
                <a:solidFill>
                  <a:srgbClr val="808080"/>
                </a:solidFill>
              </a:rPr>
              <a:t>參考資料網址</a:t>
            </a:r>
            <a:endParaRPr lang="zh-TW" sz="4800" b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8652" cy="1357322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材料</a:t>
            </a:r>
            <a:endParaRPr lang="zh-TW" altLang="en-US" sz="4800" b="1" dirty="0"/>
          </a:p>
        </p:txBody>
      </p:sp>
      <p:pic>
        <p:nvPicPr>
          <p:cNvPr id="4" name="內容版面配置區 3" descr="3042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2130826" y="-130617"/>
            <a:ext cx="2500330" cy="3333021"/>
          </a:xfrm>
        </p:spPr>
      </p:pic>
      <p:pic>
        <p:nvPicPr>
          <p:cNvPr id="6" name="圖片 5" descr="3042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964407" y="2036197"/>
            <a:ext cx="3071834" cy="5428812"/>
          </a:xfrm>
          <a:prstGeom prst="rect">
            <a:avLst/>
          </a:prstGeom>
        </p:spPr>
      </p:pic>
      <p:pic>
        <p:nvPicPr>
          <p:cNvPr id="17" name="圖片 16" descr="30559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642918"/>
            <a:ext cx="3047333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30559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500174"/>
            <a:ext cx="3656044" cy="4873625"/>
          </a:xfrm>
          <a:prstGeom prst="rect">
            <a:avLst/>
          </a:prstGeom>
        </p:spPr>
      </p:pic>
      <p:pic>
        <p:nvPicPr>
          <p:cNvPr id="5" name="圖片 4" descr="3055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3857628"/>
            <a:ext cx="2952104" cy="2214578"/>
          </a:xfrm>
          <a:prstGeom prst="rect">
            <a:avLst/>
          </a:prstGeom>
        </p:spPr>
      </p:pic>
      <p:pic>
        <p:nvPicPr>
          <p:cNvPr id="6" name="圖片 5" descr="30559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571480"/>
            <a:ext cx="3091681" cy="26629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5786" y="357166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成品</a:t>
            </a:r>
            <a:endParaRPr lang="zh-TW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探討問題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90037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材料種類跟膠帶綑綁圈數對於彈跳玩具有什麼樣的效果</a:t>
            </a:r>
            <a:r>
              <a:rPr lang="en-US" altLang="zh-TW" dirty="0" smtClean="0"/>
              <a:t>?</a:t>
            </a:r>
          </a:p>
          <a:p>
            <a:r>
              <a:rPr lang="zh-TW" altLang="zh-TW" dirty="0" smtClean="0"/>
              <a:t>兩因子間是否存在著明顯的交互作用與兩因子是否影響著</a:t>
            </a:r>
            <a:r>
              <a:rPr lang="zh-TW" altLang="en-US" dirty="0" smtClean="0"/>
              <a:t>彈跳玩具彈跳的高度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兩種不同材質，哪個能使彈跳玩具彈得比較高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圈數愈多，彈跳玩具一定會跳得比較高嗎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只要是紙類就能成功製作彈跳玩具嗎</a:t>
            </a:r>
            <a:r>
              <a:rPr lang="en-US" altLang="zh-TW" dirty="0" smtClean="0"/>
              <a:t>?</a:t>
            </a:r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4500594" cy="703282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二因子因子假設</a:t>
            </a:r>
            <a:endParaRPr lang="zh-TW" altLang="en-US" b="1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785786" y="4357694"/>
          <a:ext cx="3425834" cy="742952"/>
        </p:xfrm>
        <a:graphic>
          <a:graphicData uri="http://schemas.openxmlformats.org/presentationml/2006/ole">
            <p:oleObj spid="_x0000_s4098" name="Equation" r:id="rId3" imgW="2108160" imgH="4572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42910" y="1714488"/>
          <a:ext cx="3683000" cy="806450"/>
        </p:xfrm>
        <a:graphic>
          <a:graphicData uri="http://schemas.openxmlformats.org/presentationml/2006/ole">
            <p:oleObj spid="_x0000_s4099" name="Equation" r:id="rId4" imgW="1739880" imgH="4572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42910" y="2643182"/>
          <a:ext cx="3736975" cy="806450"/>
        </p:xfrm>
        <a:graphic>
          <a:graphicData uri="http://schemas.openxmlformats.org/presentationml/2006/ole">
            <p:oleObj spid="_x0000_s4100" name="Equation" r:id="rId5" imgW="1765080" imgH="457200" progId="Equation.3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28728" y="12858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效果假設</a:t>
            </a:r>
            <a:endParaRPr lang="zh-TW" alt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285860"/>
            <a:ext cx="571504" cy="408217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786190"/>
            <a:ext cx="633415" cy="452439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/>
        </p:nvSpPr>
        <p:spPr>
          <a:xfrm>
            <a:off x="1571604" y="385762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交互作用假設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43438" y="1714488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H0:</a:t>
            </a:r>
            <a:r>
              <a:rPr lang="zh-TW" altLang="en-US" dirty="0" smtClean="0"/>
              <a:t>兩種材質不會影響彈跳高度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兩種材質會影響彈跳高度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0" y="271462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H0:</a:t>
            </a:r>
            <a:r>
              <a:rPr lang="zh-TW" altLang="en-US" dirty="0" smtClean="0"/>
              <a:t>兩種綑綁圈數不會影響彈跳高度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兩種綑綁圈數會影響彈跳高度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43438" y="435769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H0:</a:t>
            </a:r>
            <a:r>
              <a:rPr lang="zh-TW" altLang="en-US" dirty="0" smtClean="0"/>
              <a:t>二因子沒有交互作用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二因子有交互作用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4329114" cy="703282"/>
          </a:xfrm>
        </p:spPr>
        <p:txBody>
          <a:bodyPr/>
          <a:lstStyle/>
          <a:p>
            <a:r>
              <a:rPr lang="zh-TW" altLang="en-US" b="1" dirty="0" smtClean="0"/>
              <a:t>彈跳玩具彈跳高度實驗</a:t>
            </a:r>
            <a:endParaRPr lang="zh-TW" altLang="en-US" b="1" dirty="0"/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sz="quarter" idx="1"/>
          </p:nvPr>
        </p:nvGraphicFramePr>
        <p:xfrm>
          <a:off x="500034" y="1000108"/>
          <a:ext cx="746760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6900"/>
                <a:gridCol w="2747966"/>
                <a:gridCol w="285273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材料種類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膠帶綑綁圈數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圈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圈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木紙板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36.5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彩浪板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56.9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66.3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74.4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圖表 4"/>
          <p:cNvGraphicFramePr/>
          <p:nvPr/>
        </p:nvGraphicFramePr>
        <p:xfrm>
          <a:off x="2928926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76" y="857232"/>
            <a:ext cx="3757610" cy="631844"/>
          </a:xfrm>
        </p:spPr>
        <p:txBody>
          <a:bodyPr/>
          <a:lstStyle/>
          <a:p>
            <a:r>
              <a:rPr lang="zh-TW" altLang="en-US" b="1" dirty="0" smtClean="0"/>
              <a:t>殘差        模型診斷</a:t>
            </a:r>
            <a:endParaRPr lang="zh-TW" altLang="en-US" b="1" dirty="0"/>
          </a:p>
        </p:txBody>
      </p:sp>
      <p:sp>
        <p:nvSpPr>
          <p:cNvPr id="4" name="向右箭號 3"/>
          <p:cNvSpPr/>
          <p:nvPr/>
        </p:nvSpPr>
        <p:spPr>
          <a:xfrm>
            <a:off x="2071670" y="1214422"/>
            <a:ext cx="785818" cy="714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5066122" cy="3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786446" y="2428868"/>
            <a:ext cx="2714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獨立檢定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假設</a:t>
            </a:r>
            <a:r>
              <a:rPr lang="zh-TW" altLang="zh-TW" dirty="0" smtClean="0"/>
              <a:t>隨機的殘差</a:t>
            </a:r>
            <a:r>
              <a:rPr lang="en-US" altLang="zh-TW" dirty="0" smtClean="0"/>
              <a:t>(</a:t>
            </a:r>
            <a:r>
              <a:rPr lang="zh-TW" altLang="zh-TW" dirty="0" smtClean="0"/>
              <a:t>觀察值</a:t>
            </a:r>
            <a:r>
              <a:rPr lang="en-US" altLang="zh-TW" dirty="0" smtClean="0"/>
              <a:t>)</a:t>
            </a:r>
            <a:r>
              <a:rPr lang="zh-TW" altLang="zh-TW" dirty="0" smtClean="0"/>
              <a:t>互為獨立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en-US" altLang="zh-TW" dirty="0" smtClean="0"/>
              <a:t>0.02796</a:t>
            </a:r>
            <a:r>
              <a:rPr lang="en-US" altLang="zh-TW" dirty="0" smtClean="0"/>
              <a:t>&lt;</a:t>
            </a:r>
            <a:r>
              <a:rPr lang="zh-TW" altLang="zh-TW" dirty="0" smtClean="0"/>
              <a:t>α</a:t>
            </a:r>
            <a:r>
              <a:rPr lang="en-US" altLang="zh-TW" dirty="0" smtClean="0"/>
              <a:t>=</a:t>
            </a:r>
            <a:r>
              <a:rPr lang="en-US" altLang="zh-TW" dirty="0" smtClean="0"/>
              <a:t>0.05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所以</a:t>
            </a:r>
            <a:r>
              <a:rPr lang="zh-TW" altLang="en-US" dirty="0" smtClean="0"/>
              <a:t>拒絕</a:t>
            </a:r>
            <a:r>
              <a:rPr lang="zh-TW" altLang="en-US" dirty="0" smtClean="0"/>
              <a:t>假設</a:t>
            </a:r>
            <a:r>
              <a:rPr lang="zh-TW" altLang="en-US" dirty="0" smtClean="0"/>
              <a:t>，此殘差</a:t>
            </a:r>
            <a:r>
              <a:rPr lang="zh-TW" altLang="en-US" dirty="0" smtClean="0"/>
              <a:t>互不獨立。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因此需要資料轉換。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5857916" cy="11430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資料轉換後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殘差        模型診斷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500166" y="1357298"/>
            <a:ext cx="785818" cy="714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71678"/>
            <a:ext cx="53895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857356" y="192880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Durbin-Watson test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00760" y="2643182"/>
            <a:ext cx="2214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獨立檢定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假設殘差互為獨立。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</a:t>
            </a:r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0.05081&gt;</a:t>
            </a:r>
            <a:r>
              <a:rPr lang="zh-TW" altLang="zh-TW" dirty="0" smtClean="0"/>
              <a:t> α</a:t>
            </a:r>
            <a:r>
              <a:rPr lang="en-US" altLang="zh-TW" dirty="0" smtClean="0"/>
              <a:t>=0.05</a:t>
            </a:r>
            <a:r>
              <a:rPr lang="zh-TW" altLang="en-US" dirty="0" smtClean="0"/>
              <a:t>，所以接受假設，此殘差互為獨立。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76" y="571480"/>
            <a:ext cx="3829048" cy="774720"/>
          </a:xfrm>
        </p:spPr>
        <p:txBody>
          <a:bodyPr/>
          <a:lstStyle/>
          <a:p>
            <a:r>
              <a:rPr lang="zh-TW" altLang="en-US" b="1" dirty="0" smtClean="0"/>
              <a:t>殘差        模型診斷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2000232" y="1071546"/>
            <a:ext cx="785818" cy="714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29322" y="2214554"/>
            <a:ext cx="235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常態性檢定</a:t>
            </a:r>
            <a:r>
              <a:rPr lang="en-US" altLang="zh-TW" dirty="0" smtClean="0"/>
              <a:t>:</a:t>
            </a:r>
            <a:r>
              <a:rPr lang="zh-TW" altLang="zh-TW" dirty="0" smtClean="0"/>
              <a:t>假設</a:t>
            </a:r>
            <a:r>
              <a:rPr lang="zh-TW" altLang="en-US" dirty="0" smtClean="0"/>
              <a:t>殘差</a:t>
            </a:r>
            <a:r>
              <a:rPr lang="zh-TW" altLang="zh-TW" dirty="0" smtClean="0"/>
              <a:t>具常態分配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0.669 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α</a:t>
            </a:r>
            <a:r>
              <a:rPr lang="en-US" altLang="zh-TW" dirty="0" smtClean="0"/>
              <a:t>=0.05</a:t>
            </a:r>
          </a:p>
          <a:p>
            <a:r>
              <a:rPr lang="zh-TW" altLang="en-US" dirty="0" smtClean="0"/>
              <a:t>，所以接受假設，此殘差具常態分配。</a:t>
            </a:r>
            <a:endParaRPr lang="zh-TW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178" y="1600201"/>
            <a:ext cx="5415144" cy="358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517</TotalTime>
  <Words>516</Words>
  <Application>Microsoft Office PowerPoint</Application>
  <PresentationFormat>如螢幕大小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壁窗</vt:lpstr>
      <vt:lpstr>Equation</vt:lpstr>
      <vt:lpstr>彈跳玩具</vt:lpstr>
      <vt:lpstr>材料</vt:lpstr>
      <vt:lpstr>投影片 3</vt:lpstr>
      <vt:lpstr>探討問題</vt:lpstr>
      <vt:lpstr>二因子因子假設</vt:lpstr>
      <vt:lpstr>彈跳玩具彈跳高度實驗</vt:lpstr>
      <vt:lpstr>殘差        模型診斷</vt:lpstr>
      <vt:lpstr>資料轉換後 殘差        模型診斷</vt:lpstr>
      <vt:lpstr>殘差        模型診斷</vt:lpstr>
      <vt:lpstr>殘差        模型診斷</vt:lpstr>
      <vt:lpstr>彈跳玩具因子分析的ANOVA表</vt:lpstr>
      <vt:lpstr>結論</vt:lpstr>
      <vt:lpstr>Thank you for listening.</vt:lpstr>
      <vt:lpstr>投影片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彈跳玩具</dc:title>
  <dc:creator>a0981</dc:creator>
  <cp:lastModifiedBy>a0981</cp:lastModifiedBy>
  <cp:revision>23</cp:revision>
  <dcterms:created xsi:type="dcterms:W3CDTF">2019-12-13T19:01:30Z</dcterms:created>
  <dcterms:modified xsi:type="dcterms:W3CDTF">2019-12-17T15:11:27Z</dcterms:modified>
</cp:coreProperties>
</file>