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285" r:id="rId3"/>
    <p:sldId id="310" r:id="rId4"/>
    <p:sldId id="301" r:id="rId5"/>
    <p:sldId id="311" r:id="rId6"/>
    <p:sldId id="312" r:id="rId7"/>
    <p:sldId id="262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7" r:id="rId18"/>
    <p:sldId id="328" r:id="rId19"/>
    <p:sldId id="329" r:id="rId20"/>
    <p:sldId id="330" r:id="rId21"/>
    <p:sldId id="331" r:id="rId22"/>
    <p:sldId id="332" r:id="rId23"/>
    <p:sldId id="324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0" autoAdjust="0"/>
    <p:restoredTop sz="94424" autoAdjust="0"/>
  </p:normalViewPr>
  <p:slideViewPr>
    <p:cSldViewPr snapToGrid="0">
      <p:cViewPr varScale="1">
        <p:scale>
          <a:sx n="86" d="100"/>
          <a:sy n="86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5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8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2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9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9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7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2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6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7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3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2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2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0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7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1"/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z="1350" smtClean="0"/>
              <a:pPr/>
              <a:t>2020/6/12</a:t>
            </a:fld>
            <a:endParaRPr lang="zh-CN" altLang="en-US" sz="1350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z="1350" smtClean="0"/>
              <a:pPr/>
              <a:t>‹#›</a:t>
            </a:fld>
            <a:endParaRPr lang="zh-CN" altLang="en-US" sz="1350"/>
          </a:p>
        </p:txBody>
      </p:sp>
      <p:pic>
        <p:nvPicPr>
          <p:cNvPr id="9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60731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855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25504" y="423910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TW" altLang="en-US" sz="3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組別：第三組</a:t>
            </a:r>
            <a:endParaRPr lang="zh-CN" altLang="en-US" sz="3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" name="任意多边形 8">
            <a:extLst>
              <a:ext uri="{FF2B5EF4-FFF2-40B4-BE49-F238E27FC236}">
                <a16:creationId xmlns:a16="http://schemas.microsoft.com/office/drawing/2014/main" id="{DDB6BB53-3AD0-4E8C-9E3E-C2048F6AF5FD}"/>
              </a:ext>
            </a:extLst>
          </p:cNvPr>
          <p:cNvSpPr/>
          <p:nvPr/>
        </p:nvSpPr>
        <p:spPr>
          <a:xfrm>
            <a:off x="1547052" y="2921556"/>
            <a:ext cx="5439589" cy="50220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Freeform 34">
            <a:extLst>
              <a:ext uri="{FF2B5EF4-FFF2-40B4-BE49-F238E27FC236}">
                <a16:creationId xmlns:a16="http://schemas.microsoft.com/office/drawing/2014/main" id="{8FA70281-1F94-4689-A063-CEC1AF46D80D}"/>
              </a:ext>
            </a:extLst>
          </p:cNvPr>
          <p:cNvSpPr>
            <a:spLocks noEditPoints="1"/>
          </p:cNvSpPr>
          <p:nvPr/>
        </p:nvSpPr>
        <p:spPr bwMode="auto">
          <a:xfrm>
            <a:off x="6986641" y="2946016"/>
            <a:ext cx="958874" cy="59631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3" name="组合 5">
            <a:extLst>
              <a:ext uri="{FF2B5EF4-FFF2-40B4-BE49-F238E27FC236}">
                <a16:creationId xmlns:a16="http://schemas.microsoft.com/office/drawing/2014/main" id="{5919995D-072B-4FF0-BF87-2793E933E965}"/>
              </a:ext>
            </a:extLst>
          </p:cNvPr>
          <p:cNvGrpSpPr/>
          <p:nvPr/>
        </p:nvGrpSpPr>
        <p:grpSpPr>
          <a:xfrm flipH="1">
            <a:off x="7625918" y="4563122"/>
            <a:ext cx="1226820" cy="1880546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842">
              <a:extLst>
                <a:ext uri="{FF2B5EF4-FFF2-40B4-BE49-F238E27FC236}">
                  <a16:creationId xmlns:a16="http://schemas.microsoft.com/office/drawing/2014/main" id="{56B1CF75-5895-418E-AEC6-0B5EE49B1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843">
              <a:extLst>
                <a:ext uri="{FF2B5EF4-FFF2-40B4-BE49-F238E27FC236}">
                  <a16:creationId xmlns:a16="http://schemas.microsoft.com/office/drawing/2014/main" id="{16D3A6B8-BF83-424D-B451-BE52E49EE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844">
              <a:extLst>
                <a:ext uri="{FF2B5EF4-FFF2-40B4-BE49-F238E27FC236}">
                  <a16:creationId xmlns:a16="http://schemas.microsoft.com/office/drawing/2014/main" id="{CE6F49C0-8571-4759-82EB-6BA154E742D4}"/>
                </a:ext>
              </a:extLst>
            </p:cNvPr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1845">
              <a:extLst>
                <a:ext uri="{FF2B5EF4-FFF2-40B4-BE49-F238E27FC236}">
                  <a16:creationId xmlns:a16="http://schemas.microsoft.com/office/drawing/2014/main" id="{3FC091D2-BE9C-4E12-B8D3-B48F42F99D47}"/>
                </a:ext>
              </a:extLst>
            </p:cNvPr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1846">
              <a:extLst>
                <a:ext uri="{FF2B5EF4-FFF2-40B4-BE49-F238E27FC236}">
                  <a16:creationId xmlns:a16="http://schemas.microsoft.com/office/drawing/2014/main" id="{77FD88FB-9D8E-4DCC-BBE2-BB6293620F6F}"/>
                </a:ext>
              </a:extLst>
            </p:cNvPr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1847">
              <a:extLst>
                <a:ext uri="{FF2B5EF4-FFF2-40B4-BE49-F238E27FC236}">
                  <a16:creationId xmlns:a16="http://schemas.microsoft.com/office/drawing/2014/main" id="{3D334547-DDFC-4FBD-A06D-81ADCE808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1848">
              <a:extLst>
                <a:ext uri="{FF2B5EF4-FFF2-40B4-BE49-F238E27FC236}">
                  <a16:creationId xmlns:a16="http://schemas.microsoft.com/office/drawing/2014/main" id="{534371EE-DEFA-4DBE-B885-5D53E42A3293}"/>
                </a:ext>
              </a:extLst>
            </p:cNvPr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1849">
              <a:extLst>
                <a:ext uri="{FF2B5EF4-FFF2-40B4-BE49-F238E27FC236}">
                  <a16:creationId xmlns:a16="http://schemas.microsoft.com/office/drawing/2014/main" id="{8EAB7744-5209-42CF-AE62-0CA6A2A1E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1850">
              <a:extLst>
                <a:ext uri="{FF2B5EF4-FFF2-40B4-BE49-F238E27FC236}">
                  <a16:creationId xmlns:a16="http://schemas.microsoft.com/office/drawing/2014/main" id="{8F0BCD5A-842D-41B5-80A1-45A74CA02E5D}"/>
                </a:ext>
              </a:extLst>
            </p:cNvPr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1851">
              <a:extLst>
                <a:ext uri="{FF2B5EF4-FFF2-40B4-BE49-F238E27FC236}">
                  <a16:creationId xmlns:a16="http://schemas.microsoft.com/office/drawing/2014/main" id="{08E2BD76-3DC7-4CD5-B02D-A92B7F5DD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1852">
              <a:extLst>
                <a:ext uri="{FF2B5EF4-FFF2-40B4-BE49-F238E27FC236}">
                  <a16:creationId xmlns:a16="http://schemas.microsoft.com/office/drawing/2014/main" id="{B53C8599-1944-4D99-BCD9-D867514A1FD4}"/>
                </a:ext>
              </a:extLst>
            </p:cNvPr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Freeform 1853">
              <a:extLst>
                <a:ext uri="{FF2B5EF4-FFF2-40B4-BE49-F238E27FC236}">
                  <a16:creationId xmlns:a16="http://schemas.microsoft.com/office/drawing/2014/main" id="{F9E31D85-725B-4014-B3B8-251771658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Freeform 1854">
              <a:extLst>
                <a:ext uri="{FF2B5EF4-FFF2-40B4-BE49-F238E27FC236}">
                  <a16:creationId xmlns:a16="http://schemas.microsoft.com/office/drawing/2014/main" id="{12DF960D-03C8-4A9A-BD84-91F169F73941}"/>
                </a:ext>
              </a:extLst>
            </p:cNvPr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1855">
              <a:extLst>
                <a:ext uri="{FF2B5EF4-FFF2-40B4-BE49-F238E27FC236}">
                  <a16:creationId xmlns:a16="http://schemas.microsoft.com/office/drawing/2014/main" id="{FE7EC1C8-CD8A-4822-A599-90A2E460AF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Freeform 1856">
              <a:extLst>
                <a:ext uri="{FF2B5EF4-FFF2-40B4-BE49-F238E27FC236}">
                  <a16:creationId xmlns:a16="http://schemas.microsoft.com/office/drawing/2014/main" id="{0DF9A864-7D18-40B5-9E24-A3A8815CD039}"/>
                </a:ext>
              </a:extLst>
            </p:cNvPr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1857">
              <a:extLst>
                <a:ext uri="{FF2B5EF4-FFF2-40B4-BE49-F238E27FC236}">
                  <a16:creationId xmlns:a16="http://schemas.microsoft.com/office/drawing/2014/main" id="{B76242B8-34E7-402C-9B27-8C7EB4D66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1858">
              <a:extLst>
                <a:ext uri="{FF2B5EF4-FFF2-40B4-BE49-F238E27FC236}">
                  <a16:creationId xmlns:a16="http://schemas.microsoft.com/office/drawing/2014/main" id="{7B4AA9F9-FA43-449B-8149-57BCF503B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1859">
              <a:extLst>
                <a:ext uri="{FF2B5EF4-FFF2-40B4-BE49-F238E27FC236}">
                  <a16:creationId xmlns:a16="http://schemas.microsoft.com/office/drawing/2014/main" id="{5AF38EE6-93BE-43DD-A36B-30B1320C3B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1860">
              <a:extLst>
                <a:ext uri="{FF2B5EF4-FFF2-40B4-BE49-F238E27FC236}">
                  <a16:creationId xmlns:a16="http://schemas.microsoft.com/office/drawing/2014/main" id="{404E080E-4267-4C04-9A4F-3F09830F83C8}"/>
                </a:ext>
              </a:extLst>
            </p:cNvPr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Freeform 1861">
              <a:extLst>
                <a:ext uri="{FF2B5EF4-FFF2-40B4-BE49-F238E27FC236}">
                  <a16:creationId xmlns:a16="http://schemas.microsoft.com/office/drawing/2014/main" id="{51A6B9BD-A27C-478D-B714-618318A42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Freeform 1862">
              <a:extLst>
                <a:ext uri="{FF2B5EF4-FFF2-40B4-BE49-F238E27FC236}">
                  <a16:creationId xmlns:a16="http://schemas.microsoft.com/office/drawing/2014/main" id="{566CB24A-BA7E-4DEB-90D7-FC703A4B874E}"/>
                </a:ext>
              </a:extLst>
            </p:cNvPr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Freeform 1863">
              <a:extLst>
                <a:ext uri="{FF2B5EF4-FFF2-40B4-BE49-F238E27FC236}">
                  <a16:creationId xmlns:a16="http://schemas.microsoft.com/office/drawing/2014/main" id="{4B0DCC84-1C67-4EA1-8D51-05AD0F407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Freeform 1864">
              <a:extLst>
                <a:ext uri="{FF2B5EF4-FFF2-40B4-BE49-F238E27FC236}">
                  <a16:creationId xmlns:a16="http://schemas.microsoft.com/office/drawing/2014/main" id="{14EE73E1-EAAA-4B6A-A6ED-A2ACC8645E5D}"/>
                </a:ext>
              </a:extLst>
            </p:cNvPr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Freeform 1865">
              <a:extLst>
                <a:ext uri="{FF2B5EF4-FFF2-40B4-BE49-F238E27FC236}">
                  <a16:creationId xmlns:a16="http://schemas.microsoft.com/office/drawing/2014/main" id="{9ED6D7B5-C332-4358-BD1E-DE13065E0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1866">
              <a:extLst>
                <a:ext uri="{FF2B5EF4-FFF2-40B4-BE49-F238E27FC236}">
                  <a16:creationId xmlns:a16="http://schemas.microsoft.com/office/drawing/2014/main" id="{2AAB7B98-2633-4F74-A1D3-495BD04BA10B}"/>
                </a:ext>
              </a:extLst>
            </p:cNvPr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1867">
              <a:extLst>
                <a:ext uri="{FF2B5EF4-FFF2-40B4-BE49-F238E27FC236}">
                  <a16:creationId xmlns:a16="http://schemas.microsoft.com/office/drawing/2014/main" id="{171FE68F-3F6B-45D5-8CD6-0520C7056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1868">
              <a:extLst>
                <a:ext uri="{FF2B5EF4-FFF2-40B4-BE49-F238E27FC236}">
                  <a16:creationId xmlns:a16="http://schemas.microsoft.com/office/drawing/2014/main" id="{C7CB5F08-9711-4147-B480-B7742E81B5BE}"/>
                </a:ext>
              </a:extLst>
            </p:cNvPr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1869">
              <a:extLst>
                <a:ext uri="{FF2B5EF4-FFF2-40B4-BE49-F238E27FC236}">
                  <a16:creationId xmlns:a16="http://schemas.microsoft.com/office/drawing/2014/main" id="{9B2B27B5-E0C1-4842-A98C-6BEF727EB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1870">
              <a:extLst>
                <a:ext uri="{FF2B5EF4-FFF2-40B4-BE49-F238E27FC236}">
                  <a16:creationId xmlns:a16="http://schemas.microsoft.com/office/drawing/2014/main" id="{30AC166E-49A5-48EA-A037-97EDC4962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871">
              <a:extLst>
                <a:ext uri="{FF2B5EF4-FFF2-40B4-BE49-F238E27FC236}">
                  <a16:creationId xmlns:a16="http://schemas.microsoft.com/office/drawing/2014/main" id="{F1EAA5C5-B314-4BEC-968F-FCE8772A1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9ED96E9-5ECD-456E-BE48-A3159A8F9D86}"/>
              </a:ext>
            </a:extLst>
          </p:cNvPr>
          <p:cNvSpPr/>
          <p:nvPr/>
        </p:nvSpPr>
        <p:spPr>
          <a:xfrm>
            <a:off x="2577145" y="2249327"/>
            <a:ext cx="39897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森林大火</a:t>
            </a:r>
          </a:p>
        </p:txBody>
      </p:sp>
    </p:spTree>
    <p:extLst>
      <p:ext uri="{BB962C8B-B14F-4D97-AF65-F5344CB8AC3E}">
        <p14:creationId xmlns:p14="http://schemas.microsoft.com/office/powerpoint/2010/main" val="120522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60" y="727648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65173" y="808157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資料轉換</a:t>
            </a:r>
            <a:endParaRPr lang="zh-CN" altLang="en-US" sz="495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7975C3-7532-4ECB-9EF5-DE5127A215B0}"/>
              </a:ext>
            </a:extLst>
          </p:cNvPr>
          <p:cNvSpPr txBox="1"/>
          <p:nvPr/>
        </p:nvSpPr>
        <p:spPr>
          <a:xfrm>
            <a:off x="229044" y="2244962"/>
            <a:ext cx="9384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由於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FFMC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是左偏斜的，因此我們將其立方化以對其進行標準化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12682D-DC99-425A-B73C-8642DC453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3" y="2997104"/>
            <a:ext cx="7799533" cy="33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60" y="1089650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801460" y="1189897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資料轉換</a:t>
            </a:r>
            <a:endParaRPr lang="zh-CN" altLang="en-US" sz="495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7975C3-7532-4ECB-9EF5-DE5127A215B0}"/>
              </a:ext>
            </a:extLst>
          </p:cNvPr>
          <p:cNvSpPr txBox="1"/>
          <p:nvPr/>
        </p:nvSpPr>
        <p:spPr>
          <a:xfrm>
            <a:off x="2973131" y="2315984"/>
            <a:ext cx="758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對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取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ln(y+1)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減少右偏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43A2DF-F7A6-42C7-AF40-83FDC3EE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11" y="2872022"/>
            <a:ext cx="7584852" cy="3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2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8E6266F-CC21-4E3A-B32D-0671A9D9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8" y="2491968"/>
            <a:ext cx="6018158" cy="38650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9453B7-3C89-4EBE-8CFB-FDE62BDEDDBA}"/>
              </a:ext>
            </a:extLst>
          </p:cNvPr>
          <p:cNvSpPr txBox="1"/>
          <p:nvPr/>
        </p:nvSpPr>
        <p:spPr>
          <a:xfrm>
            <a:off x="5541604" y="4152064"/>
            <a:ext cx="344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#area</a:t>
            </a:r>
            <a:r>
              <a:rPr lang="zh-TW" altLang="en-US" sz="2400" dirty="0">
                <a:solidFill>
                  <a:srgbClr val="FF0000"/>
                </a:solidFill>
              </a:rPr>
              <a:t>沒有零值之後比較傾向常態分佈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9A394F-BF3C-470A-9A5D-FF774B89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2" y="6516209"/>
            <a:ext cx="5657850" cy="2095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60E7C70-0EFB-4BD5-AC34-A7DF2FAE32DF}"/>
              </a:ext>
            </a:extLst>
          </p:cNvPr>
          <p:cNvSpPr txBox="1"/>
          <p:nvPr/>
        </p:nvSpPr>
        <p:spPr>
          <a:xfrm>
            <a:off x="5701642" y="6374170"/>
            <a:ext cx="34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刪除所有面積為零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65BA99-C33E-4C58-A651-302A8365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3352"/>
            <a:ext cx="9144000" cy="16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60" y="186880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16347" y="249269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選擇變數</a:t>
            </a:r>
            <a:endParaRPr lang="zh-CN" altLang="en-US" sz="495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7975C3-7532-4ECB-9EF5-DE5127A215B0}"/>
              </a:ext>
            </a:extLst>
          </p:cNvPr>
          <p:cNvSpPr txBox="1"/>
          <p:nvPr/>
        </p:nvSpPr>
        <p:spPr>
          <a:xfrm>
            <a:off x="3701544" y="994660"/>
            <a:ext cx="174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逐步回歸法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D574A4-14C8-4A36-A1F6-04C832130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6009"/>
            <a:ext cx="8524875" cy="33813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CB4948-A489-4BE9-BD71-B346277F8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" y="1423034"/>
            <a:ext cx="9115425" cy="9429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45CA94-8B73-4A1E-AB43-962C42AED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47384"/>
            <a:ext cx="8991600" cy="8001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1CC44C-7E76-42D6-AD94-5AE10FE5DCFC}"/>
              </a:ext>
            </a:extLst>
          </p:cNvPr>
          <p:cNvSpPr txBox="1"/>
          <p:nvPr/>
        </p:nvSpPr>
        <p:spPr>
          <a:xfrm>
            <a:off x="4244715" y="3422342"/>
            <a:ext cx="417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選擇出來的變數有</a:t>
            </a:r>
            <a:r>
              <a:rPr lang="en-US" altLang="zh-TW" sz="2000" dirty="0">
                <a:solidFill>
                  <a:srgbClr val="FF0000"/>
                </a:solidFill>
              </a:rPr>
              <a:t>ISI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wind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RH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DC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month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DMC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0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968822-0893-47D7-BF7B-792F783D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80" y="1331846"/>
            <a:ext cx="6763040" cy="5055833"/>
          </a:xfrm>
          <a:prstGeom prst="rect">
            <a:avLst/>
          </a:prstGeom>
        </p:spPr>
      </p:pic>
      <p:pic>
        <p:nvPicPr>
          <p:cNvPr id="9" name="图片 1">
            <a:extLst>
              <a:ext uri="{FF2B5EF4-FFF2-40B4-BE49-F238E27FC236}">
                <a16:creationId xmlns:a16="http://schemas.microsoft.com/office/drawing/2014/main" id="{5729910A-832E-4625-82D1-FEE3A7B2C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60" y="186880"/>
            <a:ext cx="6620354" cy="864835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2360721C-D457-44C2-B81D-2B80615C397A}"/>
              </a:ext>
            </a:extLst>
          </p:cNvPr>
          <p:cNvSpPr txBox="1"/>
          <p:nvPr/>
        </p:nvSpPr>
        <p:spPr>
          <a:xfrm flipH="1">
            <a:off x="2716347" y="249269"/>
            <a:ext cx="361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m1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62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2FA513-B674-407A-8034-C32F353B5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60" y="486814"/>
            <a:ext cx="6620354" cy="864835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FB5A6AD1-A0BB-44FF-A50B-76A573CC3857}"/>
              </a:ext>
            </a:extLst>
          </p:cNvPr>
          <p:cNvSpPr txBox="1"/>
          <p:nvPr/>
        </p:nvSpPr>
        <p:spPr>
          <a:xfrm flipH="1">
            <a:off x="2592059" y="593346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相關性</a:t>
            </a:r>
            <a:r>
              <a:rPr lang="en-US" altLang="zh-TW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</a:t>
            </a:r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交互作用</a:t>
            </a:r>
            <a:r>
              <a:rPr lang="en-US" altLang="zh-TW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)</a:t>
            </a:r>
            <a:endParaRPr lang="zh-CN" altLang="en-US" sz="495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C7CABD-66AA-4EB4-81B0-82FCD07B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35" y="1731146"/>
            <a:ext cx="6322045" cy="44072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CB45E7-A974-474C-ADE9-0886C744869B}"/>
              </a:ext>
            </a:extLst>
          </p:cNvPr>
          <p:cNvSpPr txBox="1"/>
          <p:nvPr/>
        </p:nvSpPr>
        <p:spPr>
          <a:xfrm>
            <a:off x="312759" y="3739761"/>
            <a:ext cx="433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DMC*DC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FFMC</a:t>
            </a:r>
            <a:r>
              <a:rPr lang="zh-TW" altLang="en-US" sz="2000" dirty="0">
                <a:solidFill>
                  <a:srgbClr val="FF0000"/>
                </a:solidFill>
              </a:rPr>
              <a:t>與</a:t>
            </a:r>
            <a:r>
              <a:rPr lang="en-US" altLang="zh-TW" sz="2000" dirty="0">
                <a:solidFill>
                  <a:srgbClr val="FF0000"/>
                </a:solidFill>
              </a:rPr>
              <a:t>ISI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temp</a:t>
            </a:r>
            <a:r>
              <a:rPr lang="zh-TW" altLang="en-US" sz="2000" dirty="0">
                <a:solidFill>
                  <a:srgbClr val="FF0000"/>
                </a:solidFill>
              </a:rPr>
              <a:t>與</a:t>
            </a:r>
            <a:r>
              <a:rPr lang="en-US" altLang="zh-TW" sz="2000" dirty="0">
                <a:solidFill>
                  <a:srgbClr val="FF0000"/>
                </a:solidFill>
              </a:rPr>
              <a:t>RH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FFMC</a:t>
            </a:r>
            <a:r>
              <a:rPr lang="zh-TW" altLang="en-US" sz="2000" dirty="0">
                <a:solidFill>
                  <a:srgbClr val="FF0000"/>
                </a:solidFill>
              </a:rPr>
              <a:t>與</a:t>
            </a:r>
            <a:r>
              <a:rPr lang="en-US" altLang="zh-TW" sz="2000" dirty="0">
                <a:solidFill>
                  <a:srgbClr val="FF0000"/>
                </a:solidFill>
              </a:rPr>
              <a:t>temp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DMC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temp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DC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temp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FFMC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DMC</a:t>
            </a:r>
            <a:r>
              <a:rPr lang="zh-TW" altLang="en-US" sz="2000" dirty="0">
                <a:solidFill>
                  <a:srgbClr val="FF0000"/>
                </a:solidFill>
              </a:rPr>
              <a:t>相關性較高。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1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id="{F68856A5-A7E0-4041-BCB9-FE9990E8F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60" y="486814"/>
            <a:ext cx="6620354" cy="8648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FCB278-DFEA-47F6-B33F-AC39E3E5DF7E}"/>
              </a:ext>
            </a:extLst>
          </p:cNvPr>
          <p:cNvSpPr txBox="1"/>
          <p:nvPr/>
        </p:nvSpPr>
        <p:spPr>
          <a:xfrm flipH="1">
            <a:off x="2592059" y="593346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交互作用加入模型中</a:t>
            </a:r>
            <a:endParaRPr lang="zh-CN" altLang="en-US" sz="495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5582F3-A816-4896-84A2-9803DD62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008"/>
            <a:ext cx="9144000" cy="39151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5D533DE-7457-4C6E-A5AE-D078BD980FB3}"/>
              </a:ext>
            </a:extLst>
          </p:cNvPr>
          <p:cNvSpPr txBox="1"/>
          <p:nvPr/>
        </p:nvSpPr>
        <p:spPr>
          <a:xfrm>
            <a:off x="4398884" y="3138258"/>
            <a:ext cx="459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選擇出來的變數有</a:t>
            </a:r>
            <a:r>
              <a:rPr lang="en-US" altLang="zh-TW" sz="2000" dirty="0">
                <a:solidFill>
                  <a:srgbClr val="FF0000"/>
                </a:solidFill>
              </a:rPr>
              <a:t>month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DMC</a:t>
            </a:r>
          </a:p>
          <a:p>
            <a:pPr algn="ctr"/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ISI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temp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wind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DMC*DC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temp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RH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FFMC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temp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FFMC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DMC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0A0E1C-3D29-47BD-912C-FB423ED4C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5578"/>
            <a:ext cx="9144000" cy="7162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9550BD4-7B82-4E78-83ED-F01FC2CAC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144" y="6010307"/>
            <a:ext cx="9206144" cy="5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>
            <a:extLst>
              <a:ext uri="{FF2B5EF4-FFF2-40B4-BE49-F238E27FC236}">
                <a16:creationId xmlns:a16="http://schemas.microsoft.com/office/drawing/2014/main" id="{5729910A-832E-4625-82D1-FEE3A7B2C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60" y="186880"/>
            <a:ext cx="6620354" cy="864835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2360721C-D457-44C2-B81D-2B80615C397A}"/>
              </a:ext>
            </a:extLst>
          </p:cNvPr>
          <p:cNvSpPr txBox="1"/>
          <p:nvPr/>
        </p:nvSpPr>
        <p:spPr>
          <a:xfrm flipH="1">
            <a:off x="2716347" y="249269"/>
            <a:ext cx="361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m2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D3913C2-9CB6-49F0-B52A-89675A39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9" y="1227272"/>
            <a:ext cx="7964761" cy="51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7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E7F2BD2-27DC-4B6A-9C6A-BC3D6D38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802722"/>
            <a:ext cx="7877175" cy="4229100"/>
          </a:xfrm>
          <a:prstGeom prst="rect">
            <a:avLst/>
          </a:prstGeom>
        </p:spPr>
      </p:pic>
      <p:pic>
        <p:nvPicPr>
          <p:cNvPr id="3" name="图片 1">
            <a:extLst>
              <a:ext uri="{FF2B5EF4-FFF2-40B4-BE49-F238E27FC236}">
                <a16:creationId xmlns:a16="http://schemas.microsoft.com/office/drawing/2014/main" id="{1AFA1DBF-2691-41D4-AAEF-8453F13B7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30" y="634884"/>
            <a:ext cx="6831504" cy="8924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3B2EED-3D5F-49F1-A59F-FB6298C93543}"/>
              </a:ext>
            </a:extLst>
          </p:cNvPr>
          <p:cNvSpPr txBox="1"/>
          <p:nvPr/>
        </p:nvSpPr>
        <p:spPr>
          <a:xfrm flipH="1">
            <a:off x="2765173" y="787850"/>
            <a:ext cx="361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離群值、影響值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60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C3D8806-90D6-434B-B32C-81E91C5E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97981"/>
          </a:xfrm>
          <a:prstGeom prst="rect">
            <a:avLst/>
          </a:prstGeom>
          <a:ln w="19050">
            <a:solidFill>
              <a:srgbClr val="392F2F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D6A061F-9F0F-4E74-8597-4B22E8AD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9250"/>
            <a:ext cx="4647970" cy="5238750"/>
          </a:xfrm>
          <a:prstGeom prst="rect">
            <a:avLst/>
          </a:prstGeom>
          <a:ln w="19050">
            <a:solidFill>
              <a:srgbClr val="392F2F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616A17-D983-4409-82F1-7FDE2C772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970" y="1619250"/>
            <a:ext cx="4496030" cy="5238750"/>
          </a:xfrm>
          <a:prstGeom prst="rect">
            <a:avLst/>
          </a:prstGeom>
          <a:ln w="19050">
            <a:solidFill>
              <a:srgbClr val="392F2F"/>
            </a:solidFill>
          </a:ln>
        </p:spPr>
      </p:pic>
    </p:spTree>
    <p:extLst>
      <p:ext uri="{BB962C8B-B14F-4D97-AF65-F5344CB8AC3E}">
        <p14:creationId xmlns:p14="http://schemas.microsoft.com/office/powerpoint/2010/main" val="23268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472835" y="2328322"/>
            <a:ext cx="1127938" cy="590931"/>
          </a:xfr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+mj-ea"/>
                <a:ea typeface="+mj-ea"/>
              </a:rPr>
              <a:t>組員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201011" y="1732119"/>
            <a:ext cx="4120039" cy="3226524"/>
          </a:xfrm>
          <a:noFill/>
        </p:spPr>
        <p:txBody>
          <a:bodyPr wrap="none" rtlCol="0">
            <a:spAutoFit/>
          </a:bodyPr>
          <a:lstStyle/>
          <a:p>
            <a:pPr marL="0"/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資科二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B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　　　王教勛</a:t>
            </a:r>
            <a:endParaRPr lang="en-US" altLang="zh-TW" sz="30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0"/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資科二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B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　　　陳芳誼</a:t>
            </a:r>
            <a:endParaRPr lang="en-US" altLang="zh-TW" sz="30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0"/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資科二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B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　　　張湧毅</a:t>
            </a:r>
            <a:endParaRPr lang="en-US" altLang="zh-TW" sz="30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0"/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資科二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B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　　　王泊諺</a:t>
            </a:r>
            <a:endParaRPr lang="en-US" altLang="zh-TW" sz="30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0"/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資科二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B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　　　方渝淇</a:t>
            </a:r>
            <a:endParaRPr lang="en-US" altLang="zh-TW" sz="30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0"/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資科二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B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　　　馬浩洋</a:t>
            </a:r>
          </a:p>
        </p:txBody>
      </p:sp>
      <p:pic>
        <p:nvPicPr>
          <p:cNvPr id="11" name="图片 5">
            <a:extLst>
              <a:ext uri="{FF2B5EF4-FFF2-40B4-BE49-F238E27FC236}">
                <a16:creationId xmlns:a16="http://schemas.microsoft.com/office/drawing/2014/main" id="{D7AD5CA9-3E6A-48E7-AC25-C8602080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9" y="1899357"/>
            <a:ext cx="3029869" cy="30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6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29A5139-5CB6-4194-9481-465499E6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7" y="2333625"/>
            <a:ext cx="3629025" cy="10953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ED2D855-9843-4DE3-BE29-D47D7D7A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5" y="3640395"/>
            <a:ext cx="3314700" cy="11525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F290F4-401C-4BAC-A52D-36FB348F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57" y="5061567"/>
            <a:ext cx="5772150" cy="1333500"/>
          </a:xfrm>
          <a:prstGeom prst="rect">
            <a:avLst/>
          </a:prstGeom>
        </p:spPr>
      </p:pic>
      <p:pic>
        <p:nvPicPr>
          <p:cNvPr id="5" name="图片 1">
            <a:extLst>
              <a:ext uri="{FF2B5EF4-FFF2-40B4-BE49-F238E27FC236}">
                <a16:creationId xmlns:a16="http://schemas.microsoft.com/office/drawing/2014/main" id="{A4AFB160-D29C-4D55-A592-1A490BB743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30" y="634884"/>
            <a:ext cx="6831504" cy="89241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8188229F-CAFD-4CB2-B4CE-260DFFE9CDA0}"/>
              </a:ext>
            </a:extLst>
          </p:cNvPr>
          <p:cNvSpPr txBox="1"/>
          <p:nvPr/>
        </p:nvSpPr>
        <p:spPr>
          <a:xfrm flipH="1">
            <a:off x="2765171" y="705582"/>
            <a:ext cx="361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殘差檢定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DF2D2-A777-49F7-9424-99A98E755FB0}"/>
              </a:ext>
            </a:extLst>
          </p:cNvPr>
          <p:cNvSpPr txBox="1"/>
          <p:nvPr/>
        </p:nvSpPr>
        <p:spPr>
          <a:xfrm>
            <a:off x="3680338" y="2918005"/>
            <a:ext cx="178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變異數檢定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10D648-AED3-4EF5-AF5B-4D681719723E}"/>
              </a:ext>
            </a:extLst>
          </p:cNvPr>
          <p:cNvSpPr txBox="1"/>
          <p:nvPr/>
        </p:nvSpPr>
        <p:spPr>
          <a:xfrm>
            <a:off x="3716857" y="4213942"/>
            <a:ext cx="43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常態檢定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D18488-E4D7-42FB-9568-9FAABEB5A87E}"/>
              </a:ext>
            </a:extLst>
          </p:cNvPr>
          <p:cNvSpPr txBox="1"/>
          <p:nvPr/>
        </p:nvSpPr>
        <p:spPr>
          <a:xfrm>
            <a:off x="3716857" y="5471689"/>
            <a:ext cx="16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獨立性檢定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E11382D-2D4F-4A77-9FEF-A522C66EDC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17843" y="2671630"/>
            <a:ext cx="1107742" cy="1197971"/>
            <a:chOff x="3173" y="1433"/>
            <a:chExt cx="1596" cy="1726"/>
          </a:xfrm>
          <a:solidFill>
            <a:srgbClr val="262626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D015A21-D6CA-4C9E-9488-44E6258890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73DF261-2F62-4011-B90C-6EA5AB2D5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0D1A538F-D2B0-4F7F-864C-FF59F31D8A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6935" y="2918005"/>
            <a:ext cx="1254934" cy="1357153"/>
            <a:chOff x="3173" y="1433"/>
            <a:chExt cx="1596" cy="1726"/>
          </a:xfrm>
          <a:solidFill>
            <a:srgbClr val="262626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920BBC-4A25-466B-93C9-EFB1B53D86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247FC0-E6C3-43AE-8FC2-9E3650CB2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4B3ECF7F-70F5-42DC-995B-93A6671B44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3614" y="3838622"/>
            <a:ext cx="983536" cy="1063648"/>
            <a:chOff x="3173" y="1433"/>
            <a:chExt cx="1596" cy="1726"/>
          </a:xfrm>
          <a:solidFill>
            <a:srgbClr val="262626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65FA30E-524A-456A-BACB-4C2C7B558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97EBB37-3AA0-4432-9A96-B0DDE0075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E993110F-F303-4922-A8BF-3F6B6293CA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42681" y="4334267"/>
            <a:ext cx="771830" cy="834698"/>
            <a:chOff x="3173" y="1433"/>
            <a:chExt cx="1596" cy="1726"/>
          </a:xfrm>
          <a:solidFill>
            <a:srgbClr val="262626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4FDD2C4-224A-43DE-9809-14FBEB5F6D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6CCB52D-B055-4E34-8009-2AC9DDA072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9942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D41279-835A-4BA0-9191-211D9C37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4" y="1368457"/>
            <a:ext cx="8522887" cy="74883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6A82C8-2935-4B10-905C-2611EC004438}"/>
              </a:ext>
            </a:extLst>
          </p:cNvPr>
          <p:cNvSpPr txBox="1"/>
          <p:nvPr/>
        </p:nvSpPr>
        <p:spPr>
          <a:xfrm>
            <a:off x="5030752" y="1168402"/>
            <a:ext cx="43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#R-squared:  0.084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5287F-53C4-4265-97D5-E48C3458854A}"/>
              </a:ext>
            </a:extLst>
          </p:cNvPr>
          <p:cNvSpPr txBox="1"/>
          <p:nvPr/>
        </p:nvSpPr>
        <p:spPr>
          <a:xfrm>
            <a:off x="4720034" y="1430324"/>
            <a:ext cx="43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#Adjusted R-squared:  0.0527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9A52D0-5052-4516-9896-B8CD365E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4" y="2329391"/>
            <a:ext cx="3772426" cy="11622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6413A8-F726-42B2-B657-2BC8C1EA6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4" y="3829849"/>
            <a:ext cx="3477110" cy="11336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34E1F3-D61A-4926-A9C8-C38D989C1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74" y="5137906"/>
            <a:ext cx="6058746" cy="13051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E3335ED-ECD7-4987-9496-4BDBA8E9C60A}"/>
              </a:ext>
            </a:extLst>
          </p:cNvPr>
          <p:cNvSpPr txBox="1"/>
          <p:nvPr/>
        </p:nvSpPr>
        <p:spPr>
          <a:xfrm>
            <a:off x="3529257" y="2878765"/>
            <a:ext cx="178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變異數檢定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2BEC99-7A0D-4D62-B7D7-54B89D4BD199}"/>
              </a:ext>
            </a:extLst>
          </p:cNvPr>
          <p:cNvSpPr txBox="1"/>
          <p:nvPr/>
        </p:nvSpPr>
        <p:spPr>
          <a:xfrm>
            <a:off x="3529257" y="4340602"/>
            <a:ext cx="43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常態檢定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7657C9-B6CE-4336-BDF7-53B416A4A765}"/>
              </a:ext>
            </a:extLst>
          </p:cNvPr>
          <p:cNvSpPr txBox="1"/>
          <p:nvPr/>
        </p:nvSpPr>
        <p:spPr>
          <a:xfrm>
            <a:off x="3529257" y="5514861"/>
            <a:ext cx="16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獨立性檢定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pic>
        <p:nvPicPr>
          <p:cNvPr id="11" name="图片 1">
            <a:extLst>
              <a:ext uri="{FF2B5EF4-FFF2-40B4-BE49-F238E27FC236}">
                <a16:creationId xmlns:a16="http://schemas.microsoft.com/office/drawing/2014/main" id="{C5634DEF-68CC-4EA0-A968-23E71B720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00" y="263219"/>
            <a:ext cx="6831504" cy="892418"/>
          </a:xfrm>
          <a:prstGeom prst="rect">
            <a:avLst/>
          </a:prstGeom>
        </p:spPr>
      </p:pic>
      <p:sp>
        <p:nvSpPr>
          <p:cNvPr id="12" name="文本框 3">
            <a:extLst>
              <a:ext uri="{FF2B5EF4-FFF2-40B4-BE49-F238E27FC236}">
                <a16:creationId xmlns:a16="http://schemas.microsoft.com/office/drawing/2014/main" id="{E2D9E4F8-C799-424D-BDDF-25F44E46741B}"/>
              </a:ext>
            </a:extLst>
          </p:cNvPr>
          <p:cNvSpPr txBox="1"/>
          <p:nvPr/>
        </p:nvSpPr>
        <p:spPr>
          <a:xfrm flipH="1">
            <a:off x="2765174" y="340572"/>
            <a:ext cx="361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模型轉換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98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24C4048-2C33-4C05-9079-E81CCAD16C5E}"/>
                  </a:ext>
                </a:extLst>
              </p:cNvPr>
              <p:cNvSpPr txBox="1"/>
              <p:nvPr/>
            </p:nvSpPr>
            <p:spPr>
              <a:xfrm>
                <a:off x="2312496" y="2934515"/>
                <a:ext cx="683150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392F2F"/>
                    </a:solidFill>
                  </a:rPr>
                  <a:t>Yi=0.56+0.042*month-0.019*DMC-0.035*ISI+0.089*temp+0.048*wind-9.49e-06*DMC.DC-5.26e-04*temp.RH-1.24e-07*FFMC.temp+3.92e-08*FFMC.DMC+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392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392F2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392F2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>
                  <a:solidFill>
                    <a:srgbClr val="392F2F"/>
                  </a:solidFill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24C4048-2C33-4C05-9079-E81CCAD16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96" y="2934515"/>
                <a:ext cx="6831504" cy="1015663"/>
              </a:xfrm>
              <a:prstGeom prst="rect">
                <a:avLst/>
              </a:prstGeom>
              <a:blipFill>
                <a:blip r:embed="rId2"/>
                <a:stretch>
                  <a:fillRect l="-892" t="-2994" b="-9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1">
            <a:extLst>
              <a:ext uri="{FF2B5EF4-FFF2-40B4-BE49-F238E27FC236}">
                <a16:creationId xmlns:a16="http://schemas.microsoft.com/office/drawing/2014/main" id="{3C804E69-7EA7-40D9-9E29-3AE9D21AC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67" y="479138"/>
            <a:ext cx="6831504" cy="892418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244B3D9B-52F4-444D-8F55-6C0B70D744BE}"/>
              </a:ext>
            </a:extLst>
          </p:cNvPr>
          <p:cNvSpPr txBox="1"/>
          <p:nvPr/>
        </p:nvSpPr>
        <p:spPr>
          <a:xfrm flipH="1">
            <a:off x="2765173" y="479138"/>
            <a:ext cx="361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最後模型</a:t>
            </a:r>
            <a:endParaRPr lang="en-US" altLang="zh-TW" sz="320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6" name="组合 6">
            <a:extLst>
              <a:ext uri="{FF2B5EF4-FFF2-40B4-BE49-F238E27FC236}">
                <a16:creationId xmlns:a16="http://schemas.microsoft.com/office/drawing/2014/main" id="{7730B039-2CE6-4877-B322-739A8E526CA8}"/>
              </a:ext>
            </a:extLst>
          </p:cNvPr>
          <p:cNvGrpSpPr/>
          <p:nvPr/>
        </p:nvGrpSpPr>
        <p:grpSpPr>
          <a:xfrm rot="21378985">
            <a:off x="214200" y="2529276"/>
            <a:ext cx="1878531" cy="1799446"/>
            <a:chOff x="6183313" y="1962150"/>
            <a:chExt cx="1431925" cy="1168401"/>
          </a:xfrm>
          <a:solidFill>
            <a:srgbClr val="262626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50EE9AE-9725-49E8-A2D9-70656CE90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CB0C319-7994-4F76-BD57-9D4971975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9883C44-252B-4117-8497-B32D3850F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689E4C2-65BF-4427-ABF4-9A371C49C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A57B152-2D9C-42D1-B453-E0E7C32E2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0" y="418106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65174" y="560861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分工表</a:t>
            </a:r>
            <a:endParaRPr lang="zh-CN" altLang="en-US" sz="495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08450"/>
              </p:ext>
            </p:extLst>
          </p:nvPr>
        </p:nvGraphicFramePr>
        <p:xfrm>
          <a:off x="1092454" y="1362274"/>
          <a:ext cx="7083380" cy="50420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5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03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資科二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 王教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小組討論、資料收集、資料處理、程式設計</a:t>
                      </a:r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3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資科二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陳芳誼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小組討論、資料收集、資料處理、程式設計</a:t>
                      </a:r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3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資科二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 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王泊諺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組討論、</a:t>
                      </a:r>
                      <a:r>
                        <a:rPr lang="zh-TW" altLang="en-US" dirty="0"/>
                        <a:t>資料收集、模型比較、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上台報告</a:t>
                      </a:r>
                      <a:endParaRPr lang="en-US" altLang="zh-TW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3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資科二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張湧毅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組討論、</a:t>
                      </a:r>
                      <a:r>
                        <a:rPr lang="zh-TW" altLang="en-US" dirty="0"/>
                        <a:t>資料</a:t>
                      </a:r>
                      <a:r>
                        <a:rPr lang="zh-TW" altLang="en-US"/>
                        <a:t>收集、模型比較、</a:t>
                      </a:r>
                      <a:r>
                        <a:rPr lang="zh-TW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上台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報告</a:t>
                      </a:r>
                      <a:endParaRPr lang="en-US" altLang="zh-TW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資科二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 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方渝淇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小組討論、資料收集、繪製模型、簡報製作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dirty="0"/>
                        <a:t>100%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237631"/>
                  </a:ext>
                </a:extLst>
              </a:tr>
              <a:tr h="84034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資科二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 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馬浩洋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小組討論、資料收集、繪製模型、簡報製作</a:t>
                      </a:r>
                    </a:p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79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8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FF9898-5C42-415C-BD6E-F172D9AFF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91" y="688486"/>
            <a:ext cx="6620354" cy="864835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CF1614D8-D087-45B6-8CDE-55BC7946A509}"/>
              </a:ext>
            </a:extLst>
          </p:cNvPr>
          <p:cNvSpPr txBox="1"/>
          <p:nvPr/>
        </p:nvSpPr>
        <p:spPr>
          <a:xfrm flipH="1">
            <a:off x="3054748" y="688486"/>
            <a:ext cx="344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資料大小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D66085A3-B7A8-4EE9-AC42-CF2A8A98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48" y="2530104"/>
            <a:ext cx="2875116" cy="2903030"/>
          </a:xfrm>
          <a:prstGeom prst="rect">
            <a:avLst/>
          </a:prstGeom>
        </p:spPr>
      </p:pic>
      <p:sp>
        <p:nvSpPr>
          <p:cNvPr id="5" name="文本框 13">
            <a:extLst>
              <a:ext uri="{FF2B5EF4-FFF2-40B4-BE49-F238E27FC236}">
                <a16:creationId xmlns:a16="http://schemas.microsoft.com/office/drawing/2014/main" id="{5447D9E0-0D99-4C8F-99CD-8E176A76E9C1}"/>
              </a:ext>
            </a:extLst>
          </p:cNvPr>
          <p:cNvSpPr txBox="1"/>
          <p:nvPr/>
        </p:nvSpPr>
        <p:spPr>
          <a:xfrm>
            <a:off x="4054937" y="2901636"/>
            <a:ext cx="12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517</a:t>
            </a:r>
            <a:endParaRPr lang="zh-CN" altLang="en-US" sz="36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9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>
            <a:extLst>
              <a:ext uri="{FF2B5EF4-FFF2-40B4-BE49-F238E27FC236}">
                <a16:creationId xmlns:a16="http://schemas.microsoft.com/office/drawing/2014/main" id="{454E13A6-CBDD-4AB3-B438-DC89CB144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91" y="688486"/>
            <a:ext cx="6620354" cy="864835"/>
          </a:xfrm>
          <a:prstGeom prst="rect">
            <a:avLst/>
          </a:prstGeom>
        </p:spPr>
      </p:pic>
      <p:sp>
        <p:nvSpPr>
          <p:cNvPr id="11" name="文本框 3">
            <a:extLst>
              <a:ext uri="{FF2B5EF4-FFF2-40B4-BE49-F238E27FC236}">
                <a16:creationId xmlns:a16="http://schemas.microsoft.com/office/drawing/2014/main" id="{1DA818BD-5D4F-4F77-98AF-F07CE4C5D544}"/>
              </a:ext>
            </a:extLst>
          </p:cNvPr>
          <p:cNvSpPr txBox="1"/>
          <p:nvPr/>
        </p:nvSpPr>
        <p:spPr>
          <a:xfrm flipH="1">
            <a:off x="3054748" y="688486"/>
            <a:ext cx="344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問題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" name="组合 6">
            <a:extLst>
              <a:ext uri="{FF2B5EF4-FFF2-40B4-BE49-F238E27FC236}">
                <a16:creationId xmlns:a16="http://schemas.microsoft.com/office/drawing/2014/main" id="{B6EC9A3D-EBF0-4F08-B1CE-0091ACE5C904}"/>
              </a:ext>
            </a:extLst>
          </p:cNvPr>
          <p:cNvGrpSpPr/>
          <p:nvPr/>
        </p:nvGrpSpPr>
        <p:grpSpPr>
          <a:xfrm>
            <a:off x="569913" y="2655617"/>
            <a:ext cx="2484835" cy="22478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13" name="Freeform 165">
              <a:extLst>
                <a:ext uri="{FF2B5EF4-FFF2-40B4-BE49-F238E27FC236}">
                  <a16:creationId xmlns:a16="http://schemas.microsoft.com/office/drawing/2014/main" id="{83FF541A-8741-4A62-80C8-507CE31217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166">
              <a:extLst>
                <a:ext uri="{FF2B5EF4-FFF2-40B4-BE49-F238E27FC236}">
                  <a16:creationId xmlns:a16="http://schemas.microsoft.com/office/drawing/2014/main" id="{548653F2-4E9C-468A-AE4B-1DCC54A5E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167">
              <a:extLst>
                <a:ext uri="{FF2B5EF4-FFF2-40B4-BE49-F238E27FC236}">
                  <a16:creationId xmlns:a16="http://schemas.microsoft.com/office/drawing/2014/main" id="{7B242C46-5B21-4B65-961C-95EE05EF3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168">
              <a:extLst>
                <a:ext uri="{FF2B5EF4-FFF2-40B4-BE49-F238E27FC236}">
                  <a16:creationId xmlns:a16="http://schemas.microsoft.com/office/drawing/2014/main" id="{4F2D3726-B775-4A17-B0AC-32C206FDC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Freeform 169">
              <a:extLst>
                <a:ext uri="{FF2B5EF4-FFF2-40B4-BE49-F238E27FC236}">
                  <a16:creationId xmlns:a16="http://schemas.microsoft.com/office/drawing/2014/main" id="{CF0FCAC9-A4F2-4BC4-B036-1268C910B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Freeform 170">
              <a:extLst>
                <a:ext uri="{FF2B5EF4-FFF2-40B4-BE49-F238E27FC236}">
                  <a16:creationId xmlns:a16="http://schemas.microsoft.com/office/drawing/2014/main" id="{ED4FC098-033F-4E95-99C3-242BE5318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171">
              <a:extLst>
                <a:ext uri="{FF2B5EF4-FFF2-40B4-BE49-F238E27FC236}">
                  <a16:creationId xmlns:a16="http://schemas.microsoft.com/office/drawing/2014/main" id="{2256309B-34C9-4166-855E-D900895CC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172">
              <a:extLst>
                <a:ext uri="{FF2B5EF4-FFF2-40B4-BE49-F238E27FC236}">
                  <a16:creationId xmlns:a16="http://schemas.microsoft.com/office/drawing/2014/main" id="{F877A3F8-3E4E-4724-821E-C08985EE7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173">
              <a:extLst>
                <a:ext uri="{FF2B5EF4-FFF2-40B4-BE49-F238E27FC236}">
                  <a16:creationId xmlns:a16="http://schemas.microsoft.com/office/drawing/2014/main" id="{590DC597-5A64-4577-B003-948F314C62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 174">
              <a:extLst>
                <a:ext uri="{FF2B5EF4-FFF2-40B4-BE49-F238E27FC236}">
                  <a16:creationId xmlns:a16="http://schemas.microsoft.com/office/drawing/2014/main" id="{B37DFA9D-3AE4-40A3-84BC-F81910A75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" name="Freeform 175">
              <a:extLst>
                <a:ext uri="{FF2B5EF4-FFF2-40B4-BE49-F238E27FC236}">
                  <a16:creationId xmlns:a16="http://schemas.microsoft.com/office/drawing/2014/main" id="{C8EA79AE-598E-43AC-8FE4-A8DE33339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" name="Freeform 176">
              <a:extLst>
                <a:ext uri="{FF2B5EF4-FFF2-40B4-BE49-F238E27FC236}">
                  <a16:creationId xmlns:a16="http://schemas.microsoft.com/office/drawing/2014/main" id="{0F788AF2-966A-4CDD-B2B1-A6F036CD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Freeform 177">
              <a:extLst>
                <a:ext uri="{FF2B5EF4-FFF2-40B4-BE49-F238E27FC236}">
                  <a16:creationId xmlns:a16="http://schemas.microsoft.com/office/drawing/2014/main" id="{372A128D-F6A7-4960-AEA7-C50A51380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Freeform 178">
              <a:extLst>
                <a:ext uri="{FF2B5EF4-FFF2-40B4-BE49-F238E27FC236}">
                  <a16:creationId xmlns:a16="http://schemas.microsoft.com/office/drawing/2014/main" id="{DCD90876-76DC-4205-932D-A67A9A240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179">
              <a:extLst>
                <a:ext uri="{FF2B5EF4-FFF2-40B4-BE49-F238E27FC236}">
                  <a16:creationId xmlns:a16="http://schemas.microsoft.com/office/drawing/2014/main" id="{95367CCC-E6C7-4A04-9111-66E57A39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" name="Freeform 180">
              <a:extLst>
                <a:ext uri="{FF2B5EF4-FFF2-40B4-BE49-F238E27FC236}">
                  <a16:creationId xmlns:a16="http://schemas.microsoft.com/office/drawing/2014/main" id="{F277F17D-9F4A-43EE-B5D7-15795414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" name="Freeform 181">
              <a:extLst>
                <a:ext uri="{FF2B5EF4-FFF2-40B4-BE49-F238E27FC236}">
                  <a16:creationId xmlns:a16="http://schemas.microsoft.com/office/drawing/2014/main" id="{4DF5E83A-957C-4137-B0D5-88BB42DEB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1" name="椭圆 31">
            <a:extLst>
              <a:ext uri="{FF2B5EF4-FFF2-40B4-BE49-F238E27FC236}">
                <a16:creationId xmlns:a16="http://schemas.microsoft.com/office/drawing/2014/main" id="{A14AA832-377E-48BF-B55B-FADF4A1FFB3C}"/>
              </a:ext>
            </a:extLst>
          </p:cNvPr>
          <p:cNvSpPr/>
          <p:nvPr/>
        </p:nvSpPr>
        <p:spPr>
          <a:xfrm>
            <a:off x="3235723" y="1943715"/>
            <a:ext cx="5597348" cy="367169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46C0E3-8B63-4C4B-8574-9AD48D8C2A97}"/>
              </a:ext>
            </a:extLst>
          </p:cNvPr>
          <p:cNvSpPr/>
          <p:nvPr/>
        </p:nvSpPr>
        <p:spPr>
          <a:xfrm>
            <a:off x="3628630" y="3150945"/>
            <a:ext cx="5007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利用氣象和其他數據來預測葡萄牙東北部地區森林大火的燃燒面積。</a:t>
            </a:r>
          </a:p>
        </p:txBody>
      </p:sp>
    </p:spTree>
    <p:extLst>
      <p:ext uri="{BB962C8B-B14F-4D97-AF65-F5344CB8AC3E}">
        <p14:creationId xmlns:p14="http://schemas.microsoft.com/office/powerpoint/2010/main" val="3773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72" y="375788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871476" y="442564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變數名稱</a:t>
            </a:r>
            <a:endParaRPr lang="zh-CN" altLang="en-US" sz="495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69832" y="1432678"/>
            <a:ext cx="722033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X:montesinho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公園地圖內的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X-x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軸空間座標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:1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到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9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43073" y="2228663"/>
            <a:ext cx="857499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Y: 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montesinho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公園地圖內的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Y-y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軸空間座標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:2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到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9</a:t>
            </a:r>
          </a:p>
        </p:txBody>
      </p:sp>
      <p:sp>
        <p:nvSpPr>
          <p:cNvPr id="41" name="文本框 24">
            <a:extLst>
              <a:ext uri="{FF2B5EF4-FFF2-40B4-BE49-F238E27FC236}">
                <a16:creationId xmlns:a16="http://schemas.microsoft.com/office/drawing/2014/main" id="{9505993F-49DC-40FE-9863-9357BA9CD877}"/>
              </a:ext>
            </a:extLst>
          </p:cNvPr>
          <p:cNvSpPr txBox="1"/>
          <p:nvPr/>
        </p:nvSpPr>
        <p:spPr>
          <a:xfrm>
            <a:off x="1643073" y="2985708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Month: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每年的月份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”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jan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”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到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“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dec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”</a:t>
            </a:r>
          </a:p>
        </p:txBody>
      </p:sp>
      <p:sp>
        <p:nvSpPr>
          <p:cNvPr id="45" name="文本框 24">
            <a:extLst>
              <a:ext uri="{FF2B5EF4-FFF2-40B4-BE49-F238E27FC236}">
                <a16:creationId xmlns:a16="http://schemas.microsoft.com/office/drawing/2014/main" id="{2DF2E2D2-0597-432B-9DF0-2639C276B6F6}"/>
              </a:ext>
            </a:extLst>
          </p:cNvPr>
          <p:cNvSpPr txBox="1"/>
          <p:nvPr/>
        </p:nvSpPr>
        <p:spPr>
          <a:xfrm>
            <a:off x="1669832" y="3757752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Day: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星期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-”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星期一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“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到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”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星期日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”</a:t>
            </a:r>
          </a:p>
        </p:txBody>
      </p:sp>
      <p:sp>
        <p:nvSpPr>
          <p:cNvPr id="49" name="文本框 24">
            <a:extLst>
              <a:ext uri="{FF2B5EF4-FFF2-40B4-BE49-F238E27FC236}">
                <a16:creationId xmlns:a16="http://schemas.microsoft.com/office/drawing/2014/main" id="{F811F54B-1D87-4346-BCFE-E56C212C690E}"/>
              </a:ext>
            </a:extLst>
          </p:cNvPr>
          <p:cNvSpPr txBox="1"/>
          <p:nvPr/>
        </p:nvSpPr>
        <p:spPr>
          <a:xfrm>
            <a:off x="1669832" y="4450877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FFMC: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細小可燃物濕度碼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-18.7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至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96.20</a:t>
            </a:r>
          </a:p>
        </p:txBody>
      </p:sp>
      <p:sp>
        <p:nvSpPr>
          <p:cNvPr id="71" name="文本框 24">
            <a:extLst>
              <a:ext uri="{FF2B5EF4-FFF2-40B4-BE49-F238E27FC236}">
                <a16:creationId xmlns:a16="http://schemas.microsoft.com/office/drawing/2014/main" id="{3B98098D-971C-4D36-912D-2BD8E34306D8}"/>
              </a:ext>
            </a:extLst>
          </p:cNvPr>
          <p:cNvSpPr txBox="1"/>
          <p:nvPr/>
        </p:nvSpPr>
        <p:spPr>
          <a:xfrm>
            <a:off x="1643071" y="5119381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DMC: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腐殖貭濕度碼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-1.1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至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291.3</a:t>
            </a:r>
          </a:p>
        </p:txBody>
      </p:sp>
      <p:sp>
        <p:nvSpPr>
          <p:cNvPr id="72" name="文本框 24">
            <a:extLst>
              <a:ext uri="{FF2B5EF4-FFF2-40B4-BE49-F238E27FC236}">
                <a16:creationId xmlns:a16="http://schemas.microsoft.com/office/drawing/2014/main" id="{ABD98BBA-01B4-433D-A1AD-3250C257A05C}"/>
              </a:ext>
            </a:extLst>
          </p:cNvPr>
          <p:cNvSpPr txBox="1"/>
          <p:nvPr/>
        </p:nvSpPr>
        <p:spPr>
          <a:xfrm>
            <a:off x="1669832" y="5922900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DC: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乾旱碼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-7.9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至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860.6</a:t>
            </a:r>
          </a:p>
        </p:txBody>
      </p:sp>
      <p:grpSp>
        <p:nvGrpSpPr>
          <p:cNvPr id="88" name="Group 44">
            <a:extLst>
              <a:ext uri="{FF2B5EF4-FFF2-40B4-BE49-F238E27FC236}">
                <a16:creationId xmlns:a16="http://schemas.microsoft.com/office/drawing/2014/main" id="{C67FBD1A-A182-4BA7-AAA9-9DF8A1444362}"/>
              </a:ext>
            </a:extLst>
          </p:cNvPr>
          <p:cNvGrpSpPr/>
          <p:nvPr/>
        </p:nvGrpSpPr>
        <p:grpSpPr>
          <a:xfrm>
            <a:off x="956385" y="1485335"/>
            <a:ext cx="549651" cy="554938"/>
            <a:chOff x="0" y="0"/>
            <a:chExt cx="807366" cy="906807"/>
          </a:xfrm>
          <a:noFill/>
        </p:grpSpPr>
        <p:sp>
          <p:nvSpPr>
            <p:cNvPr id="89" name="Shape 42">
              <a:extLst>
                <a:ext uri="{FF2B5EF4-FFF2-40B4-BE49-F238E27FC236}">
                  <a16:creationId xmlns:a16="http://schemas.microsoft.com/office/drawing/2014/main" id="{EDAC7C4B-F8E8-4E1B-B149-E4DDCE030F80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Shape 43">
              <a:extLst>
                <a:ext uri="{FF2B5EF4-FFF2-40B4-BE49-F238E27FC236}">
                  <a16:creationId xmlns:a16="http://schemas.microsoft.com/office/drawing/2014/main" id="{F13ECAB1-D84A-4ABE-9A0B-F595FDDCE0E5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9B1B182A-CD56-4852-8494-4376232C75A4}"/>
              </a:ext>
            </a:extLst>
          </p:cNvPr>
          <p:cNvGrpSpPr/>
          <p:nvPr/>
        </p:nvGrpSpPr>
        <p:grpSpPr>
          <a:xfrm>
            <a:off x="946483" y="2254782"/>
            <a:ext cx="549651" cy="554938"/>
            <a:chOff x="0" y="0"/>
            <a:chExt cx="807366" cy="906807"/>
          </a:xfrm>
          <a:noFill/>
        </p:grpSpPr>
        <p:sp>
          <p:nvSpPr>
            <p:cNvPr id="92" name="Shape 42">
              <a:extLst>
                <a:ext uri="{FF2B5EF4-FFF2-40B4-BE49-F238E27FC236}">
                  <a16:creationId xmlns:a16="http://schemas.microsoft.com/office/drawing/2014/main" id="{46E5B2C9-B359-4E6A-8B29-8F6EA0031BA9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Shape 43">
              <a:extLst>
                <a:ext uri="{FF2B5EF4-FFF2-40B4-BE49-F238E27FC236}">
                  <a16:creationId xmlns:a16="http://schemas.microsoft.com/office/drawing/2014/main" id="{BDB84388-41C8-4A3F-84B1-98197C0937CC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44">
            <a:extLst>
              <a:ext uri="{FF2B5EF4-FFF2-40B4-BE49-F238E27FC236}">
                <a16:creationId xmlns:a16="http://schemas.microsoft.com/office/drawing/2014/main" id="{631D9D36-2E2C-40F1-B300-93B15D710A9E}"/>
              </a:ext>
            </a:extLst>
          </p:cNvPr>
          <p:cNvGrpSpPr/>
          <p:nvPr/>
        </p:nvGrpSpPr>
        <p:grpSpPr>
          <a:xfrm>
            <a:off x="936581" y="3086405"/>
            <a:ext cx="549651" cy="554938"/>
            <a:chOff x="0" y="0"/>
            <a:chExt cx="807366" cy="906807"/>
          </a:xfrm>
          <a:noFill/>
        </p:grpSpPr>
        <p:sp>
          <p:nvSpPr>
            <p:cNvPr id="95" name="Shape 42">
              <a:extLst>
                <a:ext uri="{FF2B5EF4-FFF2-40B4-BE49-F238E27FC236}">
                  <a16:creationId xmlns:a16="http://schemas.microsoft.com/office/drawing/2014/main" id="{E5CC2D2C-4D1A-491C-B3C5-D7154A55D4C8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Shape 43">
              <a:extLst>
                <a:ext uri="{FF2B5EF4-FFF2-40B4-BE49-F238E27FC236}">
                  <a16:creationId xmlns:a16="http://schemas.microsoft.com/office/drawing/2014/main" id="{801221AF-E25C-41F8-B836-65F5FDECAB5D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44">
            <a:extLst>
              <a:ext uri="{FF2B5EF4-FFF2-40B4-BE49-F238E27FC236}">
                <a16:creationId xmlns:a16="http://schemas.microsoft.com/office/drawing/2014/main" id="{A3DAD599-AD88-480D-B1DD-3E4BFB8EB358}"/>
              </a:ext>
            </a:extLst>
          </p:cNvPr>
          <p:cNvGrpSpPr/>
          <p:nvPr/>
        </p:nvGrpSpPr>
        <p:grpSpPr>
          <a:xfrm>
            <a:off x="941531" y="3865253"/>
            <a:ext cx="549651" cy="554938"/>
            <a:chOff x="0" y="0"/>
            <a:chExt cx="807366" cy="906807"/>
          </a:xfrm>
          <a:noFill/>
        </p:grpSpPr>
        <p:sp>
          <p:nvSpPr>
            <p:cNvPr id="98" name="Shape 42">
              <a:extLst>
                <a:ext uri="{FF2B5EF4-FFF2-40B4-BE49-F238E27FC236}">
                  <a16:creationId xmlns:a16="http://schemas.microsoft.com/office/drawing/2014/main" id="{90D07ECB-939A-4442-A3E6-4E55C6906BBE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Shape 43">
              <a:extLst>
                <a:ext uri="{FF2B5EF4-FFF2-40B4-BE49-F238E27FC236}">
                  <a16:creationId xmlns:a16="http://schemas.microsoft.com/office/drawing/2014/main" id="{CE24436D-218A-4538-A7D1-81CB1EEB8F1A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0" name="Group 44">
            <a:extLst>
              <a:ext uri="{FF2B5EF4-FFF2-40B4-BE49-F238E27FC236}">
                <a16:creationId xmlns:a16="http://schemas.microsoft.com/office/drawing/2014/main" id="{3F9D5C18-8AA9-4030-A7B9-655EE87C07C3}"/>
              </a:ext>
            </a:extLst>
          </p:cNvPr>
          <p:cNvGrpSpPr/>
          <p:nvPr/>
        </p:nvGrpSpPr>
        <p:grpSpPr>
          <a:xfrm>
            <a:off x="926583" y="4593497"/>
            <a:ext cx="549651" cy="554938"/>
            <a:chOff x="0" y="0"/>
            <a:chExt cx="807366" cy="906807"/>
          </a:xfrm>
          <a:noFill/>
        </p:grpSpPr>
        <p:sp>
          <p:nvSpPr>
            <p:cNvPr id="101" name="Shape 42">
              <a:extLst>
                <a:ext uri="{FF2B5EF4-FFF2-40B4-BE49-F238E27FC236}">
                  <a16:creationId xmlns:a16="http://schemas.microsoft.com/office/drawing/2014/main" id="{77501FE7-3241-4140-9DF8-3EF054C28B2D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Shape 43">
              <a:extLst>
                <a:ext uri="{FF2B5EF4-FFF2-40B4-BE49-F238E27FC236}">
                  <a16:creationId xmlns:a16="http://schemas.microsoft.com/office/drawing/2014/main" id="{31C08B54-A4C3-4BDB-82EF-ADA2EFB6DB2F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699CCA93-2202-41AD-B202-9618F64900F4}"/>
              </a:ext>
            </a:extLst>
          </p:cNvPr>
          <p:cNvGrpSpPr/>
          <p:nvPr/>
        </p:nvGrpSpPr>
        <p:grpSpPr>
          <a:xfrm>
            <a:off x="897901" y="5268966"/>
            <a:ext cx="549651" cy="554938"/>
            <a:chOff x="0" y="0"/>
            <a:chExt cx="807366" cy="906807"/>
          </a:xfrm>
          <a:noFill/>
        </p:grpSpPr>
        <p:sp>
          <p:nvSpPr>
            <p:cNvPr id="104" name="Shape 42">
              <a:extLst>
                <a:ext uri="{FF2B5EF4-FFF2-40B4-BE49-F238E27FC236}">
                  <a16:creationId xmlns:a16="http://schemas.microsoft.com/office/drawing/2014/main" id="{A0D8C356-CD77-45EB-8F62-3FEB195CBC5A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Shape 43">
              <a:extLst>
                <a:ext uri="{FF2B5EF4-FFF2-40B4-BE49-F238E27FC236}">
                  <a16:creationId xmlns:a16="http://schemas.microsoft.com/office/drawing/2014/main" id="{4B316917-4CFA-45EF-B4EB-A2AA7C387950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9B3889C1-1D0F-474B-8594-BE24A250D40B}"/>
              </a:ext>
            </a:extLst>
          </p:cNvPr>
          <p:cNvGrpSpPr/>
          <p:nvPr/>
        </p:nvGrpSpPr>
        <p:grpSpPr>
          <a:xfrm>
            <a:off x="887999" y="6003177"/>
            <a:ext cx="549651" cy="554938"/>
            <a:chOff x="0" y="0"/>
            <a:chExt cx="807366" cy="906807"/>
          </a:xfrm>
          <a:noFill/>
        </p:grpSpPr>
        <p:sp>
          <p:nvSpPr>
            <p:cNvPr id="107" name="Shape 42">
              <a:extLst>
                <a:ext uri="{FF2B5EF4-FFF2-40B4-BE49-F238E27FC236}">
                  <a16:creationId xmlns:a16="http://schemas.microsoft.com/office/drawing/2014/main" id="{97DFDD4D-DFEB-4816-BE97-0F37E9828843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" name="Shape 43">
              <a:extLst>
                <a:ext uri="{FF2B5EF4-FFF2-40B4-BE49-F238E27FC236}">
                  <a16:creationId xmlns:a16="http://schemas.microsoft.com/office/drawing/2014/main" id="{548C491F-5AA0-4807-8280-3FA9005D0C2D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0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72" y="375788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871476" y="442564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變數名稱</a:t>
            </a:r>
            <a:endParaRPr lang="zh-CN" altLang="en-US" sz="495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56" name="Group 44">
            <a:extLst>
              <a:ext uri="{FF2B5EF4-FFF2-40B4-BE49-F238E27FC236}">
                <a16:creationId xmlns:a16="http://schemas.microsoft.com/office/drawing/2014/main" id="{3FD99E69-6D55-4BF5-9442-61EAA211F1E1}"/>
              </a:ext>
            </a:extLst>
          </p:cNvPr>
          <p:cNvGrpSpPr/>
          <p:nvPr/>
        </p:nvGrpSpPr>
        <p:grpSpPr>
          <a:xfrm>
            <a:off x="755366" y="1637846"/>
            <a:ext cx="647305" cy="679226"/>
            <a:chOff x="0" y="0"/>
            <a:chExt cx="807366" cy="906807"/>
          </a:xfrm>
          <a:noFill/>
        </p:grpSpPr>
        <p:sp>
          <p:nvSpPr>
            <p:cNvPr id="57" name="Shape 42">
              <a:extLst>
                <a:ext uri="{FF2B5EF4-FFF2-40B4-BE49-F238E27FC236}">
                  <a16:creationId xmlns:a16="http://schemas.microsoft.com/office/drawing/2014/main" id="{B3978E1D-36EA-4F15-9ED9-4400247E7093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Shape 43">
              <a:extLst>
                <a:ext uri="{FF2B5EF4-FFF2-40B4-BE49-F238E27FC236}">
                  <a16:creationId xmlns:a16="http://schemas.microsoft.com/office/drawing/2014/main" id="{BCC84763-235B-4952-BD3C-7989DC8D4CF9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3" name="文本框 24">
            <a:extLst>
              <a:ext uri="{FF2B5EF4-FFF2-40B4-BE49-F238E27FC236}">
                <a16:creationId xmlns:a16="http://schemas.microsoft.com/office/drawing/2014/main" id="{53119FB2-C876-493F-8AB6-5A0DCE503F43}"/>
              </a:ext>
            </a:extLst>
          </p:cNvPr>
          <p:cNvSpPr txBox="1"/>
          <p:nvPr/>
        </p:nvSpPr>
        <p:spPr>
          <a:xfrm>
            <a:off x="1601226" y="2456088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temp: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攝氏溫度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-2.2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至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33.30</a:t>
            </a:r>
          </a:p>
        </p:txBody>
      </p:sp>
      <p:sp>
        <p:nvSpPr>
          <p:cNvPr id="74" name="文本框 24">
            <a:extLst>
              <a:ext uri="{FF2B5EF4-FFF2-40B4-BE49-F238E27FC236}">
                <a16:creationId xmlns:a16="http://schemas.microsoft.com/office/drawing/2014/main" id="{AA770FF5-E114-410F-94E0-1284CDD75017}"/>
              </a:ext>
            </a:extLst>
          </p:cNvPr>
          <p:cNvSpPr txBox="1"/>
          <p:nvPr/>
        </p:nvSpPr>
        <p:spPr>
          <a:xfrm>
            <a:off x="1601225" y="4190444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wind: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風速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,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單位為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km/h-0.40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至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9.40</a:t>
            </a:r>
          </a:p>
        </p:txBody>
      </p:sp>
      <p:sp>
        <p:nvSpPr>
          <p:cNvPr id="75" name="文本框 24">
            <a:extLst>
              <a:ext uri="{FF2B5EF4-FFF2-40B4-BE49-F238E27FC236}">
                <a16:creationId xmlns:a16="http://schemas.microsoft.com/office/drawing/2014/main" id="{7DAB0D72-10C4-4A3E-A2F8-6A0427476182}"/>
              </a:ext>
            </a:extLst>
          </p:cNvPr>
          <p:cNvSpPr txBox="1"/>
          <p:nvPr/>
        </p:nvSpPr>
        <p:spPr>
          <a:xfrm>
            <a:off x="1593310" y="1682539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ISI: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初始蔓延指數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-0.0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至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56.10</a:t>
            </a:r>
          </a:p>
        </p:txBody>
      </p:sp>
      <p:sp>
        <p:nvSpPr>
          <p:cNvPr id="76" name="文本框 24">
            <a:extLst>
              <a:ext uri="{FF2B5EF4-FFF2-40B4-BE49-F238E27FC236}">
                <a16:creationId xmlns:a16="http://schemas.microsoft.com/office/drawing/2014/main" id="{B5B7199D-74D5-4D17-8E0E-DE01F1C6B223}"/>
              </a:ext>
            </a:extLst>
          </p:cNvPr>
          <p:cNvSpPr txBox="1"/>
          <p:nvPr/>
        </p:nvSpPr>
        <p:spPr>
          <a:xfrm>
            <a:off x="1617792" y="3365915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RH: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相對溼度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(%)-15.0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至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100</a:t>
            </a:r>
          </a:p>
        </p:txBody>
      </p:sp>
      <p:sp>
        <p:nvSpPr>
          <p:cNvPr id="77" name="文本框 24">
            <a:extLst>
              <a:ext uri="{FF2B5EF4-FFF2-40B4-BE49-F238E27FC236}">
                <a16:creationId xmlns:a16="http://schemas.microsoft.com/office/drawing/2014/main" id="{7457BBBF-181A-47D5-AD7C-6BADCEC3BD19}"/>
              </a:ext>
            </a:extLst>
          </p:cNvPr>
          <p:cNvSpPr txBox="1"/>
          <p:nvPr/>
        </p:nvSpPr>
        <p:spPr>
          <a:xfrm>
            <a:off x="1593309" y="5029248"/>
            <a:ext cx="61699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rain: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雨量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,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單位為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mm/m2-0.0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到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6.4</a:t>
            </a:r>
          </a:p>
        </p:txBody>
      </p:sp>
      <p:sp>
        <p:nvSpPr>
          <p:cNvPr id="84" name="文本框 24">
            <a:extLst>
              <a:ext uri="{FF2B5EF4-FFF2-40B4-BE49-F238E27FC236}">
                <a16:creationId xmlns:a16="http://schemas.microsoft.com/office/drawing/2014/main" id="{45EFD71E-50BE-4EB0-9AAC-32D3722EA1C2}"/>
              </a:ext>
            </a:extLst>
          </p:cNvPr>
          <p:cNvSpPr txBox="1"/>
          <p:nvPr/>
        </p:nvSpPr>
        <p:spPr>
          <a:xfrm>
            <a:off x="1593309" y="5848715"/>
            <a:ext cx="769488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area: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森林的焚燒面積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以公頃為單位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)-0.00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到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1090.84</a:t>
            </a:r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D5A287D8-82D9-40BD-8483-1838A0A10FAE}"/>
              </a:ext>
            </a:extLst>
          </p:cNvPr>
          <p:cNvGrpSpPr/>
          <p:nvPr/>
        </p:nvGrpSpPr>
        <p:grpSpPr>
          <a:xfrm>
            <a:off x="771932" y="2539240"/>
            <a:ext cx="647305" cy="679226"/>
            <a:chOff x="0" y="0"/>
            <a:chExt cx="807366" cy="906807"/>
          </a:xfrm>
          <a:noFill/>
        </p:grpSpPr>
        <p:sp>
          <p:nvSpPr>
            <p:cNvPr id="82" name="Shape 42">
              <a:extLst>
                <a:ext uri="{FF2B5EF4-FFF2-40B4-BE49-F238E27FC236}">
                  <a16:creationId xmlns:a16="http://schemas.microsoft.com/office/drawing/2014/main" id="{43916B0F-CA43-41A3-9D19-43D573C5699F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Shape 43">
              <a:extLst>
                <a:ext uri="{FF2B5EF4-FFF2-40B4-BE49-F238E27FC236}">
                  <a16:creationId xmlns:a16="http://schemas.microsoft.com/office/drawing/2014/main" id="{96EF3A1B-0EB6-44EF-8072-5A9439CF833F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" name="Group 44">
            <a:extLst>
              <a:ext uri="{FF2B5EF4-FFF2-40B4-BE49-F238E27FC236}">
                <a16:creationId xmlns:a16="http://schemas.microsoft.com/office/drawing/2014/main" id="{69DD1ED5-4EA4-4F10-BF2E-A3ECDC9C5A32}"/>
              </a:ext>
            </a:extLst>
          </p:cNvPr>
          <p:cNvGrpSpPr/>
          <p:nvPr/>
        </p:nvGrpSpPr>
        <p:grpSpPr>
          <a:xfrm>
            <a:off x="838116" y="5869979"/>
            <a:ext cx="647305" cy="679226"/>
            <a:chOff x="0" y="0"/>
            <a:chExt cx="807366" cy="906807"/>
          </a:xfrm>
          <a:noFill/>
        </p:grpSpPr>
        <p:sp>
          <p:nvSpPr>
            <p:cNvPr id="86" name="Shape 42">
              <a:extLst>
                <a:ext uri="{FF2B5EF4-FFF2-40B4-BE49-F238E27FC236}">
                  <a16:creationId xmlns:a16="http://schemas.microsoft.com/office/drawing/2014/main" id="{A390CCD1-5FE5-4ACA-8AB5-1CA1E3884C0C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Shape 43">
              <a:extLst>
                <a:ext uri="{FF2B5EF4-FFF2-40B4-BE49-F238E27FC236}">
                  <a16:creationId xmlns:a16="http://schemas.microsoft.com/office/drawing/2014/main" id="{2D28BD24-9204-42BE-B198-2E2CB4B2F83A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8" name="Group 44">
            <a:extLst>
              <a:ext uri="{FF2B5EF4-FFF2-40B4-BE49-F238E27FC236}">
                <a16:creationId xmlns:a16="http://schemas.microsoft.com/office/drawing/2014/main" id="{370E22C3-DCD0-4078-80F3-9FF3E2205D2C}"/>
              </a:ext>
            </a:extLst>
          </p:cNvPr>
          <p:cNvGrpSpPr/>
          <p:nvPr/>
        </p:nvGrpSpPr>
        <p:grpSpPr>
          <a:xfrm>
            <a:off x="821550" y="5071774"/>
            <a:ext cx="647305" cy="679226"/>
            <a:chOff x="0" y="0"/>
            <a:chExt cx="807366" cy="906807"/>
          </a:xfrm>
          <a:noFill/>
        </p:grpSpPr>
        <p:sp>
          <p:nvSpPr>
            <p:cNvPr id="89" name="Shape 42">
              <a:extLst>
                <a:ext uri="{FF2B5EF4-FFF2-40B4-BE49-F238E27FC236}">
                  <a16:creationId xmlns:a16="http://schemas.microsoft.com/office/drawing/2014/main" id="{3547C93E-0AB3-4CD7-A54E-FAF59A333801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Shape 43">
              <a:extLst>
                <a:ext uri="{FF2B5EF4-FFF2-40B4-BE49-F238E27FC236}">
                  <a16:creationId xmlns:a16="http://schemas.microsoft.com/office/drawing/2014/main" id="{71F508A3-BB07-4320-AB37-8F5CE5D67973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EE298BFF-0A90-45E2-BA6C-48DE24040615}"/>
              </a:ext>
            </a:extLst>
          </p:cNvPr>
          <p:cNvGrpSpPr/>
          <p:nvPr/>
        </p:nvGrpSpPr>
        <p:grpSpPr>
          <a:xfrm>
            <a:off x="801703" y="4267713"/>
            <a:ext cx="647305" cy="679226"/>
            <a:chOff x="0" y="0"/>
            <a:chExt cx="807366" cy="906807"/>
          </a:xfrm>
          <a:noFill/>
        </p:grpSpPr>
        <p:sp>
          <p:nvSpPr>
            <p:cNvPr id="92" name="Shape 42">
              <a:extLst>
                <a:ext uri="{FF2B5EF4-FFF2-40B4-BE49-F238E27FC236}">
                  <a16:creationId xmlns:a16="http://schemas.microsoft.com/office/drawing/2014/main" id="{7181CD69-6F6A-44D9-ACA6-5C1B812B66C6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Shape 43">
              <a:extLst>
                <a:ext uri="{FF2B5EF4-FFF2-40B4-BE49-F238E27FC236}">
                  <a16:creationId xmlns:a16="http://schemas.microsoft.com/office/drawing/2014/main" id="{55D9469B-2C95-48E3-B5FA-1CFC22E707AF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44">
            <a:extLst>
              <a:ext uri="{FF2B5EF4-FFF2-40B4-BE49-F238E27FC236}">
                <a16:creationId xmlns:a16="http://schemas.microsoft.com/office/drawing/2014/main" id="{38F0B906-2244-44A7-A58B-4E82D7B0092A}"/>
              </a:ext>
            </a:extLst>
          </p:cNvPr>
          <p:cNvGrpSpPr/>
          <p:nvPr/>
        </p:nvGrpSpPr>
        <p:grpSpPr>
          <a:xfrm>
            <a:off x="790771" y="3435430"/>
            <a:ext cx="647305" cy="679226"/>
            <a:chOff x="0" y="0"/>
            <a:chExt cx="807366" cy="906807"/>
          </a:xfrm>
          <a:noFill/>
        </p:grpSpPr>
        <p:sp>
          <p:nvSpPr>
            <p:cNvPr id="95" name="Shape 42">
              <a:extLst>
                <a:ext uri="{FF2B5EF4-FFF2-40B4-BE49-F238E27FC236}">
                  <a16:creationId xmlns:a16="http://schemas.microsoft.com/office/drawing/2014/main" id="{A3D1E3D5-5159-4246-9A30-C7EE7F70ACB6}"/>
                </a:ext>
              </a:extLst>
            </p:cNvPr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Shape 43">
              <a:extLst>
                <a:ext uri="{FF2B5EF4-FFF2-40B4-BE49-F238E27FC236}">
                  <a16:creationId xmlns:a16="http://schemas.microsoft.com/office/drawing/2014/main" id="{A7E5B9CD-83E7-403E-8A3F-C6A115191E79}"/>
                </a:ext>
              </a:extLst>
            </p:cNvPr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 b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51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08" y="416901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472987" y="532949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資料處理及轉換</a:t>
            </a:r>
            <a:endParaRPr lang="zh-CN" altLang="en-US" sz="495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7975C3-7532-4ECB-9EF5-DE5127A215B0}"/>
              </a:ext>
            </a:extLst>
          </p:cNvPr>
          <p:cNvSpPr txBox="1"/>
          <p:nvPr/>
        </p:nvSpPr>
        <p:spPr>
          <a:xfrm>
            <a:off x="4740674" y="3146127"/>
            <a:ext cx="3959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因為月份裡可能會有時間序列，所以我們將原本是字串改為類別變數，再將類別變數改為數值，來進行下一步的研究分析。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C81AFD-4376-4E2F-B36A-3E6843FC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2" y="1722268"/>
            <a:ext cx="7946846" cy="5435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A247634-C425-4DF0-A106-25545EA85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42" y="2265863"/>
            <a:ext cx="4365756" cy="43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97754C8-1D57-4E5D-80BB-3BADA46E1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88" y="701336"/>
            <a:ext cx="6659312" cy="5840488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9E33EF46-764E-4BB2-9BE7-D9B31C570ADF}"/>
              </a:ext>
            </a:extLst>
          </p:cNvPr>
          <p:cNvSpPr txBox="1"/>
          <p:nvPr/>
        </p:nvSpPr>
        <p:spPr>
          <a:xfrm>
            <a:off x="469748" y="1279741"/>
            <a:ext cx="2095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我們看這張圖的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的右偏斜很大，然後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FFMC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左偏斜很大，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area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的也是右偏斜很大。所以這幾個值需要數值轉換。</a:t>
            </a:r>
          </a:p>
        </p:txBody>
      </p:sp>
      <p:sp>
        <p:nvSpPr>
          <p:cNvPr id="66" name="想法泡泡: 雲朵 65">
            <a:extLst>
              <a:ext uri="{FF2B5EF4-FFF2-40B4-BE49-F238E27FC236}">
                <a16:creationId xmlns:a16="http://schemas.microsoft.com/office/drawing/2014/main" id="{E2E68512-0665-4F6B-BAC8-7D7C8B1D8EE1}"/>
              </a:ext>
            </a:extLst>
          </p:cNvPr>
          <p:cNvSpPr/>
          <p:nvPr/>
        </p:nvSpPr>
        <p:spPr>
          <a:xfrm>
            <a:off x="-53268" y="559292"/>
            <a:ext cx="2885245" cy="3687669"/>
          </a:xfrm>
          <a:prstGeom prst="cloudCallout">
            <a:avLst>
              <a:gd name="adj1" fmla="val 41034"/>
              <a:gd name="adj2" fmla="val 7641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10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8" y="622605"/>
            <a:ext cx="6620354" cy="86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2765173" y="712065"/>
            <a:ext cx="3613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資料轉換</a:t>
            </a:r>
            <a:endParaRPr lang="zh-CN" altLang="en-US" sz="4950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7975C3-7532-4ECB-9EF5-DE5127A215B0}"/>
              </a:ext>
            </a:extLst>
          </p:cNvPr>
          <p:cNvSpPr txBox="1"/>
          <p:nvPr/>
        </p:nvSpPr>
        <p:spPr>
          <a:xfrm>
            <a:off x="779571" y="1861152"/>
            <a:ext cx="758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轉換數值，大多數的值還是都是零，資料中只有八筆有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的值，但是這八筆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的影響沒有很大，所以將它從模型中刪除。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0FE4EE-2788-4E54-8927-0B597F083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71" y="3709079"/>
            <a:ext cx="7648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9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论文答辩"/>
</p:tagLst>
</file>

<file path=ppt/theme/theme1.xml><?xml version="1.0" encoding="utf-8"?>
<a:theme xmlns:a="http://schemas.openxmlformats.org/drawingml/2006/main" name="Office 主题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696</Words>
  <Application>Microsoft Office PowerPoint</Application>
  <PresentationFormat>如螢幕大小 (4:3)</PresentationFormat>
  <Paragraphs>90</Paragraphs>
  <Slides>23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微软雅黑</vt:lpstr>
      <vt:lpstr>宋体</vt:lpstr>
      <vt:lpstr>方正兰亭超细黑简体</vt:lpstr>
      <vt:lpstr>方正喵呜体</vt:lpstr>
      <vt:lpstr>方正静蕾简体</vt:lpstr>
      <vt:lpstr>新細明體</vt:lpstr>
      <vt:lpstr>Arial</vt:lpstr>
      <vt:lpstr>Calibri</vt:lpstr>
      <vt:lpstr>Calibri Light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superapple232323@gmail.com</cp:lastModifiedBy>
  <cp:revision>150</cp:revision>
  <dcterms:created xsi:type="dcterms:W3CDTF">2017-04-02T11:58:26Z</dcterms:created>
  <dcterms:modified xsi:type="dcterms:W3CDTF">2020-06-11T18:21:14Z</dcterms:modified>
</cp:coreProperties>
</file>