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F701-E45D-48FF-BE5E-6021AFCD1E35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CB12C71-28D4-492D-B687-1E06A9F9B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965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F701-E45D-48FF-BE5E-6021AFCD1E35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2C71-28D4-492D-B687-1E06A9F9B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204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F701-E45D-48FF-BE5E-6021AFCD1E35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2C71-28D4-492D-B687-1E06A9F9B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636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F701-E45D-48FF-BE5E-6021AFCD1E35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2C71-28D4-492D-B687-1E06A9F9B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418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0CFF701-E45D-48FF-BE5E-6021AFCD1E35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CB12C71-28D4-492D-B687-1E06A9F9B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77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F701-E45D-48FF-BE5E-6021AFCD1E35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2C71-28D4-492D-B687-1E06A9F9B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374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F701-E45D-48FF-BE5E-6021AFCD1E35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2C71-28D4-492D-B687-1E06A9F9B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93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F701-E45D-48FF-BE5E-6021AFCD1E35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2C71-28D4-492D-B687-1E06A9F9B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891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F701-E45D-48FF-BE5E-6021AFCD1E35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2C71-28D4-492D-B687-1E06A9F9B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671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F701-E45D-48FF-BE5E-6021AFCD1E35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2C71-28D4-492D-B687-1E06A9F9B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612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F701-E45D-48FF-BE5E-6021AFCD1E35}" type="datetimeFigureOut">
              <a:rPr lang="en-IN" smtClean="0"/>
              <a:t>13-07-2023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2C71-28D4-492D-B687-1E06A9F9B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517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0CFF701-E45D-48FF-BE5E-6021AFCD1E35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CB12C71-28D4-492D-B687-1E06A9F9B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621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7BE306-CEA0-2CC3-C2C2-0911A08ED3BB}"/>
              </a:ext>
            </a:extLst>
          </p:cNvPr>
          <p:cNvSpPr txBox="1"/>
          <p:nvPr/>
        </p:nvSpPr>
        <p:spPr>
          <a:xfrm>
            <a:off x="2016783" y="2003014"/>
            <a:ext cx="815843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600" dirty="0"/>
              <a:t>Heart Disease Prediction by Machine Learning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A06A3C-6505-DC63-12DB-85AF4EA06906}"/>
              </a:ext>
            </a:extLst>
          </p:cNvPr>
          <p:cNvSpPr txBox="1"/>
          <p:nvPr/>
        </p:nvSpPr>
        <p:spPr>
          <a:xfrm>
            <a:off x="79793" y="5554154"/>
            <a:ext cx="4537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Parth Sarthi</a:t>
            </a:r>
          </a:p>
          <a:p>
            <a:r>
              <a:rPr lang="en-IN" dirty="0"/>
              <a:t>Uni Roll: 2017520</a:t>
            </a:r>
          </a:p>
          <a:p>
            <a:r>
              <a:rPr lang="en-IN" dirty="0"/>
              <a:t>Section: CST SPL1 , 51</a:t>
            </a:r>
          </a:p>
          <a:p>
            <a:r>
              <a:rPr lang="en-IN" dirty="0"/>
              <a:t>Course: B. Tech CST (ML&amp;AI)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741AAD-F114-A873-4B90-FF061E448EFE}"/>
              </a:ext>
            </a:extLst>
          </p:cNvPr>
          <p:cNvSpPr txBox="1"/>
          <p:nvPr/>
        </p:nvSpPr>
        <p:spPr>
          <a:xfrm>
            <a:off x="4270075" y="4347970"/>
            <a:ext cx="407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Under the guidance of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26C0CD-584C-0DF3-4257-98B16B6509C2}"/>
              </a:ext>
            </a:extLst>
          </p:cNvPr>
          <p:cNvSpPr txBox="1"/>
          <p:nvPr/>
        </p:nvSpPr>
        <p:spPr>
          <a:xfrm>
            <a:off x="4080293" y="4712444"/>
            <a:ext cx="4166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Dr. Surendra Kumar Shukla</a:t>
            </a:r>
          </a:p>
        </p:txBody>
      </p:sp>
      <p:pic>
        <p:nvPicPr>
          <p:cNvPr id="1026" name="Picture 2" descr="Free Vector | Heart human anatomy biology organ body system health care and  medical hand drawn cartoon art illustration">
            <a:extLst>
              <a:ext uri="{FF2B5EF4-FFF2-40B4-BE49-F238E27FC236}">
                <a16:creationId xmlns:a16="http://schemas.microsoft.com/office/drawing/2014/main" id="{39ADC009-7953-3ED9-49E1-2C23499984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75" t="11001" r="16664" b="10624"/>
          <a:stretch/>
        </p:blipFill>
        <p:spPr bwMode="auto">
          <a:xfrm>
            <a:off x="8156880" y="3880781"/>
            <a:ext cx="3026650" cy="280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emium Vector | Cartoon stethoscope">
            <a:extLst>
              <a:ext uri="{FF2B5EF4-FFF2-40B4-BE49-F238E27FC236}">
                <a16:creationId xmlns:a16="http://schemas.microsoft.com/office/drawing/2014/main" id="{2BCF4CC6-D460-C1C1-27C6-0AD305684E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05" r="24888"/>
          <a:stretch/>
        </p:blipFill>
        <p:spPr bwMode="auto">
          <a:xfrm>
            <a:off x="11089224" y="4063999"/>
            <a:ext cx="1022983" cy="243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560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ary Heart Rate to Perform! - Reaching Ahead Counseling and Mental  Performance">
            <a:extLst>
              <a:ext uri="{FF2B5EF4-FFF2-40B4-BE49-F238E27FC236}">
                <a16:creationId xmlns:a16="http://schemas.microsoft.com/office/drawing/2014/main" id="{7BCA1D80-2AF3-05DB-0765-A6471D18D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0EF9B4-D160-9F63-4ACF-DC73D1A21AC3}"/>
              </a:ext>
            </a:extLst>
          </p:cNvPr>
          <p:cNvSpPr txBox="1"/>
          <p:nvPr/>
        </p:nvSpPr>
        <p:spPr>
          <a:xfrm>
            <a:off x="3043080" y="2767280"/>
            <a:ext cx="61058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0" dirty="0"/>
              <a:t>THANK  YOU</a:t>
            </a:r>
          </a:p>
        </p:txBody>
      </p:sp>
    </p:spTree>
    <p:extLst>
      <p:ext uri="{BB962C8B-B14F-4D97-AF65-F5344CB8AC3E}">
        <p14:creationId xmlns:p14="http://schemas.microsoft.com/office/powerpoint/2010/main" val="428257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Vary Heart Rate to Perform! - Reaching Ahead Counseling and Mental  Performance">
            <a:extLst>
              <a:ext uri="{FF2B5EF4-FFF2-40B4-BE49-F238E27FC236}">
                <a16:creationId xmlns:a16="http://schemas.microsoft.com/office/drawing/2014/main" id="{C21DB58D-47AE-C356-5D4D-654176AE1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ffectLst>
            <a:reflection endPos="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A8C3CE-F125-AD25-BEC6-5D701BAB0C38}"/>
              </a:ext>
            </a:extLst>
          </p:cNvPr>
          <p:cNvSpPr txBox="1"/>
          <p:nvPr/>
        </p:nvSpPr>
        <p:spPr>
          <a:xfrm>
            <a:off x="3385125" y="272900"/>
            <a:ext cx="5264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u="sng" dirty="0"/>
              <a:t>PROBLEM STATEMENT: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A8E910-E4E7-35B8-8ED3-89D0B020A8C5}"/>
              </a:ext>
            </a:extLst>
          </p:cNvPr>
          <p:cNvSpPr txBox="1"/>
          <p:nvPr/>
        </p:nvSpPr>
        <p:spPr>
          <a:xfrm>
            <a:off x="406399" y="1015907"/>
            <a:ext cx="11102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To create a Machine Learning model to predict the possibility of a potential heart disease.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BB0BF0-FC6E-9BED-04B1-216B99BDB790}"/>
              </a:ext>
            </a:extLst>
          </p:cNvPr>
          <p:cNvSpPr txBox="1"/>
          <p:nvPr/>
        </p:nvSpPr>
        <p:spPr>
          <a:xfrm>
            <a:off x="3893120" y="1906457"/>
            <a:ext cx="6354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u="sng" dirty="0"/>
              <a:t>INTRODUCTION: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26F7-6178-33B0-C7D8-D4AE9F575B1C}"/>
              </a:ext>
            </a:extLst>
          </p:cNvPr>
          <p:cNvSpPr txBox="1"/>
          <p:nvPr/>
        </p:nvSpPr>
        <p:spPr>
          <a:xfrm>
            <a:off x="406399" y="2751830"/>
            <a:ext cx="115362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dirty="0"/>
              <a:t>Heart disease is something that affects people of all age groups and different walks of life.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35C8A8-E0F8-5A6A-7CB8-CCF7A8D8CE01}"/>
              </a:ext>
            </a:extLst>
          </p:cNvPr>
          <p:cNvSpPr txBox="1"/>
          <p:nvPr/>
        </p:nvSpPr>
        <p:spPr>
          <a:xfrm>
            <a:off x="406397" y="3429060"/>
            <a:ext cx="6973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sz="2000" dirty="0"/>
              <a:t>It can be genetic as well as a result of bad lifestyle habits.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E1A0FF-7464-F235-E260-3E036D4BE81C}"/>
              </a:ext>
            </a:extLst>
          </p:cNvPr>
          <p:cNvSpPr txBox="1"/>
          <p:nvPr/>
        </p:nvSpPr>
        <p:spPr>
          <a:xfrm>
            <a:off x="406397" y="4108267"/>
            <a:ext cx="7934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dirty="0"/>
              <a:t>If identified and treated on time it can help save a person’s life.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1E5F2F-779E-F4FC-A51D-815ADF4F7203}"/>
              </a:ext>
            </a:extLst>
          </p:cNvPr>
          <p:cNvSpPr txBox="1"/>
          <p:nvPr/>
        </p:nvSpPr>
        <p:spPr>
          <a:xfrm>
            <a:off x="406400" y="5770503"/>
            <a:ext cx="11102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dirty="0"/>
              <a:t>Machine Learning can help doctors identify and predict the onset of a cardiovascular complication in a patient with latent symptoms.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DF7F12-5E01-D8D5-8B0A-2F933319883E}"/>
              </a:ext>
            </a:extLst>
          </p:cNvPr>
          <p:cNvSpPr txBox="1"/>
          <p:nvPr/>
        </p:nvSpPr>
        <p:spPr>
          <a:xfrm>
            <a:off x="406397" y="4785497"/>
            <a:ext cx="112221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dirty="0"/>
              <a:t>In the past few years machine learning algorithms have emerged as powerful tools for analysing large datasets and extracting meaningful patterns that can help derive useful results </a:t>
            </a:r>
          </a:p>
        </p:txBody>
      </p:sp>
    </p:spTree>
    <p:extLst>
      <p:ext uri="{BB962C8B-B14F-4D97-AF65-F5344CB8AC3E}">
        <p14:creationId xmlns:p14="http://schemas.microsoft.com/office/powerpoint/2010/main" val="2535424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Vary Heart Rate to Perform! - Reaching Ahead Counseling and Mental  Performance">
            <a:extLst>
              <a:ext uri="{FF2B5EF4-FFF2-40B4-BE49-F238E27FC236}">
                <a16:creationId xmlns:a16="http://schemas.microsoft.com/office/drawing/2014/main" id="{9716AB69-3FF3-4E82-5897-2903FA70E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eart Disease Treatments">
            <a:extLst>
              <a:ext uri="{FF2B5EF4-FFF2-40B4-BE49-F238E27FC236}">
                <a16:creationId xmlns:a16="http://schemas.microsoft.com/office/drawing/2014/main" id="{08BE7035-DAFD-239C-93BD-16E34107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1435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D095FB-336B-0DF4-478A-B18D88738E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36034"/>
            <a:ext cx="5839915" cy="31011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A26D43-1D5D-B6B6-83C6-5EF8DE68C2C9}"/>
              </a:ext>
            </a:extLst>
          </p:cNvPr>
          <p:cNvSpPr txBox="1"/>
          <p:nvPr/>
        </p:nvSpPr>
        <p:spPr>
          <a:xfrm>
            <a:off x="5210354" y="-24438"/>
            <a:ext cx="559854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dirty="0"/>
              <a:t>TYPES OF HEART DISEASES INCLUDE –</a:t>
            </a:r>
          </a:p>
          <a:p>
            <a:pPr algn="just"/>
            <a:r>
              <a:rPr lang="en-IN" sz="2000" dirty="0"/>
              <a:t> </a:t>
            </a:r>
          </a:p>
          <a:p>
            <a:pPr algn="just"/>
            <a:r>
              <a:rPr lang="en-IN" sz="2000" dirty="0"/>
              <a:t>Heart Valve Disease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dirty="0"/>
              <a:t>Heart Infections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dirty="0"/>
              <a:t>Heart Failure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dirty="0"/>
              <a:t>Cardiac Arrhythmias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dirty="0"/>
              <a:t>Atherosclerotic Disease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C20142-2ADB-6819-E9C1-C09D45D47358}"/>
              </a:ext>
            </a:extLst>
          </p:cNvPr>
          <p:cNvSpPr txBox="1"/>
          <p:nvPr/>
        </p:nvSpPr>
        <p:spPr>
          <a:xfrm>
            <a:off x="241371" y="4832689"/>
            <a:ext cx="5598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dirty="0"/>
              <a:t>Machine Learning can help identify these patterns by performing a series of steps - </a:t>
            </a:r>
          </a:p>
        </p:txBody>
      </p:sp>
    </p:spTree>
    <p:extLst>
      <p:ext uri="{BB962C8B-B14F-4D97-AF65-F5344CB8AC3E}">
        <p14:creationId xmlns:p14="http://schemas.microsoft.com/office/powerpoint/2010/main" val="194982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Vary Heart Rate to Perform! - Reaching Ahead Counseling and Mental  Performance">
            <a:extLst>
              <a:ext uri="{FF2B5EF4-FFF2-40B4-BE49-F238E27FC236}">
                <a16:creationId xmlns:a16="http://schemas.microsoft.com/office/drawing/2014/main" id="{26B2BF86-C991-72CB-8E35-63160D441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964357" cy="279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5EAE6F-0A94-3298-9B18-542ADF3D6695}"/>
              </a:ext>
            </a:extLst>
          </p:cNvPr>
          <p:cNvSpPr txBox="1"/>
          <p:nvPr/>
        </p:nvSpPr>
        <p:spPr>
          <a:xfrm>
            <a:off x="4183457" y="216599"/>
            <a:ext cx="3825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u="sng" dirty="0"/>
              <a:t>METHODOLOGY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B7256B-F5F3-F62B-23B7-3A7147835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86" y="1134845"/>
            <a:ext cx="5830114" cy="15242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94279C-450A-0138-6675-B4039E67973B}"/>
              </a:ext>
            </a:extLst>
          </p:cNvPr>
          <p:cNvSpPr txBox="1"/>
          <p:nvPr/>
        </p:nvSpPr>
        <p:spPr>
          <a:xfrm>
            <a:off x="6228616" y="1389119"/>
            <a:ext cx="54889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dirty="0"/>
              <a:t>The dataset used has the age, sex, chest pain type, Blood pressure at rest, cholesterol level, etc. of 303 patients.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53335B-5C6B-8356-65CE-C555BBAE3DAE}"/>
              </a:ext>
            </a:extLst>
          </p:cNvPr>
          <p:cNvSpPr txBox="1"/>
          <p:nvPr/>
        </p:nvSpPr>
        <p:spPr>
          <a:xfrm>
            <a:off x="2862438" y="2988708"/>
            <a:ext cx="3366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/>
              <a:t>Performing Exploratory Data Analysis on the dataset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42ABCD-3DAF-B615-691C-EC73746A6100}"/>
              </a:ext>
            </a:extLst>
          </p:cNvPr>
          <p:cNvSpPr txBox="1"/>
          <p:nvPr/>
        </p:nvSpPr>
        <p:spPr>
          <a:xfrm>
            <a:off x="10404630" y="649275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Contd</a:t>
            </a:r>
            <a:r>
              <a:rPr lang="en-IN" dirty="0"/>
              <a:t>…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7743DF0-D7FA-058D-BE8C-4916C3647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607" y="3910811"/>
            <a:ext cx="3381909" cy="239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8BF95487-9023-C4DF-BBA1-A79F45E25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86" y="3910811"/>
            <a:ext cx="3381909" cy="239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5FE7BF7A-86D9-6251-E956-686327E1B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328" y="2872933"/>
            <a:ext cx="4816978" cy="152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0403E619-0970-508E-215E-0F675B204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654" y="4505543"/>
            <a:ext cx="4044034" cy="1798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506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Vary Heart Rate to Perform! - Reaching Ahead Counseling and Mental  Performance">
            <a:extLst>
              <a:ext uri="{FF2B5EF4-FFF2-40B4-BE49-F238E27FC236}">
                <a16:creationId xmlns:a16="http://schemas.microsoft.com/office/drawing/2014/main" id="{8CA6A913-46FD-C76C-D719-330041DD4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Logistic Regression in Machine Learning - Javatpoint">
            <a:extLst>
              <a:ext uri="{FF2B5EF4-FFF2-40B4-BE49-F238E27FC236}">
                <a16:creationId xmlns:a16="http://schemas.microsoft.com/office/drawing/2014/main" id="{A2C8DCD6-A7B3-060F-6433-7D5B6E3C9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75" y="906954"/>
            <a:ext cx="3762708" cy="22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4" descr="Regression Analysis in Machine learning - Javatpoint">
            <a:extLst>
              <a:ext uri="{FF2B5EF4-FFF2-40B4-BE49-F238E27FC236}">
                <a16:creationId xmlns:a16="http://schemas.microsoft.com/office/drawing/2014/main" id="{13DCB104-09BE-1159-4B2D-6ECA0F565C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268221-B863-9241-771B-FC273991D7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50515"/>
            <a:ext cx="3035978" cy="2498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5DEED49-2A19-A1ED-BD5D-D685822D2B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19" y="3799028"/>
            <a:ext cx="2962818" cy="23702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595F60-77BA-8F35-94F4-4C9AE09C62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477" y="3754681"/>
            <a:ext cx="3366758" cy="24983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312F5DC-420C-A8CD-4A9E-A4220EAC077A}"/>
              </a:ext>
            </a:extLst>
          </p:cNvPr>
          <p:cNvSpPr txBox="1"/>
          <p:nvPr/>
        </p:nvSpPr>
        <p:spPr>
          <a:xfrm>
            <a:off x="248575" y="248267"/>
            <a:ext cx="10252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Model training:   Various algorithms were used to train the model to test there efficacy.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2FCF26-5975-C490-1EC3-E4545B6E9AB9}"/>
              </a:ext>
            </a:extLst>
          </p:cNvPr>
          <p:cNvSpPr txBox="1"/>
          <p:nvPr/>
        </p:nvSpPr>
        <p:spPr>
          <a:xfrm>
            <a:off x="3211915" y="2350431"/>
            <a:ext cx="2249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Logistic Regression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D5A546-555B-2C7C-1599-89027659F7E9}"/>
              </a:ext>
            </a:extLst>
          </p:cNvPr>
          <p:cNvSpPr txBox="1"/>
          <p:nvPr/>
        </p:nvSpPr>
        <p:spPr>
          <a:xfrm>
            <a:off x="9233229" y="2314204"/>
            <a:ext cx="1748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Random Forest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255930-2C93-51A4-03BB-BE23DFBE99B6}"/>
              </a:ext>
            </a:extLst>
          </p:cNvPr>
          <p:cNvSpPr txBox="1"/>
          <p:nvPr/>
        </p:nvSpPr>
        <p:spPr>
          <a:xfrm>
            <a:off x="2805792" y="5168821"/>
            <a:ext cx="2410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 Nearest Neighbour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0463B5-3559-4882-11F2-50EDE1CE26B9}"/>
              </a:ext>
            </a:extLst>
          </p:cNvPr>
          <p:cNvSpPr txBox="1"/>
          <p:nvPr/>
        </p:nvSpPr>
        <p:spPr>
          <a:xfrm>
            <a:off x="9037263" y="5538153"/>
            <a:ext cx="2927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Support Vector Machines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1BC728-5C0A-9C23-549D-95CA779AA5E2}"/>
              </a:ext>
            </a:extLst>
          </p:cNvPr>
          <p:cNvSpPr txBox="1"/>
          <p:nvPr/>
        </p:nvSpPr>
        <p:spPr>
          <a:xfrm>
            <a:off x="10619117" y="648866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Contd</a:t>
            </a:r>
            <a:r>
              <a:rPr lang="en-IN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45612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ary Heart Rate to Perform! - Reaching Ahead Counseling and Mental  Performance">
            <a:extLst>
              <a:ext uri="{FF2B5EF4-FFF2-40B4-BE49-F238E27FC236}">
                <a16:creationId xmlns:a16="http://schemas.microsoft.com/office/drawing/2014/main" id="{3310E153-04D1-0C32-F153-BC7632DB8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8D1AAA-585A-ABDD-6D1C-1A226C9D4779}"/>
              </a:ext>
            </a:extLst>
          </p:cNvPr>
          <p:cNvSpPr txBox="1"/>
          <p:nvPr/>
        </p:nvSpPr>
        <p:spPr>
          <a:xfrm>
            <a:off x="2658437" y="701832"/>
            <a:ext cx="6691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Model Evaluation on the basis of performance metrices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38143BD-3D10-842D-3C7B-C8B641F82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98" y="1803773"/>
            <a:ext cx="3351636" cy="2708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AF729E8E-E283-DEA4-8587-88BDB443D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5634" y="1766506"/>
            <a:ext cx="3375449" cy="2708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A506E811-47D6-7E4E-E37F-AB9318CF6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308" y="1766506"/>
            <a:ext cx="3375451" cy="2708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806D25-1CEC-4EEA-CD0E-E19ACB043F74}"/>
              </a:ext>
            </a:extLst>
          </p:cNvPr>
          <p:cNvSpPr txBox="1"/>
          <p:nvPr/>
        </p:nvSpPr>
        <p:spPr>
          <a:xfrm>
            <a:off x="767752" y="4512467"/>
            <a:ext cx="2200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Based on Accuracy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807FCF-F8FC-EDC6-ABEF-657FD1F92E6D}"/>
              </a:ext>
            </a:extLst>
          </p:cNvPr>
          <p:cNvSpPr txBox="1"/>
          <p:nvPr/>
        </p:nvSpPr>
        <p:spPr>
          <a:xfrm>
            <a:off x="5099948" y="4512467"/>
            <a:ext cx="198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Based on F Score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7B4699-201D-2BD9-FF17-52E9704958A2}"/>
              </a:ext>
            </a:extLst>
          </p:cNvPr>
          <p:cNvSpPr txBox="1"/>
          <p:nvPr/>
        </p:nvSpPr>
        <p:spPr>
          <a:xfrm>
            <a:off x="9214841" y="4512467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Based on Recall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639630-4C45-8F4E-A118-CF591FD4935B}"/>
              </a:ext>
            </a:extLst>
          </p:cNvPr>
          <p:cNvSpPr txBox="1"/>
          <p:nvPr/>
        </p:nvSpPr>
        <p:spPr>
          <a:xfrm>
            <a:off x="508958" y="3761117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Logistic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098272-955E-4F3C-9F19-F414E9E3441C}"/>
              </a:ext>
            </a:extLst>
          </p:cNvPr>
          <p:cNvSpPr txBox="1"/>
          <p:nvPr/>
        </p:nvSpPr>
        <p:spPr>
          <a:xfrm>
            <a:off x="4786340" y="3761117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Logistic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183FA0-74D2-5104-50F0-2AC91CE49BB5}"/>
              </a:ext>
            </a:extLst>
          </p:cNvPr>
          <p:cNvSpPr txBox="1"/>
          <p:nvPr/>
        </p:nvSpPr>
        <p:spPr>
          <a:xfrm>
            <a:off x="9035172" y="3761117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Logistic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894F40-A03B-35AF-8E1C-56D0BE9E1E7C}"/>
              </a:ext>
            </a:extLst>
          </p:cNvPr>
          <p:cNvSpPr txBox="1"/>
          <p:nvPr/>
        </p:nvSpPr>
        <p:spPr>
          <a:xfrm>
            <a:off x="1385775" y="3761117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RF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DD0534-A4BD-58A6-9A7F-51DE45E0F548}"/>
              </a:ext>
            </a:extLst>
          </p:cNvPr>
          <p:cNvSpPr txBox="1"/>
          <p:nvPr/>
        </p:nvSpPr>
        <p:spPr>
          <a:xfrm>
            <a:off x="5630893" y="3761117"/>
            <a:ext cx="40333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RF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E7D248-318B-38AB-3E96-330744C8F7F7}"/>
              </a:ext>
            </a:extLst>
          </p:cNvPr>
          <p:cNvSpPr txBox="1"/>
          <p:nvPr/>
        </p:nvSpPr>
        <p:spPr>
          <a:xfrm>
            <a:off x="9896580" y="3761116"/>
            <a:ext cx="40151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RF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8824FE-C347-1308-8CC3-7A4893385BCE}"/>
              </a:ext>
            </a:extLst>
          </p:cNvPr>
          <p:cNvSpPr txBox="1"/>
          <p:nvPr/>
        </p:nvSpPr>
        <p:spPr>
          <a:xfrm>
            <a:off x="2007560" y="3761116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KNN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C97ED4-E12D-3847-A39B-061DF3805553}"/>
              </a:ext>
            </a:extLst>
          </p:cNvPr>
          <p:cNvSpPr txBox="1"/>
          <p:nvPr/>
        </p:nvSpPr>
        <p:spPr>
          <a:xfrm>
            <a:off x="6298381" y="3761116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KNN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36F814-A6FB-295B-1126-489BC1424899}"/>
              </a:ext>
            </a:extLst>
          </p:cNvPr>
          <p:cNvSpPr txBox="1"/>
          <p:nvPr/>
        </p:nvSpPr>
        <p:spPr>
          <a:xfrm>
            <a:off x="10535588" y="3761115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KNN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5BB080-0211-F404-1407-CF82C2E5B98E}"/>
              </a:ext>
            </a:extLst>
          </p:cNvPr>
          <p:cNvSpPr txBox="1"/>
          <p:nvPr/>
        </p:nvSpPr>
        <p:spPr>
          <a:xfrm>
            <a:off x="2747967" y="3761115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SVM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FC1907-4F32-FDE5-8DC8-1A21AE07C4B1}"/>
              </a:ext>
            </a:extLst>
          </p:cNvPr>
          <p:cNvSpPr txBox="1"/>
          <p:nvPr/>
        </p:nvSpPr>
        <p:spPr>
          <a:xfrm>
            <a:off x="6986636" y="3761114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SVM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8A612A-0579-5517-30A9-72E73F3455C7}"/>
              </a:ext>
            </a:extLst>
          </p:cNvPr>
          <p:cNvSpPr txBox="1"/>
          <p:nvPr/>
        </p:nvSpPr>
        <p:spPr>
          <a:xfrm>
            <a:off x="11211390" y="3746198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SVM</a:t>
            </a:r>
          </a:p>
        </p:txBody>
      </p:sp>
    </p:spTree>
    <p:extLst>
      <p:ext uri="{BB962C8B-B14F-4D97-AF65-F5344CB8AC3E}">
        <p14:creationId xmlns:p14="http://schemas.microsoft.com/office/powerpoint/2010/main" val="3778753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ary Heart Rate to Perform! - Reaching Ahead Counseling and Mental  Performance">
            <a:extLst>
              <a:ext uri="{FF2B5EF4-FFF2-40B4-BE49-F238E27FC236}">
                <a16:creationId xmlns:a16="http://schemas.microsoft.com/office/drawing/2014/main" id="{86A9F162-2E30-FF0D-92ED-9D822C01E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656995-D5F7-E888-CE1C-030028719BA2}"/>
              </a:ext>
            </a:extLst>
          </p:cNvPr>
          <p:cNvSpPr txBox="1"/>
          <p:nvPr/>
        </p:nvSpPr>
        <p:spPr>
          <a:xfrm>
            <a:off x="3603971" y="224286"/>
            <a:ext cx="5763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u="sng" dirty="0"/>
              <a:t>RESULT AND DISCUSSION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84E0B0-8B76-87F7-D6B5-C0AD71A03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299" y="2033920"/>
            <a:ext cx="9288171" cy="29626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1FD16E-C001-27E0-501D-74777B051F70}"/>
              </a:ext>
            </a:extLst>
          </p:cNvPr>
          <p:cNvSpPr txBox="1"/>
          <p:nvPr/>
        </p:nvSpPr>
        <p:spPr>
          <a:xfrm>
            <a:off x="2449091" y="4996608"/>
            <a:ext cx="7293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/>
              <a:t>Comparative analysis of performance metrices of the deployed algorithms on training data.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E7ADD2-8295-48FB-62A3-2FA5D5EB7AB5}"/>
              </a:ext>
            </a:extLst>
          </p:cNvPr>
          <p:cNvSpPr txBox="1"/>
          <p:nvPr/>
        </p:nvSpPr>
        <p:spPr>
          <a:xfrm>
            <a:off x="1861570" y="1387589"/>
            <a:ext cx="846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The dataset was divide into 20% testing and 80% training with random state=3</a:t>
            </a:r>
          </a:p>
        </p:txBody>
      </p:sp>
    </p:spTree>
    <p:extLst>
      <p:ext uri="{BB962C8B-B14F-4D97-AF65-F5344CB8AC3E}">
        <p14:creationId xmlns:p14="http://schemas.microsoft.com/office/powerpoint/2010/main" val="955893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ary Heart Rate to Perform! - Reaching Ahead Counseling and Mental  Performance">
            <a:extLst>
              <a:ext uri="{FF2B5EF4-FFF2-40B4-BE49-F238E27FC236}">
                <a16:creationId xmlns:a16="http://schemas.microsoft.com/office/drawing/2014/main" id="{B530795E-2A49-A185-4A5D-E24BAC937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F41588-81D8-76E0-4884-6729127B7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76" y="1245016"/>
            <a:ext cx="7421011" cy="32008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8419F8-FF68-8EF2-12C9-EC2824D6D67E}"/>
              </a:ext>
            </a:extLst>
          </p:cNvPr>
          <p:cNvSpPr txBox="1"/>
          <p:nvPr/>
        </p:nvSpPr>
        <p:spPr>
          <a:xfrm>
            <a:off x="2467839" y="453336"/>
            <a:ext cx="7661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/>
              <a:t>After the comparative study, </a:t>
            </a:r>
            <a:r>
              <a:rPr lang="en-IN" b="1" dirty="0"/>
              <a:t>Logistic Regression </a:t>
            </a:r>
            <a:r>
              <a:rPr lang="en-IN" dirty="0"/>
              <a:t>was chosen to train our model and values from the testing part of the dataset were entered.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0029CF-D806-4692-1809-F4CB710B91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13" t="1" b="708"/>
          <a:stretch/>
        </p:blipFill>
        <p:spPr>
          <a:xfrm>
            <a:off x="166076" y="5548046"/>
            <a:ext cx="8424679" cy="4445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0DE4BEB-C594-1B19-FA2C-E16E02112C35}"/>
              </a:ext>
            </a:extLst>
          </p:cNvPr>
          <p:cNvSpPr txBox="1"/>
          <p:nvPr/>
        </p:nvSpPr>
        <p:spPr>
          <a:xfrm>
            <a:off x="8590755" y="2414538"/>
            <a:ext cx="33291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/>
              <a:t>We can see that our model predicted “Diseased heart” for the given set of readings and the dataset also has a value of ‘1’ on the result column for the above entries. (1 = Disease, 0 = Healthy)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2A5FCA6-7701-6D3C-64A2-6554E3C0D08C}"/>
              </a:ext>
            </a:extLst>
          </p:cNvPr>
          <p:cNvCxnSpPr/>
          <p:nvPr/>
        </p:nvCxnSpPr>
        <p:spPr>
          <a:xfrm flipH="1">
            <a:off x="4900474" y="2707689"/>
            <a:ext cx="3690281" cy="721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FDBA92-0B83-C146-8AA0-A2337BEF256F}"/>
              </a:ext>
            </a:extLst>
          </p:cNvPr>
          <p:cNvCxnSpPr/>
          <p:nvPr/>
        </p:nvCxnSpPr>
        <p:spPr>
          <a:xfrm flipH="1">
            <a:off x="8105313" y="3923930"/>
            <a:ext cx="550415" cy="1624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13F10AC-ED2D-56B4-6919-C2FC3849B2DB}"/>
              </a:ext>
            </a:extLst>
          </p:cNvPr>
          <p:cNvCxnSpPr/>
          <p:nvPr/>
        </p:nvCxnSpPr>
        <p:spPr>
          <a:xfrm>
            <a:off x="3941686" y="3604334"/>
            <a:ext cx="8078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858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ary Heart Rate to Perform! - Reaching Ahead Counseling and Mental  Performance">
            <a:extLst>
              <a:ext uri="{FF2B5EF4-FFF2-40B4-BE49-F238E27FC236}">
                <a16:creationId xmlns:a16="http://schemas.microsoft.com/office/drawing/2014/main" id="{3463C552-A042-D755-24BD-5ABF4002C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D6936F-B670-30F1-BB9E-095B16CE772F}"/>
              </a:ext>
            </a:extLst>
          </p:cNvPr>
          <p:cNvSpPr txBox="1"/>
          <p:nvPr/>
        </p:nvSpPr>
        <p:spPr>
          <a:xfrm>
            <a:off x="2285052" y="250166"/>
            <a:ext cx="7621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u="sng" dirty="0"/>
              <a:t>CONCLUSION AND FUTURE 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5C1F0A-D913-7EE9-1990-A2B66CE7A80A}"/>
              </a:ext>
            </a:extLst>
          </p:cNvPr>
          <p:cNvSpPr txBox="1"/>
          <p:nvPr/>
        </p:nvSpPr>
        <p:spPr>
          <a:xfrm>
            <a:off x="293298" y="1652502"/>
            <a:ext cx="118987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dirty="0"/>
              <a:t>In conclusion, we started by taking a dataset and performed EDA to understand the trends.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dirty="0"/>
              <a:t>Then various machine learning algorithms were used to train the model and </a:t>
            </a:r>
            <a:r>
              <a:rPr lang="en-IN" sz="2000" b="1" dirty="0"/>
              <a:t>Logistic regression </a:t>
            </a:r>
            <a:r>
              <a:rPr lang="en-IN" sz="2000" dirty="0"/>
              <a:t>was used because it was the most suitable.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dirty="0"/>
              <a:t>The model had an accuracy of </a:t>
            </a:r>
            <a:r>
              <a:rPr lang="en-IN" sz="2000" b="1" dirty="0"/>
              <a:t>82.6%</a:t>
            </a:r>
            <a:r>
              <a:rPr lang="en-IN" sz="2000" dirty="0"/>
              <a:t> on the training set, which is realistic. 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dirty="0"/>
              <a:t>The model was tested on the testing set values and it performed as per expectations.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98194D-F53A-7D6A-A845-B0F23E81BC08}"/>
              </a:ext>
            </a:extLst>
          </p:cNvPr>
          <p:cNvSpPr txBox="1"/>
          <p:nvPr/>
        </p:nvSpPr>
        <p:spPr>
          <a:xfrm>
            <a:off x="293298" y="4501387"/>
            <a:ext cx="1890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Future 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B943F9-CEC2-CAE4-7FAD-5510EDC08F27}"/>
              </a:ext>
            </a:extLst>
          </p:cNvPr>
          <p:cNvSpPr txBox="1"/>
          <p:nvPr/>
        </p:nvSpPr>
        <p:spPr>
          <a:xfrm>
            <a:off x="293298" y="4966970"/>
            <a:ext cx="106708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 dataset of bigger size can be used to train the data and make more accurate predictions.</a:t>
            </a:r>
          </a:p>
          <a:p>
            <a:endParaRPr lang="en-IN" dirty="0"/>
          </a:p>
          <a:p>
            <a:r>
              <a:rPr lang="en-IN" dirty="0"/>
              <a:t>Use of CNN can be done to increase the efficacy on time series and Realtime data.</a:t>
            </a:r>
          </a:p>
          <a:p>
            <a:endParaRPr lang="en-IN" dirty="0"/>
          </a:p>
          <a:p>
            <a:r>
              <a:rPr lang="en-IN" dirty="0"/>
              <a:t>Increase the amount of entries in the dataset and thus reducing the chances of underfitting.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88D446-BEC3-E56A-823A-F0C289848CD4}"/>
              </a:ext>
            </a:extLst>
          </p:cNvPr>
          <p:cNvSpPr txBox="1"/>
          <p:nvPr/>
        </p:nvSpPr>
        <p:spPr>
          <a:xfrm>
            <a:off x="293298" y="1188878"/>
            <a:ext cx="1778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617765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157</TotalTime>
  <Words>516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Rockwell</vt:lpstr>
      <vt:lpstr>Rockwell Condensed</vt:lpstr>
      <vt:lpstr>Wingdings</vt:lpstr>
      <vt:lpstr>Wood 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Parth Sarthi</dc:creator>
  <cp:lastModifiedBy>Parth Sarthi</cp:lastModifiedBy>
  <cp:revision>32</cp:revision>
  <dcterms:created xsi:type="dcterms:W3CDTF">2023-07-12T19:00:41Z</dcterms:created>
  <dcterms:modified xsi:type="dcterms:W3CDTF">2023-07-13T10:29:32Z</dcterms:modified>
</cp:coreProperties>
</file>