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64" r:id="rId10"/>
    <p:sldId id="265" r:id="rId11"/>
    <p:sldId id="266" r:id="rId12"/>
    <p:sldId id="267" r:id="rId13"/>
    <p:sldId id="268"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DF22A-6F81-4A86-90DD-51D3FF78D7D0}" type="doc">
      <dgm:prSet loTypeId="urn:microsoft.com/office/officeart/2005/8/layout/vList2" loCatId="list" qsTypeId="urn:microsoft.com/office/officeart/2005/8/quickstyle/simple2" qsCatId="simple" csTypeId="urn:microsoft.com/office/officeart/2005/8/colors/accent6_2" csCatId="accent6"/>
      <dgm:spPr/>
      <dgm:t>
        <a:bodyPr/>
        <a:lstStyle/>
        <a:p>
          <a:endParaRPr lang="en-US"/>
        </a:p>
      </dgm:t>
    </dgm:pt>
    <dgm:pt modelId="{AAA75CA9-AB38-4DC3-A47A-95A81194386D}">
      <dgm:prSet/>
      <dgm:spPr/>
      <dgm:t>
        <a:bodyPr/>
        <a:lstStyle/>
        <a:p>
          <a:r>
            <a:rPr lang="en-US"/>
            <a:t>Obstacle setup and defining parameters for PSO and GWO The obstacles are defined by the coordinates of their center and the radii.</a:t>
          </a:r>
        </a:p>
      </dgm:t>
    </dgm:pt>
    <dgm:pt modelId="{F39DA00E-B1DA-47DB-BA14-7487818459C9}" type="parTrans" cxnId="{4ED4FED4-5F1C-4851-84B6-5FDDB83C86AD}">
      <dgm:prSet/>
      <dgm:spPr/>
      <dgm:t>
        <a:bodyPr/>
        <a:lstStyle/>
        <a:p>
          <a:endParaRPr lang="en-US"/>
        </a:p>
      </dgm:t>
    </dgm:pt>
    <dgm:pt modelId="{7E8B191A-0EB9-4DA3-8ED0-C00239F5CE55}" type="sibTrans" cxnId="{4ED4FED4-5F1C-4851-84B6-5FDDB83C86AD}">
      <dgm:prSet/>
      <dgm:spPr/>
      <dgm:t>
        <a:bodyPr/>
        <a:lstStyle/>
        <a:p>
          <a:endParaRPr lang="en-US"/>
        </a:p>
      </dgm:t>
    </dgm:pt>
    <dgm:pt modelId="{F45084ED-C094-411A-BD2B-604881B48365}">
      <dgm:prSet/>
      <dgm:spPr/>
      <dgm:t>
        <a:bodyPr/>
        <a:lstStyle/>
        <a:p>
          <a:r>
            <a:rPr lang="en-US"/>
            <a:t>The obstacles used in this simulation are circular for the sake of simplicity. The obstacles are given arbitrary positions and radii, such that they do not overlap with each other and have enough space among them such that the movement of the robot is possible without collision.</a:t>
          </a:r>
        </a:p>
      </dgm:t>
    </dgm:pt>
    <dgm:pt modelId="{8CF9F934-B4B9-4786-8B85-B4F0EE35FD31}" type="parTrans" cxnId="{4F88A5AE-8387-43C1-8566-87AEA366654C}">
      <dgm:prSet/>
      <dgm:spPr/>
      <dgm:t>
        <a:bodyPr/>
        <a:lstStyle/>
        <a:p>
          <a:endParaRPr lang="en-US"/>
        </a:p>
      </dgm:t>
    </dgm:pt>
    <dgm:pt modelId="{1B3838A3-79DC-4855-BD26-72BBDBCDF10B}" type="sibTrans" cxnId="{4F88A5AE-8387-43C1-8566-87AEA366654C}">
      <dgm:prSet/>
      <dgm:spPr/>
      <dgm:t>
        <a:bodyPr/>
        <a:lstStyle/>
        <a:p>
          <a:endParaRPr lang="en-US"/>
        </a:p>
      </dgm:t>
    </dgm:pt>
    <dgm:pt modelId="{7A661FDA-BC1C-4705-A014-2048A217F2D5}">
      <dgm:prSet/>
      <dgm:spPr/>
      <dgm:t>
        <a:bodyPr/>
        <a:lstStyle/>
        <a:p>
          <a:r>
            <a:rPr lang="en-US"/>
            <a:t>After obstacle setup, the parameters for the two algorithms, Particle Swarm Optimization (PSO) and Grey Wolf Optimization (GWO) are defined</a:t>
          </a:r>
        </a:p>
      </dgm:t>
    </dgm:pt>
    <dgm:pt modelId="{1D652258-4C0F-4DFB-BAEC-024922D39BD2}" type="parTrans" cxnId="{E3F7D03A-58EC-4AC6-9C97-826228408EE4}">
      <dgm:prSet/>
      <dgm:spPr/>
      <dgm:t>
        <a:bodyPr/>
        <a:lstStyle/>
        <a:p>
          <a:endParaRPr lang="en-US"/>
        </a:p>
      </dgm:t>
    </dgm:pt>
    <dgm:pt modelId="{8DC91274-2476-4AAD-959D-6F0EF3D227A0}" type="sibTrans" cxnId="{E3F7D03A-58EC-4AC6-9C97-826228408EE4}">
      <dgm:prSet/>
      <dgm:spPr/>
      <dgm:t>
        <a:bodyPr/>
        <a:lstStyle/>
        <a:p>
          <a:endParaRPr lang="en-US"/>
        </a:p>
      </dgm:t>
    </dgm:pt>
    <dgm:pt modelId="{69BE2D9A-989E-4239-91A8-6776BC27CEA8}" type="pres">
      <dgm:prSet presAssocID="{9A3DF22A-6F81-4A86-90DD-51D3FF78D7D0}" presName="linear" presStyleCnt="0">
        <dgm:presLayoutVars>
          <dgm:animLvl val="lvl"/>
          <dgm:resizeHandles val="exact"/>
        </dgm:presLayoutVars>
      </dgm:prSet>
      <dgm:spPr/>
    </dgm:pt>
    <dgm:pt modelId="{069BEFEA-4FD8-4666-888B-F0DD7ABEC1BD}" type="pres">
      <dgm:prSet presAssocID="{AAA75CA9-AB38-4DC3-A47A-95A81194386D}" presName="parentText" presStyleLbl="node1" presStyleIdx="0" presStyleCnt="3">
        <dgm:presLayoutVars>
          <dgm:chMax val="0"/>
          <dgm:bulletEnabled val="1"/>
        </dgm:presLayoutVars>
      </dgm:prSet>
      <dgm:spPr/>
    </dgm:pt>
    <dgm:pt modelId="{AFFE0DD8-F67C-4743-A2AD-4F449EF732F8}" type="pres">
      <dgm:prSet presAssocID="{7E8B191A-0EB9-4DA3-8ED0-C00239F5CE55}" presName="spacer" presStyleCnt="0"/>
      <dgm:spPr/>
    </dgm:pt>
    <dgm:pt modelId="{1BA95BD2-732E-4838-9ED9-5FBF7E1C18C8}" type="pres">
      <dgm:prSet presAssocID="{F45084ED-C094-411A-BD2B-604881B48365}" presName="parentText" presStyleLbl="node1" presStyleIdx="1" presStyleCnt="3">
        <dgm:presLayoutVars>
          <dgm:chMax val="0"/>
          <dgm:bulletEnabled val="1"/>
        </dgm:presLayoutVars>
      </dgm:prSet>
      <dgm:spPr/>
    </dgm:pt>
    <dgm:pt modelId="{B3A36CA9-9FBE-4FCE-B014-1026B402CA59}" type="pres">
      <dgm:prSet presAssocID="{1B3838A3-79DC-4855-BD26-72BBDBCDF10B}" presName="spacer" presStyleCnt="0"/>
      <dgm:spPr/>
    </dgm:pt>
    <dgm:pt modelId="{D0717D6C-C0ED-49EC-8610-A42FF8009968}" type="pres">
      <dgm:prSet presAssocID="{7A661FDA-BC1C-4705-A014-2048A217F2D5}" presName="parentText" presStyleLbl="node1" presStyleIdx="2" presStyleCnt="3">
        <dgm:presLayoutVars>
          <dgm:chMax val="0"/>
          <dgm:bulletEnabled val="1"/>
        </dgm:presLayoutVars>
      </dgm:prSet>
      <dgm:spPr/>
    </dgm:pt>
  </dgm:ptLst>
  <dgm:cxnLst>
    <dgm:cxn modelId="{E3F7D03A-58EC-4AC6-9C97-826228408EE4}" srcId="{9A3DF22A-6F81-4A86-90DD-51D3FF78D7D0}" destId="{7A661FDA-BC1C-4705-A014-2048A217F2D5}" srcOrd="2" destOrd="0" parTransId="{1D652258-4C0F-4DFB-BAEC-024922D39BD2}" sibTransId="{8DC91274-2476-4AAD-959D-6F0EF3D227A0}"/>
    <dgm:cxn modelId="{828D607F-9AB7-4A61-9E2C-CDBA046EA773}" type="presOf" srcId="{9A3DF22A-6F81-4A86-90DD-51D3FF78D7D0}" destId="{69BE2D9A-989E-4239-91A8-6776BC27CEA8}" srcOrd="0" destOrd="0" presId="urn:microsoft.com/office/officeart/2005/8/layout/vList2"/>
    <dgm:cxn modelId="{889DA18D-4161-4780-AF31-7C1165FA6052}" type="presOf" srcId="{F45084ED-C094-411A-BD2B-604881B48365}" destId="{1BA95BD2-732E-4838-9ED9-5FBF7E1C18C8}" srcOrd="0" destOrd="0" presId="urn:microsoft.com/office/officeart/2005/8/layout/vList2"/>
    <dgm:cxn modelId="{320733AE-DE4E-41CF-BF35-D6C478D077D7}" type="presOf" srcId="{AAA75CA9-AB38-4DC3-A47A-95A81194386D}" destId="{069BEFEA-4FD8-4666-888B-F0DD7ABEC1BD}" srcOrd="0" destOrd="0" presId="urn:microsoft.com/office/officeart/2005/8/layout/vList2"/>
    <dgm:cxn modelId="{4F88A5AE-8387-43C1-8566-87AEA366654C}" srcId="{9A3DF22A-6F81-4A86-90DD-51D3FF78D7D0}" destId="{F45084ED-C094-411A-BD2B-604881B48365}" srcOrd="1" destOrd="0" parTransId="{8CF9F934-B4B9-4786-8B85-B4F0EE35FD31}" sibTransId="{1B3838A3-79DC-4855-BD26-72BBDBCDF10B}"/>
    <dgm:cxn modelId="{4ED4FED4-5F1C-4851-84B6-5FDDB83C86AD}" srcId="{9A3DF22A-6F81-4A86-90DD-51D3FF78D7D0}" destId="{AAA75CA9-AB38-4DC3-A47A-95A81194386D}" srcOrd="0" destOrd="0" parTransId="{F39DA00E-B1DA-47DB-BA14-7487818459C9}" sibTransId="{7E8B191A-0EB9-4DA3-8ED0-C00239F5CE55}"/>
    <dgm:cxn modelId="{E1FCB5FB-186B-4229-81A4-2BD78D5CE6F7}" type="presOf" srcId="{7A661FDA-BC1C-4705-A014-2048A217F2D5}" destId="{D0717D6C-C0ED-49EC-8610-A42FF8009968}" srcOrd="0" destOrd="0" presId="urn:microsoft.com/office/officeart/2005/8/layout/vList2"/>
    <dgm:cxn modelId="{3E118A9A-2B53-4175-A76E-D7B2F6361DCA}" type="presParOf" srcId="{69BE2D9A-989E-4239-91A8-6776BC27CEA8}" destId="{069BEFEA-4FD8-4666-888B-F0DD7ABEC1BD}" srcOrd="0" destOrd="0" presId="urn:microsoft.com/office/officeart/2005/8/layout/vList2"/>
    <dgm:cxn modelId="{BA088F67-8127-4563-8D51-05569CAD90CD}" type="presParOf" srcId="{69BE2D9A-989E-4239-91A8-6776BC27CEA8}" destId="{AFFE0DD8-F67C-4743-A2AD-4F449EF732F8}" srcOrd="1" destOrd="0" presId="urn:microsoft.com/office/officeart/2005/8/layout/vList2"/>
    <dgm:cxn modelId="{69578769-493E-4469-A30D-90F537BA6E65}" type="presParOf" srcId="{69BE2D9A-989E-4239-91A8-6776BC27CEA8}" destId="{1BA95BD2-732E-4838-9ED9-5FBF7E1C18C8}" srcOrd="2" destOrd="0" presId="urn:microsoft.com/office/officeart/2005/8/layout/vList2"/>
    <dgm:cxn modelId="{DB1B13EF-A05E-43AD-B319-4DBA0FF50FEF}" type="presParOf" srcId="{69BE2D9A-989E-4239-91A8-6776BC27CEA8}" destId="{B3A36CA9-9FBE-4FCE-B014-1026B402CA59}" srcOrd="3" destOrd="0" presId="urn:microsoft.com/office/officeart/2005/8/layout/vList2"/>
    <dgm:cxn modelId="{86FD8C51-7B16-4CE5-98C4-A89C280D078F}" type="presParOf" srcId="{69BE2D9A-989E-4239-91A8-6776BC27CEA8}" destId="{D0717D6C-C0ED-49EC-8610-A42FF800996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65CFE6-8FB1-4381-A35D-EDC0CF791D4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2C0AAC3-6F3C-46CD-A659-1E4BA741F058}">
      <dgm:prSet/>
      <dgm:spPr/>
      <dgm:t>
        <a:bodyPr/>
        <a:lstStyle/>
        <a:p>
          <a:pPr>
            <a:lnSpc>
              <a:spcPct val="100000"/>
            </a:lnSpc>
          </a:pPr>
          <a:r>
            <a:rPr lang="en-IN"/>
            <a:t>[1] K. Hao, J. L. Zhao, B. B. Wang, Y. L. Liu, and C. Q. Wang, "The application of an adaptive genetic algorithm based on collision detection in path planning of mobile robots," Computational Intelligence and Neuroscience, vol. 2021, 2021. </a:t>
          </a:r>
          <a:endParaRPr lang="en-US"/>
        </a:p>
      </dgm:t>
    </dgm:pt>
    <dgm:pt modelId="{A929858A-048D-4BAD-BC8E-E32AD9ECDEDD}" type="parTrans" cxnId="{B7649BD1-E2C2-4FAF-9DB4-63BC88623969}">
      <dgm:prSet/>
      <dgm:spPr/>
      <dgm:t>
        <a:bodyPr/>
        <a:lstStyle/>
        <a:p>
          <a:endParaRPr lang="en-US"/>
        </a:p>
      </dgm:t>
    </dgm:pt>
    <dgm:pt modelId="{6D92A6DC-6AD9-45EE-8B69-66173E64AC09}" type="sibTrans" cxnId="{B7649BD1-E2C2-4FAF-9DB4-63BC88623969}">
      <dgm:prSet/>
      <dgm:spPr/>
      <dgm:t>
        <a:bodyPr/>
        <a:lstStyle/>
        <a:p>
          <a:pPr>
            <a:lnSpc>
              <a:spcPct val="100000"/>
            </a:lnSpc>
          </a:pPr>
          <a:endParaRPr lang="en-US"/>
        </a:p>
      </dgm:t>
    </dgm:pt>
    <dgm:pt modelId="{50B9775E-AB87-4880-8B48-82134FD489FC}">
      <dgm:prSet/>
      <dgm:spPr/>
      <dgm:t>
        <a:bodyPr/>
        <a:lstStyle/>
        <a:p>
          <a:pPr>
            <a:lnSpc>
              <a:spcPct val="100000"/>
            </a:lnSpc>
          </a:pPr>
          <a:r>
            <a:rPr lang="en-IN"/>
            <a:t>[2] Z. Zhang, Y. Wan, Y. Wang, X. Guan, W. Ren, and G. Li, "Improved hybrid A* path planning method for spherical mobile robot based on pendulum," in International Journal of Advanced Robotic Systems, vol. 18, no. 1, 2021. </a:t>
          </a:r>
          <a:endParaRPr lang="en-US"/>
        </a:p>
      </dgm:t>
    </dgm:pt>
    <dgm:pt modelId="{A2F9F784-85B1-4C1B-B731-94431DB037FD}" type="parTrans" cxnId="{BA05209E-0F0C-4FCA-AAC3-52AD1FCF5689}">
      <dgm:prSet/>
      <dgm:spPr/>
      <dgm:t>
        <a:bodyPr/>
        <a:lstStyle/>
        <a:p>
          <a:endParaRPr lang="en-US"/>
        </a:p>
      </dgm:t>
    </dgm:pt>
    <dgm:pt modelId="{5F73FE16-5323-4F63-8549-948EEDEA1207}" type="sibTrans" cxnId="{BA05209E-0F0C-4FCA-AAC3-52AD1FCF5689}">
      <dgm:prSet/>
      <dgm:spPr/>
      <dgm:t>
        <a:bodyPr/>
        <a:lstStyle/>
        <a:p>
          <a:pPr>
            <a:lnSpc>
              <a:spcPct val="100000"/>
            </a:lnSpc>
          </a:pPr>
          <a:endParaRPr lang="en-US"/>
        </a:p>
      </dgm:t>
    </dgm:pt>
    <dgm:pt modelId="{505AB4EF-4097-4FD2-9628-C28D9BF03DC7}">
      <dgm:prSet/>
      <dgm:spPr/>
      <dgm:t>
        <a:bodyPr/>
        <a:lstStyle/>
        <a:p>
          <a:pPr>
            <a:lnSpc>
              <a:spcPct val="100000"/>
            </a:lnSpc>
          </a:pPr>
          <a:r>
            <a:rPr lang="en-IN"/>
            <a:t>[3] C. Miao, G. Chen, C. Yan, and Y. Wu, "Path planning optimization of indoor mobile robot based on adaptive ant colony algorithm," Computers &amp; Industrial Engineering, vol. 156, pp. 107230, 2021. </a:t>
          </a:r>
          <a:endParaRPr lang="en-US"/>
        </a:p>
      </dgm:t>
    </dgm:pt>
    <dgm:pt modelId="{4887BE25-0034-4E40-8602-3152293ACC57}" type="parTrans" cxnId="{4C9678DB-2E50-4A2D-BC18-9B9EE5A1DB70}">
      <dgm:prSet/>
      <dgm:spPr/>
      <dgm:t>
        <a:bodyPr/>
        <a:lstStyle/>
        <a:p>
          <a:endParaRPr lang="en-US"/>
        </a:p>
      </dgm:t>
    </dgm:pt>
    <dgm:pt modelId="{2BD73261-2590-4AA5-9816-7FA7F05B5D7E}" type="sibTrans" cxnId="{4C9678DB-2E50-4A2D-BC18-9B9EE5A1DB70}">
      <dgm:prSet/>
      <dgm:spPr/>
      <dgm:t>
        <a:bodyPr/>
        <a:lstStyle/>
        <a:p>
          <a:pPr>
            <a:lnSpc>
              <a:spcPct val="100000"/>
            </a:lnSpc>
          </a:pPr>
          <a:endParaRPr lang="en-US"/>
        </a:p>
      </dgm:t>
    </dgm:pt>
    <dgm:pt modelId="{5D9E5435-873C-44F1-AB24-A69E109C1F1A}">
      <dgm:prSet/>
      <dgm:spPr/>
      <dgm:t>
        <a:bodyPr/>
        <a:lstStyle/>
        <a:p>
          <a:pPr>
            <a:lnSpc>
              <a:spcPct val="100000"/>
            </a:lnSpc>
          </a:pPr>
          <a:r>
            <a:rPr lang="en-IN"/>
            <a:t>[4] R. Sarkar, D. Barman, and N. Chowdhury, “Domain knowledge based genetic algorithms for mobile robot path planning having single and multiple targets,” Journal of King Saud University Computer and Information Sciences, vol. 34, no. 7, 2022</a:t>
          </a:r>
          <a:endParaRPr lang="en-US"/>
        </a:p>
      </dgm:t>
    </dgm:pt>
    <dgm:pt modelId="{C61F79F6-6273-472C-BAC8-0D1CF6C99AF7}" type="parTrans" cxnId="{FBE3AAB2-5EF3-499F-B8E9-94EF73EC9BA8}">
      <dgm:prSet/>
      <dgm:spPr/>
      <dgm:t>
        <a:bodyPr/>
        <a:lstStyle/>
        <a:p>
          <a:endParaRPr lang="en-US"/>
        </a:p>
      </dgm:t>
    </dgm:pt>
    <dgm:pt modelId="{4B3AB04F-889C-431C-AF26-E5CB7BC34631}" type="sibTrans" cxnId="{FBE3AAB2-5EF3-499F-B8E9-94EF73EC9BA8}">
      <dgm:prSet/>
      <dgm:spPr/>
      <dgm:t>
        <a:bodyPr/>
        <a:lstStyle/>
        <a:p>
          <a:endParaRPr lang="en-US"/>
        </a:p>
      </dgm:t>
    </dgm:pt>
    <dgm:pt modelId="{02D7ED9D-4548-4530-9CB4-729D3AB83C7C}" type="pres">
      <dgm:prSet presAssocID="{7165CFE6-8FB1-4381-A35D-EDC0CF791D4B}" presName="vert0" presStyleCnt="0">
        <dgm:presLayoutVars>
          <dgm:dir/>
          <dgm:animOne val="branch"/>
          <dgm:animLvl val="lvl"/>
        </dgm:presLayoutVars>
      </dgm:prSet>
      <dgm:spPr/>
    </dgm:pt>
    <dgm:pt modelId="{C1E54EE3-9962-4E79-896F-39BF4F0F42CA}" type="pres">
      <dgm:prSet presAssocID="{C2C0AAC3-6F3C-46CD-A659-1E4BA741F058}" presName="thickLine" presStyleLbl="alignNode1" presStyleIdx="0" presStyleCnt="4"/>
      <dgm:spPr/>
    </dgm:pt>
    <dgm:pt modelId="{B09B1EEE-E047-457A-AC1F-A50E37DA3077}" type="pres">
      <dgm:prSet presAssocID="{C2C0AAC3-6F3C-46CD-A659-1E4BA741F058}" presName="horz1" presStyleCnt="0"/>
      <dgm:spPr/>
    </dgm:pt>
    <dgm:pt modelId="{3AFD2A59-FEFF-485B-9730-A59A06B27628}" type="pres">
      <dgm:prSet presAssocID="{C2C0AAC3-6F3C-46CD-A659-1E4BA741F058}" presName="tx1" presStyleLbl="revTx" presStyleIdx="0" presStyleCnt="4"/>
      <dgm:spPr/>
    </dgm:pt>
    <dgm:pt modelId="{BD70F5C4-C198-4AF5-9056-7566F86A3009}" type="pres">
      <dgm:prSet presAssocID="{C2C0AAC3-6F3C-46CD-A659-1E4BA741F058}" presName="vert1" presStyleCnt="0"/>
      <dgm:spPr/>
    </dgm:pt>
    <dgm:pt modelId="{4BF673B0-F696-4A72-82E7-06ADB4DB4F21}" type="pres">
      <dgm:prSet presAssocID="{50B9775E-AB87-4880-8B48-82134FD489FC}" presName="thickLine" presStyleLbl="alignNode1" presStyleIdx="1" presStyleCnt="4"/>
      <dgm:spPr/>
    </dgm:pt>
    <dgm:pt modelId="{FFCC1824-7411-4DA3-8587-0DEC2488CC95}" type="pres">
      <dgm:prSet presAssocID="{50B9775E-AB87-4880-8B48-82134FD489FC}" presName="horz1" presStyleCnt="0"/>
      <dgm:spPr/>
    </dgm:pt>
    <dgm:pt modelId="{50E6DE6C-7EEB-47A0-B043-939F008BF932}" type="pres">
      <dgm:prSet presAssocID="{50B9775E-AB87-4880-8B48-82134FD489FC}" presName="tx1" presStyleLbl="revTx" presStyleIdx="1" presStyleCnt="4"/>
      <dgm:spPr/>
    </dgm:pt>
    <dgm:pt modelId="{67BB6010-4766-49E3-AEBA-59FD827B995C}" type="pres">
      <dgm:prSet presAssocID="{50B9775E-AB87-4880-8B48-82134FD489FC}" presName="vert1" presStyleCnt="0"/>
      <dgm:spPr/>
    </dgm:pt>
    <dgm:pt modelId="{03F66853-E6E4-47A1-88C5-313E926F3F87}" type="pres">
      <dgm:prSet presAssocID="{505AB4EF-4097-4FD2-9628-C28D9BF03DC7}" presName="thickLine" presStyleLbl="alignNode1" presStyleIdx="2" presStyleCnt="4"/>
      <dgm:spPr/>
    </dgm:pt>
    <dgm:pt modelId="{CC978F16-86CF-4E38-B5F6-F1E4D2196651}" type="pres">
      <dgm:prSet presAssocID="{505AB4EF-4097-4FD2-9628-C28D9BF03DC7}" presName="horz1" presStyleCnt="0"/>
      <dgm:spPr/>
    </dgm:pt>
    <dgm:pt modelId="{08F823F8-744C-40FA-80EE-EB2CE73B9CCA}" type="pres">
      <dgm:prSet presAssocID="{505AB4EF-4097-4FD2-9628-C28D9BF03DC7}" presName="tx1" presStyleLbl="revTx" presStyleIdx="2" presStyleCnt="4"/>
      <dgm:spPr/>
    </dgm:pt>
    <dgm:pt modelId="{CE774746-4F20-49D9-AB42-B76AC08AD009}" type="pres">
      <dgm:prSet presAssocID="{505AB4EF-4097-4FD2-9628-C28D9BF03DC7}" presName="vert1" presStyleCnt="0"/>
      <dgm:spPr/>
    </dgm:pt>
    <dgm:pt modelId="{4C91FB91-EA28-46EA-ACA8-9668CC4D34AC}" type="pres">
      <dgm:prSet presAssocID="{5D9E5435-873C-44F1-AB24-A69E109C1F1A}" presName="thickLine" presStyleLbl="alignNode1" presStyleIdx="3" presStyleCnt="4"/>
      <dgm:spPr/>
    </dgm:pt>
    <dgm:pt modelId="{1B49A4DD-2E32-4C1D-937A-A23CA0FD8B59}" type="pres">
      <dgm:prSet presAssocID="{5D9E5435-873C-44F1-AB24-A69E109C1F1A}" presName="horz1" presStyleCnt="0"/>
      <dgm:spPr/>
    </dgm:pt>
    <dgm:pt modelId="{9DAA192A-EAA8-4925-B212-9517EE123D62}" type="pres">
      <dgm:prSet presAssocID="{5D9E5435-873C-44F1-AB24-A69E109C1F1A}" presName="tx1" presStyleLbl="revTx" presStyleIdx="3" presStyleCnt="4"/>
      <dgm:spPr/>
    </dgm:pt>
    <dgm:pt modelId="{13F6DF16-08E5-40F3-8AAD-2486F0B1A969}" type="pres">
      <dgm:prSet presAssocID="{5D9E5435-873C-44F1-AB24-A69E109C1F1A}" presName="vert1" presStyleCnt="0"/>
      <dgm:spPr/>
    </dgm:pt>
  </dgm:ptLst>
  <dgm:cxnLst>
    <dgm:cxn modelId="{03747216-7838-4CD8-9461-A7DB76A76FDD}" type="presOf" srcId="{505AB4EF-4097-4FD2-9628-C28D9BF03DC7}" destId="{08F823F8-744C-40FA-80EE-EB2CE73B9CCA}" srcOrd="0" destOrd="0" presId="urn:microsoft.com/office/officeart/2008/layout/LinedList"/>
    <dgm:cxn modelId="{1B1C2F55-8B48-4875-B1B5-BF6131DE1135}" type="presOf" srcId="{7165CFE6-8FB1-4381-A35D-EDC0CF791D4B}" destId="{02D7ED9D-4548-4530-9CB4-729D3AB83C7C}" srcOrd="0" destOrd="0" presId="urn:microsoft.com/office/officeart/2008/layout/LinedList"/>
    <dgm:cxn modelId="{F87F6281-52FD-4782-B47D-78F9D600AF8F}" type="presOf" srcId="{C2C0AAC3-6F3C-46CD-A659-1E4BA741F058}" destId="{3AFD2A59-FEFF-485B-9730-A59A06B27628}" srcOrd="0" destOrd="0" presId="urn:microsoft.com/office/officeart/2008/layout/LinedList"/>
    <dgm:cxn modelId="{BA05209E-0F0C-4FCA-AAC3-52AD1FCF5689}" srcId="{7165CFE6-8FB1-4381-A35D-EDC0CF791D4B}" destId="{50B9775E-AB87-4880-8B48-82134FD489FC}" srcOrd="1" destOrd="0" parTransId="{A2F9F784-85B1-4C1B-B731-94431DB037FD}" sibTransId="{5F73FE16-5323-4F63-8549-948EEDEA1207}"/>
    <dgm:cxn modelId="{C9393AA5-2251-43E4-93B7-135FC0010340}" type="presOf" srcId="{5D9E5435-873C-44F1-AB24-A69E109C1F1A}" destId="{9DAA192A-EAA8-4925-B212-9517EE123D62}" srcOrd="0" destOrd="0" presId="urn:microsoft.com/office/officeart/2008/layout/LinedList"/>
    <dgm:cxn modelId="{FBE3AAB2-5EF3-499F-B8E9-94EF73EC9BA8}" srcId="{7165CFE6-8FB1-4381-A35D-EDC0CF791D4B}" destId="{5D9E5435-873C-44F1-AB24-A69E109C1F1A}" srcOrd="3" destOrd="0" parTransId="{C61F79F6-6273-472C-BAC8-0D1CF6C99AF7}" sibTransId="{4B3AB04F-889C-431C-AF26-E5CB7BC34631}"/>
    <dgm:cxn modelId="{990A43C5-0A58-4317-8C4C-F50A52DE6A0A}" type="presOf" srcId="{50B9775E-AB87-4880-8B48-82134FD489FC}" destId="{50E6DE6C-7EEB-47A0-B043-939F008BF932}" srcOrd="0" destOrd="0" presId="urn:microsoft.com/office/officeart/2008/layout/LinedList"/>
    <dgm:cxn modelId="{B7649BD1-E2C2-4FAF-9DB4-63BC88623969}" srcId="{7165CFE6-8FB1-4381-A35D-EDC0CF791D4B}" destId="{C2C0AAC3-6F3C-46CD-A659-1E4BA741F058}" srcOrd="0" destOrd="0" parTransId="{A929858A-048D-4BAD-BC8E-E32AD9ECDEDD}" sibTransId="{6D92A6DC-6AD9-45EE-8B69-66173E64AC09}"/>
    <dgm:cxn modelId="{4C9678DB-2E50-4A2D-BC18-9B9EE5A1DB70}" srcId="{7165CFE6-8FB1-4381-A35D-EDC0CF791D4B}" destId="{505AB4EF-4097-4FD2-9628-C28D9BF03DC7}" srcOrd="2" destOrd="0" parTransId="{4887BE25-0034-4E40-8602-3152293ACC57}" sibTransId="{2BD73261-2590-4AA5-9816-7FA7F05B5D7E}"/>
    <dgm:cxn modelId="{8D163DF7-A794-4693-9B6B-51177182B284}" type="presParOf" srcId="{02D7ED9D-4548-4530-9CB4-729D3AB83C7C}" destId="{C1E54EE3-9962-4E79-896F-39BF4F0F42CA}" srcOrd="0" destOrd="0" presId="urn:microsoft.com/office/officeart/2008/layout/LinedList"/>
    <dgm:cxn modelId="{8B3CF9CE-59C7-4423-B724-2A8F79E9AF9E}" type="presParOf" srcId="{02D7ED9D-4548-4530-9CB4-729D3AB83C7C}" destId="{B09B1EEE-E047-457A-AC1F-A50E37DA3077}" srcOrd="1" destOrd="0" presId="urn:microsoft.com/office/officeart/2008/layout/LinedList"/>
    <dgm:cxn modelId="{6A528EF0-48B9-4E1D-A50F-81F4C447CD1D}" type="presParOf" srcId="{B09B1EEE-E047-457A-AC1F-A50E37DA3077}" destId="{3AFD2A59-FEFF-485B-9730-A59A06B27628}" srcOrd="0" destOrd="0" presId="urn:microsoft.com/office/officeart/2008/layout/LinedList"/>
    <dgm:cxn modelId="{A0763532-E1D8-468F-9F37-4DD6D5F78070}" type="presParOf" srcId="{B09B1EEE-E047-457A-AC1F-A50E37DA3077}" destId="{BD70F5C4-C198-4AF5-9056-7566F86A3009}" srcOrd="1" destOrd="0" presId="urn:microsoft.com/office/officeart/2008/layout/LinedList"/>
    <dgm:cxn modelId="{556E41F9-58EA-4B1F-B3F3-8FBE373EFD37}" type="presParOf" srcId="{02D7ED9D-4548-4530-9CB4-729D3AB83C7C}" destId="{4BF673B0-F696-4A72-82E7-06ADB4DB4F21}" srcOrd="2" destOrd="0" presId="urn:microsoft.com/office/officeart/2008/layout/LinedList"/>
    <dgm:cxn modelId="{4D039849-583E-46DE-895E-8B2C066364D4}" type="presParOf" srcId="{02D7ED9D-4548-4530-9CB4-729D3AB83C7C}" destId="{FFCC1824-7411-4DA3-8587-0DEC2488CC95}" srcOrd="3" destOrd="0" presId="urn:microsoft.com/office/officeart/2008/layout/LinedList"/>
    <dgm:cxn modelId="{0312FF21-E44B-4C7F-93B7-01F7559FB214}" type="presParOf" srcId="{FFCC1824-7411-4DA3-8587-0DEC2488CC95}" destId="{50E6DE6C-7EEB-47A0-B043-939F008BF932}" srcOrd="0" destOrd="0" presId="urn:microsoft.com/office/officeart/2008/layout/LinedList"/>
    <dgm:cxn modelId="{ABE1530A-5359-40CA-B8ED-81535680C080}" type="presParOf" srcId="{FFCC1824-7411-4DA3-8587-0DEC2488CC95}" destId="{67BB6010-4766-49E3-AEBA-59FD827B995C}" srcOrd="1" destOrd="0" presId="urn:microsoft.com/office/officeart/2008/layout/LinedList"/>
    <dgm:cxn modelId="{BF7DB9FD-716A-44FD-9FB3-C31EAFD78D17}" type="presParOf" srcId="{02D7ED9D-4548-4530-9CB4-729D3AB83C7C}" destId="{03F66853-E6E4-47A1-88C5-313E926F3F87}" srcOrd="4" destOrd="0" presId="urn:microsoft.com/office/officeart/2008/layout/LinedList"/>
    <dgm:cxn modelId="{15D8B527-0CC8-4078-BB8D-D56601BEFDDD}" type="presParOf" srcId="{02D7ED9D-4548-4530-9CB4-729D3AB83C7C}" destId="{CC978F16-86CF-4E38-B5F6-F1E4D2196651}" srcOrd="5" destOrd="0" presId="urn:microsoft.com/office/officeart/2008/layout/LinedList"/>
    <dgm:cxn modelId="{6B11A153-16AE-471D-AEF2-0F4BB77B7926}" type="presParOf" srcId="{CC978F16-86CF-4E38-B5F6-F1E4D2196651}" destId="{08F823F8-744C-40FA-80EE-EB2CE73B9CCA}" srcOrd="0" destOrd="0" presId="urn:microsoft.com/office/officeart/2008/layout/LinedList"/>
    <dgm:cxn modelId="{ADFC478C-728F-4AED-BFAA-39C5261025B5}" type="presParOf" srcId="{CC978F16-86CF-4E38-B5F6-F1E4D2196651}" destId="{CE774746-4F20-49D9-AB42-B76AC08AD009}" srcOrd="1" destOrd="0" presId="urn:microsoft.com/office/officeart/2008/layout/LinedList"/>
    <dgm:cxn modelId="{98364DBC-CA7A-469E-96E6-6733AFD8086D}" type="presParOf" srcId="{02D7ED9D-4548-4530-9CB4-729D3AB83C7C}" destId="{4C91FB91-EA28-46EA-ACA8-9668CC4D34AC}" srcOrd="6" destOrd="0" presId="urn:microsoft.com/office/officeart/2008/layout/LinedList"/>
    <dgm:cxn modelId="{26647011-C9CA-45D1-B2C9-A3A468077C77}" type="presParOf" srcId="{02D7ED9D-4548-4530-9CB4-729D3AB83C7C}" destId="{1B49A4DD-2E32-4C1D-937A-A23CA0FD8B59}" srcOrd="7" destOrd="0" presId="urn:microsoft.com/office/officeart/2008/layout/LinedList"/>
    <dgm:cxn modelId="{B4AFF509-7531-4EE9-8EE1-63BA1051F076}" type="presParOf" srcId="{1B49A4DD-2E32-4C1D-937A-A23CA0FD8B59}" destId="{9DAA192A-EAA8-4925-B212-9517EE123D62}" srcOrd="0" destOrd="0" presId="urn:microsoft.com/office/officeart/2008/layout/LinedList"/>
    <dgm:cxn modelId="{DC4EA3B1-C1CC-417A-BA09-FAFCE1675C07}" type="presParOf" srcId="{1B49A4DD-2E32-4C1D-937A-A23CA0FD8B59}" destId="{13F6DF16-08E5-40F3-8AAD-2486F0B1A9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BEFEA-4FD8-4666-888B-F0DD7ABEC1BD}">
      <dsp:nvSpPr>
        <dsp:cNvPr id="0" name=""/>
        <dsp:cNvSpPr/>
      </dsp:nvSpPr>
      <dsp:spPr>
        <a:xfrm>
          <a:off x="0" y="439850"/>
          <a:ext cx="10515600" cy="111881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Obstacle setup and defining parameters for PSO and GWO The obstacles are defined by the coordinates of their center and the radii.</a:t>
          </a:r>
        </a:p>
      </dsp:txBody>
      <dsp:txXfrm>
        <a:off x="54616" y="494466"/>
        <a:ext cx="10406368" cy="1009580"/>
      </dsp:txXfrm>
    </dsp:sp>
    <dsp:sp modelId="{1BA95BD2-732E-4838-9ED9-5FBF7E1C18C8}">
      <dsp:nvSpPr>
        <dsp:cNvPr id="0" name=""/>
        <dsp:cNvSpPr/>
      </dsp:nvSpPr>
      <dsp:spPr>
        <a:xfrm>
          <a:off x="0" y="1616262"/>
          <a:ext cx="10515600" cy="111881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obstacles used in this simulation are circular for the sake of simplicity. The obstacles are given arbitrary positions and radii, such that they do not overlap with each other and have enough space among them such that the movement of the robot is possible without collision.</a:t>
          </a:r>
        </a:p>
      </dsp:txBody>
      <dsp:txXfrm>
        <a:off x="54616" y="1670878"/>
        <a:ext cx="10406368" cy="1009580"/>
      </dsp:txXfrm>
    </dsp:sp>
    <dsp:sp modelId="{D0717D6C-C0ED-49EC-8610-A42FF8009968}">
      <dsp:nvSpPr>
        <dsp:cNvPr id="0" name=""/>
        <dsp:cNvSpPr/>
      </dsp:nvSpPr>
      <dsp:spPr>
        <a:xfrm>
          <a:off x="0" y="2792675"/>
          <a:ext cx="10515600" cy="111881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After obstacle setup, the parameters for the two algorithms, Particle Swarm Optimization (PSO) and Grey Wolf Optimization (GWO) are defined</a:t>
          </a:r>
        </a:p>
      </dsp:txBody>
      <dsp:txXfrm>
        <a:off x="54616" y="2847291"/>
        <a:ext cx="10406368" cy="100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54EE3-9962-4E79-896F-39BF4F0F42CA}">
      <dsp:nvSpPr>
        <dsp:cNvPr id="0" name=""/>
        <dsp:cNvSpPr/>
      </dsp:nvSpPr>
      <dsp:spPr>
        <a:xfrm>
          <a:off x="0" y="0"/>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D2A59-FEFF-485B-9730-A59A06B27628}">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a:t>[1] K. Hao, J. L. Zhao, B. B. Wang, Y. L. Liu, and C. Q. Wang, "The application of an adaptive genetic algorithm based on collision detection in path planning of mobile robots," Computational Intelligence and Neuroscience, vol. 2021, 2021. </a:t>
          </a:r>
          <a:endParaRPr lang="en-US" sz="2000" kern="1200"/>
        </a:p>
      </dsp:txBody>
      <dsp:txXfrm>
        <a:off x="0" y="0"/>
        <a:ext cx="10515600" cy="1087834"/>
      </dsp:txXfrm>
    </dsp:sp>
    <dsp:sp modelId="{4BF673B0-F696-4A72-82E7-06ADB4DB4F21}">
      <dsp:nvSpPr>
        <dsp:cNvPr id="0" name=""/>
        <dsp:cNvSpPr/>
      </dsp:nvSpPr>
      <dsp:spPr>
        <a:xfrm>
          <a:off x="0" y="1087834"/>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6DE6C-7EEB-47A0-B043-939F008BF932}">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a:t>[2] Z. Zhang, Y. Wan, Y. Wang, X. Guan, W. Ren, and G. Li, "Improved hybrid A* path planning method for spherical mobile robot based on pendulum," in International Journal of Advanced Robotic Systems, vol. 18, no. 1, 2021. </a:t>
          </a:r>
          <a:endParaRPr lang="en-US" sz="2000" kern="1200"/>
        </a:p>
      </dsp:txBody>
      <dsp:txXfrm>
        <a:off x="0" y="1087834"/>
        <a:ext cx="10515600" cy="1087834"/>
      </dsp:txXfrm>
    </dsp:sp>
    <dsp:sp modelId="{03F66853-E6E4-47A1-88C5-313E926F3F87}">
      <dsp:nvSpPr>
        <dsp:cNvPr id="0" name=""/>
        <dsp:cNvSpPr/>
      </dsp:nvSpPr>
      <dsp:spPr>
        <a:xfrm>
          <a:off x="0" y="2175669"/>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823F8-744C-40FA-80EE-EB2CE73B9CCA}">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a:t>[3] C. Miao, G. Chen, C. Yan, and Y. Wu, "Path planning optimization of indoor mobile robot based on adaptive ant colony algorithm," Computers &amp; Industrial Engineering, vol. 156, pp. 107230, 2021. </a:t>
          </a:r>
          <a:endParaRPr lang="en-US" sz="2000" kern="1200"/>
        </a:p>
      </dsp:txBody>
      <dsp:txXfrm>
        <a:off x="0" y="2175669"/>
        <a:ext cx="10515600" cy="1087834"/>
      </dsp:txXfrm>
    </dsp:sp>
    <dsp:sp modelId="{4C91FB91-EA28-46EA-ACA8-9668CC4D34AC}">
      <dsp:nvSpPr>
        <dsp:cNvPr id="0" name=""/>
        <dsp:cNvSpPr/>
      </dsp:nvSpPr>
      <dsp:spPr>
        <a:xfrm>
          <a:off x="0" y="3263503"/>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A192A-EAA8-4925-B212-9517EE123D62}">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a:t>[4] R. Sarkar, D. Barman, and N. Chowdhury, “Domain knowledge based genetic algorithms for mobile robot path planning having single and multiple targets,” Journal of King Saud University Computer and Information Sciences, vol. 34, no. 7, 2022</a:t>
          </a:r>
          <a:endParaRPr lang="en-US" sz="2000" kern="120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9427-7DE0-9FCF-DA29-6DD660092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76E087-0DF1-E994-C2C6-C62F43FBB9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AB6847-F078-B39D-9C0E-7AFCFE473F05}"/>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5" name="Footer Placeholder 4">
            <a:extLst>
              <a:ext uri="{FF2B5EF4-FFF2-40B4-BE49-F238E27FC236}">
                <a16:creationId xmlns:a16="http://schemas.microsoft.com/office/drawing/2014/main" id="{5AF10CBA-05EE-431E-039F-897D4F5D8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BDA5C-9171-5B16-897F-B77704A988F6}"/>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43484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804A-C45F-2380-1F53-A6E04C8FC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D5E6C-1B17-9F12-D7CB-49EBE4708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2BB10-5C87-13A5-E15F-94866934A6D4}"/>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5" name="Footer Placeholder 4">
            <a:extLst>
              <a:ext uri="{FF2B5EF4-FFF2-40B4-BE49-F238E27FC236}">
                <a16:creationId xmlns:a16="http://schemas.microsoft.com/office/drawing/2014/main" id="{920CD27A-0B12-86BC-5100-CEC2312B5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80976-D85A-8FB6-DC9E-1F5652F64582}"/>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331961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5C4AC-A805-F789-6B81-0E990C9D4E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31DB56-4B84-6079-7219-B6205426D9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5748C-B15D-3976-9FF0-B2477897BE3F}"/>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5" name="Footer Placeholder 4">
            <a:extLst>
              <a:ext uri="{FF2B5EF4-FFF2-40B4-BE49-F238E27FC236}">
                <a16:creationId xmlns:a16="http://schemas.microsoft.com/office/drawing/2014/main" id="{DEA6D0CB-06A0-4639-BE09-34603B5E8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0B881-240B-7BFC-CA95-C0D7A5F561B3}"/>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346224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5681-40D1-4AD1-852E-BB94A21FDE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A7E7A-2B18-DD88-C7A5-3CE3270E8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8B67A-6972-7D95-483F-C8664B8BFBD3}"/>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5" name="Footer Placeholder 4">
            <a:extLst>
              <a:ext uri="{FF2B5EF4-FFF2-40B4-BE49-F238E27FC236}">
                <a16:creationId xmlns:a16="http://schemas.microsoft.com/office/drawing/2014/main" id="{3EA2B006-9ECD-2C50-1B77-F5A399D86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A1A1B-3E35-0C9C-F81C-80BD6983BD6A}"/>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28146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18CF-34E4-9523-3959-9E70D22988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6014F6-2A7A-3689-3399-309C9144B1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93F4F-2F33-89FA-5241-BD9DD5489ABA}"/>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5" name="Footer Placeholder 4">
            <a:extLst>
              <a:ext uri="{FF2B5EF4-FFF2-40B4-BE49-F238E27FC236}">
                <a16:creationId xmlns:a16="http://schemas.microsoft.com/office/drawing/2014/main" id="{D1B9628A-F1C0-3719-C865-9A00FB28D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69655-C938-75D7-71EE-84736B500C32}"/>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227790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F1E7-947A-09D4-C6C6-211EF08B20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488AD7-51A9-9BA7-2AA1-2F5A8B569B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4ECF03-7B13-041C-7ABD-592C392F3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D03DFF-68E0-649B-5C33-5342BD21B8C9}"/>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6" name="Footer Placeholder 5">
            <a:extLst>
              <a:ext uri="{FF2B5EF4-FFF2-40B4-BE49-F238E27FC236}">
                <a16:creationId xmlns:a16="http://schemas.microsoft.com/office/drawing/2014/main" id="{342C6655-E74A-B6AD-6E22-2E516A8AEE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F2F12E-2D76-B3BA-0B93-A76D0331739A}"/>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231121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7290-8771-ABFF-366E-70779F9398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571873-3920-5E14-3038-D09DAA805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CB77B-CD12-612B-A859-0D3109CF4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828D11-F5F0-BF63-5631-3014703CE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40454-43BD-D4E2-57AA-C79FA63636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213362-8A83-6B6F-C59A-952E5C8E07A1}"/>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8" name="Footer Placeholder 7">
            <a:extLst>
              <a:ext uri="{FF2B5EF4-FFF2-40B4-BE49-F238E27FC236}">
                <a16:creationId xmlns:a16="http://schemas.microsoft.com/office/drawing/2014/main" id="{F2D52466-9BC0-18A1-3B6C-C0C4DB433B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194929-6BB1-9BB8-C889-F8AB5A9DE445}"/>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408325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57-CDED-AFD6-018E-975B715A64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A33E40-4230-150A-7994-777748983166}"/>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4" name="Footer Placeholder 3">
            <a:extLst>
              <a:ext uri="{FF2B5EF4-FFF2-40B4-BE49-F238E27FC236}">
                <a16:creationId xmlns:a16="http://schemas.microsoft.com/office/drawing/2014/main" id="{74C39969-C948-C4BE-80C2-A006810F77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77EA17-9299-9B3B-9AAF-DF85E08B3A29}"/>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86677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9886B-FAED-3587-0910-E90412A6DA91}"/>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3" name="Footer Placeholder 2">
            <a:extLst>
              <a:ext uri="{FF2B5EF4-FFF2-40B4-BE49-F238E27FC236}">
                <a16:creationId xmlns:a16="http://schemas.microsoft.com/office/drawing/2014/main" id="{A43A26C7-A336-E709-F319-018E347081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DA8B19-9935-4211-ABE5-C934C924B62D}"/>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290229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D59B-7146-9452-5737-40305055E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311A8C-0DAC-4DAA-A8C2-8CCD3E2BB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DFC49E-0291-BC25-3544-50093233A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D4AC0-827C-DB3D-6B22-6BB83D9C80BF}"/>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6" name="Footer Placeholder 5">
            <a:extLst>
              <a:ext uri="{FF2B5EF4-FFF2-40B4-BE49-F238E27FC236}">
                <a16:creationId xmlns:a16="http://schemas.microsoft.com/office/drawing/2014/main" id="{81BAAD01-DBA7-92AB-C06E-2BDA347ABD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4D8EF-CC23-D899-9497-7B1C4228849A}"/>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269391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B469-9F81-E671-A936-9A5A0485A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E7819C-C6FA-CAB6-F78C-2ED56CF11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1640E5-22C5-9A9A-95F6-D9CFC44DF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66F07-93EF-EF09-CC46-08B96E7D62A7}"/>
              </a:ext>
            </a:extLst>
          </p:cNvPr>
          <p:cNvSpPr>
            <a:spLocks noGrp="1"/>
          </p:cNvSpPr>
          <p:nvPr>
            <p:ph type="dt" sz="half" idx="10"/>
          </p:nvPr>
        </p:nvSpPr>
        <p:spPr/>
        <p:txBody>
          <a:bodyPr/>
          <a:lstStyle/>
          <a:p>
            <a:fld id="{CB908726-555E-453D-8110-DC9C2C04E4E1}" type="datetimeFigureOut">
              <a:rPr lang="en-IN" smtClean="0"/>
              <a:t>24-10-2024</a:t>
            </a:fld>
            <a:endParaRPr lang="en-IN"/>
          </a:p>
        </p:txBody>
      </p:sp>
      <p:sp>
        <p:nvSpPr>
          <p:cNvPr id="6" name="Footer Placeholder 5">
            <a:extLst>
              <a:ext uri="{FF2B5EF4-FFF2-40B4-BE49-F238E27FC236}">
                <a16:creationId xmlns:a16="http://schemas.microsoft.com/office/drawing/2014/main" id="{EFDC3007-E568-989C-B423-988E49112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ED741-D071-6E73-F320-2C23199B07C0}"/>
              </a:ext>
            </a:extLst>
          </p:cNvPr>
          <p:cNvSpPr>
            <a:spLocks noGrp="1"/>
          </p:cNvSpPr>
          <p:nvPr>
            <p:ph type="sldNum" sz="quarter" idx="12"/>
          </p:nvPr>
        </p:nvSpPr>
        <p:spPr/>
        <p:txBody>
          <a:bodyPr/>
          <a:lstStyle/>
          <a:p>
            <a:fld id="{326284E4-A5F4-487C-B4B9-2CADCF38224A}" type="slidenum">
              <a:rPr lang="en-IN" smtClean="0"/>
              <a:t>‹#›</a:t>
            </a:fld>
            <a:endParaRPr lang="en-IN"/>
          </a:p>
        </p:txBody>
      </p:sp>
    </p:spTree>
    <p:extLst>
      <p:ext uri="{BB962C8B-B14F-4D97-AF65-F5344CB8AC3E}">
        <p14:creationId xmlns:p14="http://schemas.microsoft.com/office/powerpoint/2010/main" val="93911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1E1C9-AB68-4F4D-17F4-84BA14042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713E0-8231-EB06-997C-AD3F03C37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99E64-69B1-46B2-A7E1-B45AAB2369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908726-555E-453D-8110-DC9C2C04E4E1}" type="datetimeFigureOut">
              <a:rPr lang="en-IN" smtClean="0"/>
              <a:t>24-10-2024</a:t>
            </a:fld>
            <a:endParaRPr lang="en-IN"/>
          </a:p>
        </p:txBody>
      </p:sp>
      <p:sp>
        <p:nvSpPr>
          <p:cNvPr id="5" name="Footer Placeholder 4">
            <a:extLst>
              <a:ext uri="{FF2B5EF4-FFF2-40B4-BE49-F238E27FC236}">
                <a16:creationId xmlns:a16="http://schemas.microsoft.com/office/drawing/2014/main" id="{84C4F9C5-CC33-19A5-F42D-5A3D8D1C2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82BE863-A229-EC1C-7671-2462FB9F2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6284E4-A5F4-487C-B4B9-2CADCF38224A}" type="slidenum">
              <a:rPr lang="en-IN" smtClean="0"/>
              <a:t>‹#›</a:t>
            </a:fld>
            <a:endParaRPr lang="en-IN"/>
          </a:p>
        </p:txBody>
      </p:sp>
    </p:spTree>
    <p:extLst>
      <p:ext uri="{BB962C8B-B14F-4D97-AF65-F5344CB8AC3E}">
        <p14:creationId xmlns:p14="http://schemas.microsoft.com/office/powerpoint/2010/main" val="218692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9EFC30D-BAD1-B6EB-B22E-26C7E09AA2F3}"/>
              </a:ext>
            </a:extLst>
          </p:cNvPr>
          <p:cNvSpPr>
            <a:spLocks noGrp="1"/>
          </p:cNvSpPr>
          <p:nvPr>
            <p:ph type="ctrTitle"/>
          </p:nvPr>
        </p:nvSpPr>
        <p:spPr>
          <a:xfrm>
            <a:off x="3880430" y="583345"/>
            <a:ext cx="7160357" cy="4164820"/>
          </a:xfrm>
        </p:spPr>
        <p:txBody>
          <a:bodyPr anchor="t">
            <a:normAutofit/>
          </a:bodyPr>
          <a:lstStyle/>
          <a:p>
            <a:pPr algn="r"/>
            <a:r>
              <a:rPr lang="en-IN" sz="8000">
                <a:solidFill>
                  <a:srgbClr val="FFFFFF"/>
                </a:solidFill>
              </a:rPr>
              <a:t>PATH PLANNING IN ROBOTICS</a:t>
            </a:r>
          </a:p>
        </p:txBody>
      </p:sp>
      <p:sp>
        <p:nvSpPr>
          <p:cNvPr id="3" name="Subtitle 2">
            <a:extLst>
              <a:ext uri="{FF2B5EF4-FFF2-40B4-BE49-F238E27FC236}">
                <a16:creationId xmlns:a16="http://schemas.microsoft.com/office/drawing/2014/main" id="{DABA38A3-2F12-8465-9BB3-D489E4CC1B13}"/>
              </a:ext>
            </a:extLst>
          </p:cNvPr>
          <p:cNvSpPr>
            <a:spLocks noGrp="1"/>
          </p:cNvSpPr>
          <p:nvPr>
            <p:ph type="subTitle" idx="1"/>
          </p:nvPr>
        </p:nvSpPr>
        <p:spPr>
          <a:xfrm>
            <a:off x="1208228" y="5972174"/>
            <a:ext cx="8578699" cy="504825"/>
          </a:xfrm>
        </p:spPr>
        <p:txBody>
          <a:bodyPr>
            <a:normAutofit/>
          </a:bodyPr>
          <a:lstStyle/>
          <a:p>
            <a:pPr algn="l"/>
            <a:r>
              <a:rPr lang="en-US" sz="1400">
                <a:solidFill>
                  <a:srgbClr val="FFFFFF"/>
                </a:solidFill>
              </a:rPr>
              <a:t>ROBOTICS UNDER THE GUIDANCE OF DR. UPMA JAIN ASSISTANT PROFESSOR GRAPHIC ERA (DEEMED TO BE UNIVERSITY)</a:t>
            </a:r>
            <a:endParaRPr lang="en-IN" sz="14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42558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92CC8-7BBC-D2FC-7FBD-9050D63EE31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RESULT</a:t>
            </a:r>
          </a:p>
        </p:txBody>
      </p:sp>
      <p:sp>
        <p:nvSpPr>
          <p:cNvPr id="3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a:extLst>
              <a:ext uri="{FF2B5EF4-FFF2-40B4-BE49-F238E27FC236}">
                <a16:creationId xmlns:a16="http://schemas.microsoft.com/office/drawing/2014/main" id="{139A1614-9E8E-B13D-8CA6-251F81EA1A21}"/>
              </a:ext>
            </a:extLst>
          </p:cNvPr>
          <p:cNvPicPr>
            <a:picLocks noGrp="1" noChangeAspect="1"/>
          </p:cNvPicPr>
          <p:nvPr>
            <p:ph idx="1"/>
          </p:nvPr>
        </p:nvPicPr>
        <p:blipFill>
          <a:blip r:embed="rId2"/>
          <a:stretch>
            <a:fillRect/>
          </a:stretch>
        </p:blipFill>
        <p:spPr>
          <a:xfrm>
            <a:off x="1204163" y="2642616"/>
            <a:ext cx="3846169" cy="3605784"/>
          </a:xfrm>
          <a:prstGeom prst="rect">
            <a:avLst/>
          </a:prstGeom>
        </p:spPr>
      </p:pic>
      <p:pic>
        <p:nvPicPr>
          <p:cNvPr id="20" name="Picture 19">
            <a:extLst>
              <a:ext uri="{FF2B5EF4-FFF2-40B4-BE49-F238E27FC236}">
                <a16:creationId xmlns:a16="http://schemas.microsoft.com/office/drawing/2014/main" id="{CB163439-0607-77E4-5ACD-FD2539E9B5FF}"/>
              </a:ext>
            </a:extLst>
          </p:cNvPr>
          <p:cNvPicPr>
            <a:picLocks noChangeAspect="1"/>
          </p:cNvPicPr>
          <p:nvPr/>
        </p:nvPicPr>
        <p:blipFill>
          <a:blip r:embed="rId3"/>
          <a:stretch>
            <a:fillRect/>
          </a:stretch>
        </p:blipFill>
        <p:spPr>
          <a:xfrm>
            <a:off x="7128308" y="2642616"/>
            <a:ext cx="3866792" cy="3605784"/>
          </a:xfrm>
          <a:prstGeom prst="rect">
            <a:avLst/>
          </a:prstGeom>
        </p:spPr>
      </p:pic>
    </p:spTree>
    <p:extLst>
      <p:ext uri="{BB962C8B-B14F-4D97-AF65-F5344CB8AC3E}">
        <p14:creationId xmlns:p14="http://schemas.microsoft.com/office/powerpoint/2010/main" val="262967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E3EB9-1BF9-C34B-075A-64BD259698C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PERFORMANCE ON CORNER CASES </a:t>
            </a:r>
          </a:p>
        </p:txBody>
      </p:sp>
      <p:sp>
        <p:nvSpPr>
          <p:cNvPr id="3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5E2F6C6-E1FB-81C2-231B-F6E6ADEEB535}"/>
              </a:ext>
            </a:extLst>
          </p:cNvPr>
          <p:cNvPicPr>
            <a:picLocks noChangeAspect="1"/>
          </p:cNvPicPr>
          <p:nvPr/>
        </p:nvPicPr>
        <p:blipFill>
          <a:blip r:embed="rId2"/>
          <a:stretch>
            <a:fillRect/>
          </a:stretch>
        </p:blipFill>
        <p:spPr>
          <a:xfrm>
            <a:off x="1319837" y="2642616"/>
            <a:ext cx="3614821" cy="3605784"/>
          </a:xfrm>
          <a:prstGeom prst="rect">
            <a:avLst/>
          </a:prstGeom>
        </p:spPr>
      </p:pic>
      <p:pic>
        <p:nvPicPr>
          <p:cNvPr id="18" name="Picture 17">
            <a:extLst>
              <a:ext uri="{FF2B5EF4-FFF2-40B4-BE49-F238E27FC236}">
                <a16:creationId xmlns:a16="http://schemas.microsoft.com/office/drawing/2014/main" id="{29CD8777-7D44-E887-C01F-A242D85A859E}"/>
              </a:ext>
            </a:extLst>
          </p:cNvPr>
          <p:cNvPicPr>
            <a:picLocks noChangeAspect="1"/>
          </p:cNvPicPr>
          <p:nvPr/>
        </p:nvPicPr>
        <p:blipFill>
          <a:blip r:embed="rId3"/>
          <a:stretch>
            <a:fillRect/>
          </a:stretch>
        </p:blipFill>
        <p:spPr>
          <a:xfrm>
            <a:off x="7207830" y="2642616"/>
            <a:ext cx="3707747" cy="3605784"/>
          </a:xfrm>
          <a:prstGeom prst="rect">
            <a:avLst/>
          </a:prstGeom>
        </p:spPr>
      </p:pic>
    </p:spTree>
    <p:extLst>
      <p:ext uri="{BB962C8B-B14F-4D97-AF65-F5344CB8AC3E}">
        <p14:creationId xmlns:p14="http://schemas.microsoft.com/office/powerpoint/2010/main" val="369099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ECDB9-611B-4955-F324-AD76DFFF9616}"/>
              </a:ext>
            </a:extLst>
          </p:cNvPr>
          <p:cNvSpPr>
            <a:spLocks noGrp="1"/>
          </p:cNvSpPr>
          <p:nvPr>
            <p:ph type="title"/>
          </p:nvPr>
        </p:nvSpPr>
        <p:spPr>
          <a:xfrm>
            <a:off x="572493" y="238539"/>
            <a:ext cx="11018520" cy="1434415"/>
          </a:xfrm>
        </p:spPr>
        <p:txBody>
          <a:bodyPr anchor="b">
            <a:normAutofit/>
          </a:bodyPr>
          <a:lstStyle/>
          <a:p>
            <a:r>
              <a:rPr lang="en-IN" sz="5400" b="1"/>
              <a:t>CONCLUSION </a:t>
            </a:r>
            <a:endParaRPr lang="en-IN" sz="5400" b="1" dirty="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AE934A-2F19-8140-142F-F63A045736AE}"/>
              </a:ext>
            </a:extLst>
          </p:cNvPr>
          <p:cNvSpPr>
            <a:spLocks noGrp="1"/>
          </p:cNvSpPr>
          <p:nvPr>
            <p:ph idx="1"/>
          </p:nvPr>
        </p:nvSpPr>
        <p:spPr>
          <a:xfrm>
            <a:off x="572493" y="2071316"/>
            <a:ext cx="6713552" cy="4119172"/>
          </a:xfrm>
        </p:spPr>
        <p:txBody>
          <a:bodyPr anchor="t">
            <a:normAutofit/>
          </a:bodyPr>
          <a:lstStyle/>
          <a:p>
            <a:pPr marL="0" indent="0">
              <a:buNone/>
            </a:pPr>
            <a:r>
              <a:rPr lang="en-US" sz="2200"/>
              <a:t>This concatenated approach of optimization is very useful as it makes full use of both these algorithms, which although work in similar ways, have their pros and cons and when used together, yield much better results. The findings of this study provide the insight that the concatenated approach of PSO with GWO along with adaptive weight adjustment performed better than the traditional PSO as well as some other methods with different adjustment techniques.</a:t>
            </a:r>
            <a:endParaRPr lang="en-IN" sz="2200"/>
          </a:p>
        </p:txBody>
      </p:sp>
      <p:pic>
        <p:nvPicPr>
          <p:cNvPr id="5" name="Picture 4" descr="Graph">
            <a:extLst>
              <a:ext uri="{FF2B5EF4-FFF2-40B4-BE49-F238E27FC236}">
                <a16:creationId xmlns:a16="http://schemas.microsoft.com/office/drawing/2014/main" id="{A08A7E51-629E-2162-B415-B25B17AB1542}"/>
              </a:ext>
            </a:extLst>
          </p:cNvPr>
          <p:cNvPicPr>
            <a:picLocks noChangeAspect="1"/>
          </p:cNvPicPr>
          <p:nvPr/>
        </p:nvPicPr>
        <p:blipFill>
          <a:blip r:embed="rId2"/>
          <a:srcRect l="11853" r="28018"/>
          <a:stretch/>
        </p:blipFill>
        <p:spPr>
          <a:xfrm>
            <a:off x="7675658" y="2093976"/>
            <a:ext cx="3941064" cy="4096512"/>
          </a:xfrm>
          <a:prstGeom prst="rect">
            <a:avLst/>
          </a:prstGeom>
        </p:spPr>
      </p:pic>
    </p:spTree>
    <p:extLst>
      <p:ext uri="{BB962C8B-B14F-4D97-AF65-F5344CB8AC3E}">
        <p14:creationId xmlns:p14="http://schemas.microsoft.com/office/powerpoint/2010/main" val="399978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5668-1166-CCFB-56C3-6933E21AA5F3}"/>
              </a:ext>
            </a:extLst>
          </p:cNvPr>
          <p:cNvSpPr>
            <a:spLocks noGrp="1"/>
          </p:cNvSpPr>
          <p:nvPr>
            <p:ph type="title"/>
          </p:nvPr>
        </p:nvSpPr>
        <p:spPr>
          <a:xfrm>
            <a:off x="572493" y="238539"/>
            <a:ext cx="11018520" cy="1434415"/>
          </a:xfrm>
        </p:spPr>
        <p:txBody>
          <a:bodyPr anchor="b">
            <a:normAutofit/>
          </a:bodyPr>
          <a:lstStyle/>
          <a:p>
            <a:r>
              <a:rPr lang="en-IN" sz="5400" b="1"/>
              <a:t>FUTURE WORK </a:t>
            </a:r>
          </a:p>
        </p:txBody>
      </p:sp>
      <p:sp>
        <p:nvSpPr>
          <p:cNvPr id="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C8119AD0-BE29-D0D2-A121-C9D60C70EE0D}"/>
              </a:ext>
            </a:extLst>
          </p:cNvPr>
          <p:cNvSpPr>
            <a:spLocks noGrp="1"/>
          </p:cNvSpPr>
          <p:nvPr>
            <p:ph idx="1"/>
          </p:nvPr>
        </p:nvSpPr>
        <p:spPr>
          <a:xfrm>
            <a:off x="572493" y="2071316"/>
            <a:ext cx="6713552" cy="4119172"/>
          </a:xfrm>
        </p:spPr>
        <p:txBody>
          <a:bodyPr anchor="t">
            <a:normAutofit/>
          </a:bodyPr>
          <a:lstStyle/>
          <a:p>
            <a:r>
              <a:rPr lang="en-US" sz="2200" b="1"/>
              <a:t>Incorporating dynamic obstacles:</a:t>
            </a:r>
          </a:p>
          <a:p>
            <a:pPr marL="0" indent="0">
              <a:buNone/>
            </a:pPr>
            <a:r>
              <a:rPr lang="en-US" sz="2200"/>
              <a:t>Add obstacles that move over time to simulate more realistic environments. </a:t>
            </a:r>
          </a:p>
          <a:p>
            <a:r>
              <a:rPr lang="en-US" sz="2200" b="1"/>
              <a:t>Implementing real-time adjustments:</a:t>
            </a:r>
          </a:p>
          <a:p>
            <a:pPr marL="0" indent="0">
              <a:buNone/>
            </a:pPr>
            <a:r>
              <a:rPr lang="en-US" sz="2200"/>
              <a:t>Enable the algorithm to adjust paths instantaneously in response to environmental changes.</a:t>
            </a:r>
            <a:endParaRPr lang="en-IN" sz="2200"/>
          </a:p>
        </p:txBody>
      </p:sp>
      <p:pic>
        <p:nvPicPr>
          <p:cNvPr id="5" name="Picture 4" descr="Cubes connected with a red line">
            <a:extLst>
              <a:ext uri="{FF2B5EF4-FFF2-40B4-BE49-F238E27FC236}">
                <a16:creationId xmlns:a16="http://schemas.microsoft.com/office/drawing/2014/main" id="{172A1FCC-490C-3E36-C9C9-EF5D85DCEEE5}"/>
              </a:ext>
            </a:extLst>
          </p:cNvPr>
          <p:cNvPicPr>
            <a:picLocks noChangeAspect="1"/>
          </p:cNvPicPr>
          <p:nvPr/>
        </p:nvPicPr>
        <p:blipFill>
          <a:blip r:embed="rId2"/>
          <a:srcRect l="18520" r="7399" b="-3"/>
          <a:stretch/>
        </p:blipFill>
        <p:spPr>
          <a:xfrm>
            <a:off x="7675658" y="2093976"/>
            <a:ext cx="3941064" cy="4096512"/>
          </a:xfrm>
          <a:prstGeom prst="rect">
            <a:avLst/>
          </a:prstGeom>
        </p:spPr>
      </p:pic>
    </p:spTree>
    <p:extLst>
      <p:ext uri="{BB962C8B-B14F-4D97-AF65-F5344CB8AC3E}">
        <p14:creationId xmlns:p14="http://schemas.microsoft.com/office/powerpoint/2010/main" val="20015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CD1DD-DEFE-716D-D03F-79DC44EADAD4}"/>
              </a:ext>
            </a:extLst>
          </p:cNvPr>
          <p:cNvSpPr>
            <a:spLocks noGrp="1"/>
          </p:cNvSpPr>
          <p:nvPr>
            <p:ph type="title"/>
          </p:nvPr>
        </p:nvSpPr>
        <p:spPr>
          <a:xfrm>
            <a:off x="838200" y="556995"/>
            <a:ext cx="10515600" cy="1133693"/>
          </a:xfrm>
        </p:spPr>
        <p:txBody>
          <a:bodyPr>
            <a:normAutofit/>
          </a:bodyPr>
          <a:lstStyle/>
          <a:p>
            <a:r>
              <a:rPr lang="en-IN" sz="5200"/>
              <a:t>REFERENCES</a:t>
            </a:r>
          </a:p>
        </p:txBody>
      </p:sp>
      <p:graphicFrame>
        <p:nvGraphicFramePr>
          <p:cNvPr id="12" name="Content Placeholder 2">
            <a:extLst>
              <a:ext uri="{FF2B5EF4-FFF2-40B4-BE49-F238E27FC236}">
                <a16:creationId xmlns:a16="http://schemas.microsoft.com/office/drawing/2014/main" id="{313EE4D4-E4F2-4FB8-03C3-E10013FBADC2}"/>
              </a:ext>
            </a:extLst>
          </p:cNvPr>
          <p:cNvGraphicFramePr>
            <a:graphicFrameLocks noGrp="1"/>
          </p:cNvGraphicFramePr>
          <p:nvPr>
            <p:ph idx="1"/>
            <p:extLst>
              <p:ext uri="{D42A27DB-BD31-4B8C-83A1-F6EECF244321}">
                <p14:modId xmlns:p14="http://schemas.microsoft.com/office/powerpoint/2010/main" val="41729801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52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A25F81-B51F-9EF1-D051-34E9D68A816B}"/>
              </a:ext>
            </a:extLst>
          </p:cNvPr>
          <p:cNvSpPr>
            <a:spLocks noGrp="1"/>
          </p:cNvSpPr>
          <p:nvPr>
            <p:ph idx="1"/>
          </p:nvPr>
        </p:nvSpPr>
        <p:spPr>
          <a:xfrm>
            <a:off x="1285240" y="2969469"/>
            <a:ext cx="8074815" cy="2800395"/>
          </a:xfrm>
        </p:spPr>
        <p:txBody>
          <a:bodyPr anchor="t">
            <a:normAutofit/>
          </a:bodyPr>
          <a:lstStyle/>
          <a:p>
            <a:pPr marL="0" indent="0">
              <a:buNone/>
            </a:pPr>
            <a:endParaRPr lang="en-US" sz="2400"/>
          </a:p>
          <a:p>
            <a:pPr marL="0" indent="0">
              <a:buNone/>
            </a:pPr>
            <a:endParaRPr lang="en-US" sz="2400"/>
          </a:p>
          <a:p>
            <a:pPr marL="0" indent="0">
              <a:buNone/>
            </a:pPr>
            <a:r>
              <a:rPr lang="en-US" sz="2400"/>
              <a:t>Thank You</a:t>
            </a:r>
            <a:endParaRPr lang="en-IN" sz="2400"/>
          </a:p>
        </p:txBody>
      </p:sp>
    </p:spTree>
    <p:extLst>
      <p:ext uri="{BB962C8B-B14F-4D97-AF65-F5344CB8AC3E}">
        <p14:creationId xmlns:p14="http://schemas.microsoft.com/office/powerpoint/2010/main" val="19142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Top view of cubes connected with black lines">
            <a:extLst>
              <a:ext uri="{FF2B5EF4-FFF2-40B4-BE49-F238E27FC236}">
                <a16:creationId xmlns:a16="http://schemas.microsoft.com/office/drawing/2014/main" id="{059B594E-52F4-06E6-213B-743A21EE2928}"/>
              </a:ext>
            </a:extLst>
          </p:cNvPr>
          <p:cNvPicPr>
            <a:picLocks noChangeAspect="1"/>
          </p:cNvPicPr>
          <p:nvPr/>
        </p:nvPicPr>
        <p:blipFill>
          <a:blip r:embed="rId2"/>
          <a:srcRect l="21666" r="11744"/>
          <a:stretch/>
        </p:blipFill>
        <p:spPr>
          <a:xfrm>
            <a:off x="6103027" y="10"/>
            <a:ext cx="6088971" cy="6857990"/>
          </a:xfrm>
          <a:prstGeom prst="rect">
            <a:avLst/>
          </a:prstGeom>
        </p:spPr>
      </p:pic>
      <p:sp useBgFill="1">
        <p:nvSpPr>
          <p:cNvPr id="70" name="Rectangle 69">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3F6AD-B3DC-2CF7-4898-9CBB2EB5EC14}"/>
              </a:ext>
            </a:extLst>
          </p:cNvPr>
          <p:cNvSpPr>
            <a:spLocks noGrp="1"/>
          </p:cNvSpPr>
          <p:nvPr>
            <p:ph type="title"/>
          </p:nvPr>
        </p:nvSpPr>
        <p:spPr>
          <a:xfrm>
            <a:off x="761801" y="328512"/>
            <a:ext cx="4778387" cy="1628970"/>
          </a:xfrm>
        </p:spPr>
        <p:txBody>
          <a:bodyPr anchor="ctr">
            <a:normAutofit/>
          </a:bodyPr>
          <a:lstStyle/>
          <a:p>
            <a:r>
              <a:rPr lang="en-IN" sz="4000" b="1"/>
              <a:t>PROBLEM STATEMENT </a:t>
            </a:r>
          </a:p>
        </p:txBody>
      </p:sp>
      <p:sp>
        <p:nvSpPr>
          <p:cNvPr id="3" name="Content Placeholder 2">
            <a:extLst>
              <a:ext uri="{FF2B5EF4-FFF2-40B4-BE49-F238E27FC236}">
                <a16:creationId xmlns:a16="http://schemas.microsoft.com/office/drawing/2014/main" id="{43D72D1A-9806-DBE9-AC9B-93342D8E3225}"/>
              </a:ext>
            </a:extLst>
          </p:cNvPr>
          <p:cNvSpPr>
            <a:spLocks noGrp="1"/>
          </p:cNvSpPr>
          <p:nvPr>
            <p:ph idx="1"/>
          </p:nvPr>
        </p:nvSpPr>
        <p:spPr>
          <a:xfrm>
            <a:off x="761801" y="2884929"/>
            <a:ext cx="4659756" cy="3374137"/>
          </a:xfrm>
        </p:spPr>
        <p:txBody>
          <a:bodyPr anchor="ctr">
            <a:normAutofit/>
          </a:bodyPr>
          <a:lstStyle/>
          <a:p>
            <a:pPr marL="0" indent="0">
              <a:buNone/>
            </a:pPr>
            <a:r>
              <a:rPr lang="en-US" sz="2000"/>
              <a:t>Though efficient in static environments, the representation and path planning algorithms like A* and Dijkstra are not adept at handling the vagaries of changing terrains. Therefore, there is a lack of more suitable and effective methods for enabling the path planning of autonomous robots in such situations.</a:t>
            </a:r>
            <a:endParaRPr lang="en-IN" sz="2000"/>
          </a:p>
        </p:txBody>
      </p:sp>
    </p:spTree>
    <p:extLst>
      <p:ext uri="{BB962C8B-B14F-4D97-AF65-F5344CB8AC3E}">
        <p14:creationId xmlns:p14="http://schemas.microsoft.com/office/powerpoint/2010/main" val="164933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A002F-C22D-42B7-2E26-A8CC1CE773F7}"/>
              </a:ext>
            </a:extLst>
          </p:cNvPr>
          <p:cNvSpPr>
            <a:spLocks noGrp="1"/>
          </p:cNvSpPr>
          <p:nvPr>
            <p:ph type="title"/>
          </p:nvPr>
        </p:nvSpPr>
        <p:spPr>
          <a:xfrm>
            <a:off x="572493" y="238539"/>
            <a:ext cx="11018520" cy="1434415"/>
          </a:xfrm>
        </p:spPr>
        <p:txBody>
          <a:bodyPr anchor="b">
            <a:normAutofit/>
          </a:bodyPr>
          <a:lstStyle/>
          <a:p>
            <a:r>
              <a:rPr lang="en-IN" sz="5400" b="1" dirty="0"/>
              <a:t>LITERARY REVIEW </a:t>
            </a:r>
          </a:p>
        </p:txBody>
      </p:sp>
      <p:sp>
        <p:nvSpPr>
          <p:cNvPr id="5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DF2B3183-FB55-D965-2CB4-9AAC7A28E56B}"/>
              </a:ext>
            </a:extLst>
          </p:cNvPr>
          <p:cNvSpPr>
            <a:spLocks noGrp="1"/>
          </p:cNvSpPr>
          <p:nvPr>
            <p:ph idx="1"/>
          </p:nvPr>
        </p:nvSpPr>
        <p:spPr>
          <a:xfrm>
            <a:off x="572493" y="2071316"/>
            <a:ext cx="6713552" cy="4119172"/>
          </a:xfrm>
        </p:spPr>
        <p:txBody>
          <a:bodyPr anchor="t">
            <a:normAutofit/>
          </a:bodyPr>
          <a:lstStyle/>
          <a:p>
            <a:pPr marL="0" indent="0">
              <a:buNone/>
            </a:pPr>
            <a:r>
              <a:rPr lang="en-US" sz="1900"/>
              <a:t>Improved Particle Swarm Optimisation: In this paper, an improved version of the traditional PSO was implemented. The inertia of the particles is varied throughout the iterations, the values also changed based upon the inertia weight.</a:t>
            </a:r>
          </a:p>
          <a:p>
            <a:pPr marL="0" indent="0">
              <a:buNone/>
            </a:pPr>
            <a:r>
              <a:rPr lang="en-US" sz="1900"/>
              <a:t>Improved PSO-GWO Algorithm: In this paper, Grey Wolf optimisation was used in combination with improved PSO. The modification of inertial weight after each iteration is adaptive based on the current and the of previous iteration.</a:t>
            </a:r>
          </a:p>
          <a:p>
            <a:pPr marL="0" indent="0">
              <a:buNone/>
            </a:pPr>
            <a:r>
              <a:rPr lang="en-US" sz="1900"/>
              <a:t>Particle Swarm Optimization (PSO) : An evolutionary algorithm that has been applied to many different engineering and technological problems with considerable success. It has been continually modified trying to improve its convergence properties.</a:t>
            </a:r>
            <a:endParaRPr lang="en-IN" sz="1900"/>
          </a:p>
        </p:txBody>
      </p:sp>
      <p:pic>
        <p:nvPicPr>
          <p:cNvPr id="26" name="Picture 25" descr="Layers of backlit paper">
            <a:extLst>
              <a:ext uri="{FF2B5EF4-FFF2-40B4-BE49-F238E27FC236}">
                <a16:creationId xmlns:a16="http://schemas.microsoft.com/office/drawing/2014/main" id="{81741F0C-04F8-EE0D-EF29-252A9A59B018}"/>
              </a:ext>
            </a:extLst>
          </p:cNvPr>
          <p:cNvPicPr>
            <a:picLocks noChangeAspect="1"/>
          </p:cNvPicPr>
          <p:nvPr/>
        </p:nvPicPr>
        <p:blipFill>
          <a:blip r:embed="rId2"/>
          <a:srcRect l="23433" r="12351" b="2"/>
          <a:stretch/>
        </p:blipFill>
        <p:spPr>
          <a:xfrm>
            <a:off x="7675658" y="2093976"/>
            <a:ext cx="3941064" cy="4096512"/>
          </a:xfrm>
          <a:prstGeom prst="rect">
            <a:avLst/>
          </a:prstGeom>
        </p:spPr>
      </p:pic>
    </p:spTree>
    <p:extLst>
      <p:ext uri="{BB962C8B-B14F-4D97-AF65-F5344CB8AC3E}">
        <p14:creationId xmlns:p14="http://schemas.microsoft.com/office/powerpoint/2010/main" val="226711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602C-8FB8-FEDE-362B-EBC87A4401F9}"/>
              </a:ext>
            </a:extLst>
          </p:cNvPr>
          <p:cNvSpPr>
            <a:spLocks noGrp="1"/>
          </p:cNvSpPr>
          <p:nvPr>
            <p:ph type="title"/>
          </p:nvPr>
        </p:nvSpPr>
        <p:spPr>
          <a:xfrm>
            <a:off x="762000" y="1138265"/>
            <a:ext cx="5791199" cy="1401183"/>
          </a:xfrm>
        </p:spPr>
        <p:txBody>
          <a:bodyPr anchor="t">
            <a:normAutofit/>
          </a:bodyPr>
          <a:lstStyle/>
          <a:p>
            <a:r>
              <a:rPr lang="en-IN" sz="3200"/>
              <a:t>OBJECTIVE</a:t>
            </a: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2168676-45FC-8FB1-4C13-1301309588F3}"/>
              </a:ext>
            </a:extLst>
          </p:cNvPr>
          <p:cNvSpPr>
            <a:spLocks noGrp="1"/>
          </p:cNvSpPr>
          <p:nvPr>
            <p:ph idx="1"/>
          </p:nvPr>
        </p:nvSpPr>
        <p:spPr>
          <a:xfrm>
            <a:off x="762000" y="2551176"/>
            <a:ext cx="5791199" cy="3602935"/>
          </a:xfrm>
        </p:spPr>
        <p:txBody>
          <a:bodyPr>
            <a:normAutofit/>
          </a:bodyPr>
          <a:lstStyle/>
          <a:p>
            <a:r>
              <a:rPr lang="en-US" sz="1600" b="1"/>
              <a:t>Optimal Path Discovery</a:t>
            </a:r>
            <a:r>
              <a:rPr lang="en-US" sz="1600"/>
              <a:t>: To enhance robotic navigation by determining the most efficient route in various environments. This involves employing advanced path planning algorithms that calculate paths focusing on minimizing both travel time and distance.</a:t>
            </a:r>
          </a:p>
          <a:p>
            <a:r>
              <a:rPr lang="en-US" sz="1600" b="1"/>
              <a:t>Collision avoidance</a:t>
            </a:r>
            <a:r>
              <a:rPr lang="en-US" sz="1600"/>
              <a:t>: To steer clear of any obstacles present in the environment between the initial and target coordinates. This is crucial for ensuring the robot's safe and unobstructed movement through its path.</a:t>
            </a:r>
          </a:p>
          <a:p>
            <a:r>
              <a:rPr lang="en-US" sz="1600" b="1"/>
              <a:t>Effective trajectory of avoidance</a:t>
            </a:r>
            <a:r>
              <a:rPr lang="en-US" sz="1600"/>
              <a:t>: Navigating around obstacles using a trajectory that not only ensures avoidance but does so with efficiency. The goal is to minimize the overall distance covered, consequently reducing the time taken for navigation </a:t>
            </a:r>
            <a:endParaRPr lang="en-IN" sz="1600"/>
          </a:p>
        </p:txBody>
      </p:sp>
      <p:sp>
        <p:nvSpPr>
          <p:cNvPr id="16" name="Rectangle 15">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748209-931A-CC0E-5DB5-9274C3856B23}"/>
              </a:ext>
            </a:extLst>
          </p:cNvPr>
          <p:cNvPicPr>
            <a:picLocks noChangeAspect="1"/>
          </p:cNvPicPr>
          <p:nvPr/>
        </p:nvPicPr>
        <p:blipFill>
          <a:blip r:embed="rId2"/>
          <a:srcRect l="23189" r="17276" b="-1"/>
          <a:stretch/>
        </p:blipFill>
        <p:spPr>
          <a:xfrm>
            <a:off x="8024191" y="1491044"/>
            <a:ext cx="3452192" cy="3870597"/>
          </a:xfrm>
          <a:prstGeom prst="rect">
            <a:avLst/>
          </a:prstGeom>
        </p:spPr>
      </p:pic>
    </p:spTree>
    <p:extLst>
      <p:ext uri="{BB962C8B-B14F-4D97-AF65-F5344CB8AC3E}">
        <p14:creationId xmlns:p14="http://schemas.microsoft.com/office/powerpoint/2010/main" val="163561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DB184-FA86-260B-547D-315A8F709709}"/>
              </a:ext>
            </a:extLst>
          </p:cNvPr>
          <p:cNvSpPr>
            <a:spLocks noGrp="1"/>
          </p:cNvSpPr>
          <p:nvPr>
            <p:ph type="title"/>
          </p:nvPr>
        </p:nvSpPr>
        <p:spPr>
          <a:xfrm>
            <a:off x="838200" y="365125"/>
            <a:ext cx="5558489" cy="1325563"/>
          </a:xfrm>
        </p:spPr>
        <p:txBody>
          <a:bodyPr>
            <a:normAutofit/>
          </a:bodyPr>
          <a:lstStyle/>
          <a:p>
            <a:r>
              <a:rPr lang="en-IN"/>
              <a:t>METHODOLOGY</a:t>
            </a:r>
          </a:p>
        </p:txBody>
      </p:sp>
      <p:sp>
        <p:nvSpPr>
          <p:cNvPr id="26" name="Freeform: Shape 2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6E8743-C12C-D0CF-5C8A-8A9D1D53EC07}"/>
              </a:ext>
            </a:extLst>
          </p:cNvPr>
          <p:cNvSpPr>
            <a:spLocks noGrp="1"/>
          </p:cNvSpPr>
          <p:nvPr>
            <p:ph idx="1"/>
          </p:nvPr>
        </p:nvSpPr>
        <p:spPr>
          <a:xfrm>
            <a:off x="838200" y="1825625"/>
            <a:ext cx="5558489" cy="4351338"/>
          </a:xfrm>
        </p:spPr>
        <p:txBody>
          <a:bodyPr>
            <a:normAutofit/>
          </a:bodyPr>
          <a:lstStyle/>
          <a:p>
            <a:pPr marL="0" indent="0">
              <a:buNone/>
            </a:pPr>
            <a:r>
              <a:rPr lang="en-US"/>
              <a:t>The methodology of the project follows the following steps from the initialization of obstacles to the generation of optimal path using PSO and GWO concatenated approach. The execution of PSO and GWO is serial and the path length for both is calculated after each of the algorithms reach their maximum number of iterations.</a:t>
            </a:r>
            <a:endParaRPr lang="en-IN"/>
          </a:p>
        </p:txBody>
      </p:sp>
      <p:sp>
        <p:nvSpPr>
          <p:cNvPr id="35" name="Oval 3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Block Arc 3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4" name="Straight Connector 3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Arc 3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88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8" name="Picture 47" descr="A close-up of a blue and green background&#10;&#10;Description automatically generated">
            <a:extLst>
              <a:ext uri="{FF2B5EF4-FFF2-40B4-BE49-F238E27FC236}">
                <a16:creationId xmlns:a16="http://schemas.microsoft.com/office/drawing/2014/main" id="{5C16603F-7C80-94EF-A657-33978D28B3CD}"/>
              </a:ext>
            </a:extLst>
          </p:cNvPr>
          <p:cNvPicPr>
            <a:picLocks noChangeAspect="1"/>
          </p:cNvPicPr>
          <p:nvPr/>
        </p:nvPicPr>
        <p:blipFill>
          <a:blip r:embed="rId2">
            <a:duotone>
              <a:prstClr val="black"/>
              <a:schemeClr val="tx2">
                <a:tint val="45000"/>
                <a:satMod val="400000"/>
              </a:schemeClr>
            </a:duotone>
            <a:alphaModFix amt="25000"/>
          </a:blip>
          <a:srcRect t="12321" b="3409"/>
          <a:stretch/>
        </p:blipFill>
        <p:spPr>
          <a:xfrm>
            <a:off x="20" y="10"/>
            <a:ext cx="12191980" cy="6857990"/>
          </a:xfrm>
          <a:prstGeom prst="rect">
            <a:avLst/>
          </a:prstGeom>
        </p:spPr>
      </p:pic>
      <p:graphicFrame>
        <p:nvGraphicFramePr>
          <p:cNvPr id="55" name="Content Placeholder 2">
            <a:extLst>
              <a:ext uri="{FF2B5EF4-FFF2-40B4-BE49-F238E27FC236}">
                <a16:creationId xmlns:a16="http://schemas.microsoft.com/office/drawing/2014/main" id="{89F7B4D1-C1CE-AFF6-82DC-FF5B50D76C5A}"/>
              </a:ext>
            </a:extLst>
          </p:cNvPr>
          <p:cNvGraphicFramePr>
            <a:graphicFrameLocks noGrp="1"/>
          </p:cNvGraphicFramePr>
          <p:nvPr>
            <p:ph idx="1"/>
            <p:extLst>
              <p:ext uri="{D42A27DB-BD31-4B8C-83A1-F6EECF244321}">
                <p14:modId xmlns:p14="http://schemas.microsoft.com/office/powerpoint/2010/main" val="26685914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63248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9EEF55-B9FC-3538-54D8-6B37624B38D1}"/>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4100" kern="1200">
                <a:solidFill>
                  <a:srgbClr val="FFFFFF"/>
                </a:solidFill>
                <a:latin typeface="+mj-lt"/>
                <a:ea typeface="+mj-ea"/>
                <a:cs typeface="+mj-cs"/>
              </a:rPr>
              <a:t>Each particle has its own velocity, which is updated based on the following equation (4.1):</a:t>
            </a:r>
          </a:p>
        </p:txBody>
      </p:sp>
      <p:sp>
        <p:nvSpPr>
          <p:cNvPr id="41"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A29C60C-4DAD-A60B-FD9B-E07EDBCCE371}"/>
              </a:ext>
            </a:extLst>
          </p:cNvPr>
          <p:cNvPicPr>
            <a:picLocks noChangeAspect="1"/>
          </p:cNvPicPr>
          <p:nvPr/>
        </p:nvPicPr>
        <p:blipFill>
          <a:blip r:embed="rId2"/>
          <a:stretch>
            <a:fillRect/>
          </a:stretch>
        </p:blipFill>
        <p:spPr>
          <a:xfrm>
            <a:off x="1035177" y="3261401"/>
            <a:ext cx="10118598" cy="2630834"/>
          </a:xfrm>
          <a:prstGeom prst="rect">
            <a:avLst/>
          </a:prstGeom>
        </p:spPr>
      </p:pic>
    </p:spTree>
    <p:extLst>
      <p:ext uri="{BB962C8B-B14F-4D97-AF65-F5344CB8AC3E}">
        <p14:creationId xmlns:p14="http://schemas.microsoft.com/office/powerpoint/2010/main" val="268893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FEECE-6C36-59B1-A9A4-6D55952BDE8D}"/>
              </a:ext>
            </a:extLst>
          </p:cNvPr>
          <p:cNvSpPr>
            <a:spLocks noGrp="1"/>
          </p:cNvSpPr>
          <p:nvPr>
            <p:ph type="title"/>
          </p:nvPr>
        </p:nvSpPr>
        <p:spPr>
          <a:xfrm>
            <a:off x="572493" y="238539"/>
            <a:ext cx="11018520" cy="1434415"/>
          </a:xfrm>
        </p:spPr>
        <p:txBody>
          <a:bodyPr anchor="b">
            <a:normAutofit/>
          </a:bodyPr>
          <a:lstStyle/>
          <a:p>
            <a:r>
              <a:rPr lang="en-US" sz="3000" b="1"/>
              <a:t>Collision Check for GWO Like PSO, each new position is checked for collisions with obstacles:</a:t>
            </a:r>
            <a:br>
              <a:rPr lang="en-US" sz="3000" b="1"/>
            </a:br>
            <a:endParaRPr lang="en-IN" sz="3000" b="1"/>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9839A3-E9A5-B119-C2F4-249466B75DF5}"/>
              </a:ext>
            </a:extLst>
          </p:cNvPr>
          <p:cNvSpPr>
            <a:spLocks noGrp="1"/>
          </p:cNvSpPr>
          <p:nvPr>
            <p:ph idx="1"/>
          </p:nvPr>
        </p:nvSpPr>
        <p:spPr>
          <a:xfrm>
            <a:off x="572493" y="2071316"/>
            <a:ext cx="6713552" cy="4119172"/>
          </a:xfrm>
        </p:spPr>
        <p:txBody>
          <a:bodyPr anchor="t">
            <a:normAutofit/>
          </a:bodyPr>
          <a:lstStyle/>
          <a:p>
            <a:r>
              <a:rPr lang="en-US" sz="2200"/>
              <a:t>No Collision: Continue the optimization process until the maximum number of iterations is reached.</a:t>
            </a:r>
          </a:p>
          <a:p>
            <a:r>
              <a:rPr lang="en-US" sz="2200"/>
              <a:t>Collision Detected: Re-evaluate and update the position of the wolves as needed, ensuring valid paths are maintained.</a:t>
            </a:r>
          </a:p>
          <a:p>
            <a:r>
              <a:rPr lang="en-US" sz="2200"/>
              <a:t>Finally, after completing the GWO iterations, the path with the lowest path length is returned as the optimal solution. This path represents the most efficient route from the start point to the end point, avoiding all obstacles</a:t>
            </a:r>
            <a:endParaRPr lang="en-IN" sz="2200"/>
          </a:p>
          <a:p>
            <a:endParaRPr lang="en-IN" sz="2200"/>
          </a:p>
        </p:txBody>
      </p:sp>
      <p:pic>
        <p:nvPicPr>
          <p:cNvPr id="5" name="Picture 4" descr="White stairs with a blue arrow drawn in the middle pointing upwards">
            <a:extLst>
              <a:ext uri="{FF2B5EF4-FFF2-40B4-BE49-F238E27FC236}">
                <a16:creationId xmlns:a16="http://schemas.microsoft.com/office/drawing/2014/main" id="{F9F52081-2E85-0FE4-E016-915AA823ADC9}"/>
              </a:ext>
            </a:extLst>
          </p:cNvPr>
          <p:cNvPicPr>
            <a:picLocks noChangeAspect="1"/>
          </p:cNvPicPr>
          <p:nvPr/>
        </p:nvPicPr>
        <p:blipFill>
          <a:blip r:embed="rId2"/>
          <a:srcRect r="3792" b="-3"/>
          <a:stretch/>
        </p:blipFill>
        <p:spPr>
          <a:xfrm>
            <a:off x="7675658" y="2093976"/>
            <a:ext cx="3941064" cy="4096512"/>
          </a:xfrm>
          <a:prstGeom prst="rect">
            <a:avLst/>
          </a:prstGeom>
        </p:spPr>
      </p:pic>
    </p:spTree>
    <p:extLst>
      <p:ext uri="{BB962C8B-B14F-4D97-AF65-F5344CB8AC3E}">
        <p14:creationId xmlns:p14="http://schemas.microsoft.com/office/powerpoint/2010/main" val="224271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EE79F5-8895-DE5C-7603-1CFD1BEA2C4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RESULT AND DISCUSSION </a:t>
            </a:r>
          </a:p>
        </p:txBody>
      </p:sp>
      <p:sp>
        <p:nvSpPr>
          <p:cNvPr id="3" name="Content Placeholder 2">
            <a:extLst>
              <a:ext uri="{FF2B5EF4-FFF2-40B4-BE49-F238E27FC236}">
                <a16:creationId xmlns:a16="http://schemas.microsoft.com/office/drawing/2014/main" id="{779E5C9B-6938-F2FC-FFCD-036C7D2D7176}"/>
              </a:ext>
            </a:extLst>
          </p:cNvPr>
          <p:cNvSpPr>
            <a:spLocks noGrp="1"/>
          </p:cNvSpPr>
          <p:nvPr>
            <p:ph idx="1"/>
          </p:nvPr>
        </p:nvSpPr>
        <p:spPr>
          <a:xfrm>
            <a:off x="838200" y="2010833"/>
            <a:ext cx="5096934" cy="4166130"/>
          </a:xfrm>
        </p:spPr>
        <p:txBody>
          <a:bodyPr vert="horz" lIns="91440" tIns="45720" rIns="91440" bIns="45720" rtlCol="0">
            <a:normAutofit/>
          </a:bodyPr>
          <a:lstStyle/>
          <a:p>
            <a:pPr marL="0"/>
            <a:r>
              <a:rPr lang="en-US" sz="2000" b="1" dirty="0"/>
              <a:t>Phase 1 </a:t>
            </a:r>
            <a:endParaRPr lang="en-US" sz="2000" b="1"/>
          </a:p>
          <a:p>
            <a:endParaRPr lang="en-US" sz="2000" dirty="0"/>
          </a:p>
          <a:p>
            <a:r>
              <a:rPr lang="en-US" sz="2000" dirty="0"/>
              <a:t>The results of this study aimed to show the efficiency of the PSO+GWO concatenated approach with adaptive inertia in path planning from source to destination while avoiding all the obstacles in the search space as compared to the traditional PSO algorithm. </a:t>
            </a:r>
          </a:p>
        </p:txBody>
      </p:sp>
      <p:sp>
        <p:nvSpPr>
          <p:cNvPr id="4" name="TextBox 3">
            <a:extLst>
              <a:ext uri="{FF2B5EF4-FFF2-40B4-BE49-F238E27FC236}">
                <a16:creationId xmlns:a16="http://schemas.microsoft.com/office/drawing/2014/main" id="{E7EC9925-59E6-B475-D6C1-2A3B5D28773A}"/>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Phase 2</a:t>
            </a:r>
            <a:endParaRPr lang="en-US" sz="2000" b="1"/>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concatenated approach of PSO and GWO with adaptive weight produced path lengths that were shorter by 2 to 3 units as compared to the traditional PSO. The path produced by the concatenated approach was also smoother with a huge decrease in the number of abrupt and sharp corners  </a:t>
            </a:r>
          </a:p>
        </p:txBody>
      </p:sp>
    </p:spTree>
    <p:extLst>
      <p:ext uri="{BB962C8B-B14F-4D97-AF65-F5344CB8AC3E}">
        <p14:creationId xmlns:p14="http://schemas.microsoft.com/office/powerpoint/2010/main" val="7433010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1024</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PATH PLANNING IN ROBOTICS</vt:lpstr>
      <vt:lpstr>PROBLEM STATEMENT </vt:lpstr>
      <vt:lpstr>LITERARY REVIEW </vt:lpstr>
      <vt:lpstr>OBJECTIVE</vt:lpstr>
      <vt:lpstr>METHODOLOGY</vt:lpstr>
      <vt:lpstr>PowerPoint Presentation</vt:lpstr>
      <vt:lpstr>Each particle has its own velocity, which is updated based on the following equation (4.1):</vt:lpstr>
      <vt:lpstr>Collision Check for GWO Like PSO, each new position is checked for collisions with obstacles: </vt:lpstr>
      <vt:lpstr>RESULT AND DISCUSSION </vt:lpstr>
      <vt:lpstr>RESULT</vt:lpstr>
      <vt:lpstr>PERFORMANCE ON CORNER CASES </vt:lpstr>
      <vt:lpstr>CONCLUSION </vt:lpstr>
      <vt:lpstr>FUTURE WORK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Sarthi</dc:creator>
  <cp:lastModifiedBy>Parth Sarthi</cp:lastModifiedBy>
  <cp:revision>1</cp:revision>
  <dcterms:created xsi:type="dcterms:W3CDTF">2024-10-24T16:46:46Z</dcterms:created>
  <dcterms:modified xsi:type="dcterms:W3CDTF">2024-10-24T17:18:22Z</dcterms:modified>
</cp:coreProperties>
</file>