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314" r:id="rId4"/>
    <p:sldId id="315" r:id="rId5"/>
    <p:sldId id="316" r:id="rId6"/>
    <p:sldId id="317" r:id="rId7"/>
    <p:sldId id="318" r:id="rId8"/>
    <p:sldId id="319" r:id="rId9"/>
    <p:sldId id="321" r:id="rId10"/>
    <p:sldId id="320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Exo" pitchFamily="2" charset="0"/>
      <p:regular r:id="rId17"/>
      <p:bold r:id="rId18"/>
      <p:italic r:id="rId19"/>
      <p:boldItalic r:id="rId20"/>
    </p:embeddedFont>
    <p:embeddedFont>
      <p:font typeface="PT Sans" panose="020B0503020203020204" pitchFamily="34" charset="0"/>
      <p:regular r:id="rId21"/>
      <p:bold r:id="rId22"/>
      <p:italic r:id="rId23"/>
      <p:boldItalic r:id="rId24"/>
    </p:embeddedFont>
    <p:embeddedFont>
      <p:font typeface="Roboto Condensed Light" panose="020F0302020204030204" pitchFamily="34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15EC2C-C598-4F42-A3AF-6C05D46EDF33}">
  <a:tblStyle styleId="{FD15EC2C-C598-4F42-A3AF-6C05D46EDF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>
      <p:cViewPr varScale="1">
        <p:scale>
          <a:sx n="121" d="100"/>
          <a:sy n="121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51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61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50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10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702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316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152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80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4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200OK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Movie Library System</a:t>
            </a:r>
            <a:endParaRPr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C5E02E9-6D9B-4E9D-8A2A-62C7B5252E79}"/>
              </a:ext>
            </a:extLst>
          </p:cNvPr>
          <p:cNvSpPr/>
          <p:nvPr/>
        </p:nvSpPr>
        <p:spPr>
          <a:xfrm>
            <a:off x="1317325" y="1435285"/>
            <a:ext cx="639521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Thanks for your</a:t>
            </a:r>
          </a:p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 kind listening!</a:t>
            </a:r>
          </a:p>
        </p:txBody>
      </p:sp>
    </p:spTree>
    <p:extLst>
      <p:ext uri="{BB962C8B-B14F-4D97-AF65-F5344CB8AC3E}">
        <p14:creationId xmlns:p14="http://schemas.microsoft.com/office/powerpoint/2010/main" val="52012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Introduction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Group:</a:t>
            </a:r>
          </a:p>
          <a:p>
            <a:pPr marL="628650" lvl="1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Group Name: 200OK</a:t>
            </a:r>
          </a:p>
          <a:p>
            <a:pPr marL="628650" lvl="1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Group Members: Yu-Hsiu Chang, </a:t>
            </a:r>
            <a:r>
              <a:rPr lang="en-US" dirty="0" err="1"/>
              <a:t>Iana</a:t>
            </a:r>
            <a:r>
              <a:rPr lang="en-US" dirty="0"/>
              <a:t> </a:t>
            </a:r>
            <a:r>
              <a:rPr lang="en-US" dirty="0" err="1"/>
              <a:t>Vorobeva</a:t>
            </a:r>
            <a:r>
              <a:rPr lang="en-US" dirty="0"/>
              <a:t>, Tung-Yu Chen</a:t>
            </a:r>
          </a:p>
          <a:p>
            <a:pPr marL="171450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Agenda</a:t>
            </a:r>
          </a:p>
          <a:p>
            <a:pPr marL="628650" lvl="1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Agenda &amp; Ideation: Tung-Yu</a:t>
            </a:r>
          </a:p>
          <a:p>
            <a:pPr marL="628650" lvl="1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ERD: </a:t>
            </a:r>
            <a:r>
              <a:rPr lang="en-US" dirty="0" err="1"/>
              <a:t>Iana</a:t>
            </a:r>
            <a:endParaRPr lang="en-US" dirty="0"/>
          </a:p>
          <a:p>
            <a:pPr marL="628650" lvl="1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Architectural and UX decisions: Yu-Hsiu</a:t>
            </a:r>
          </a:p>
          <a:p>
            <a:pPr marL="628650" lvl="1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Demonstration &amp; Conclusion: 200OK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1852516-0CE1-45CA-A4C4-4BA922D5A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363" y="3327785"/>
            <a:ext cx="2532256" cy="1524629"/>
          </a:xfrm>
          <a:prstGeom prst="rect">
            <a:avLst/>
          </a:prstGeom>
        </p:spPr>
      </p:pic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Ideation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Nowaday</a:t>
            </a: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s, movies and streaming films are more popular than previous period. However, every platforms own their own account system.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As video-</a:t>
            </a:r>
            <a:r>
              <a:rPr lang="en-US" sz="1800" dirty="0" err="1">
                <a:latin typeface="Arial" panose="020B0604020202020204" pitchFamily="34" charset="0"/>
                <a:ea typeface="PMingLiU" panose="02020500000000000000" pitchFamily="18" charset="-120"/>
              </a:rPr>
              <a:t>holics</a:t>
            </a: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, we thought we need a platform that can save our favorite video products in one and the only account. Furthermore, we can add some reviews to remind ourself about the content of the movies.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According our needs, we start to design, plan and implement our movie library application.</a:t>
            </a: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964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ERD - I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圖片 1">
            <a:extLst>
              <a:ext uri="{FF2B5EF4-FFF2-40B4-BE49-F238E27FC236}">
                <a16:creationId xmlns:a16="http://schemas.microsoft.com/office/drawing/2014/main" id="{48DBF340-22F7-4B0D-89C6-07499FFE0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9" y="1260657"/>
            <a:ext cx="7717800" cy="32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3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ERD - II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D4FC21-D251-4D8D-B881-9DC600822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24446"/>
              </p:ext>
            </p:extLst>
          </p:nvPr>
        </p:nvGraphicFramePr>
        <p:xfrm>
          <a:off x="1014812" y="1223132"/>
          <a:ext cx="6187783" cy="2697236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1216379">
                  <a:extLst>
                    <a:ext uri="{9D8B030D-6E8A-4147-A177-3AD203B41FA5}">
                      <a16:colId xmlns:a16="http://schemas.microsoft.com/office/drawing/2014/main" val="3478231743"/>
                    </a:ext>
                  </a:extLst>
                </a:gridCol>
                <a:gridCol w="2129295">
                  <a:extLst>
                    <a:ext uri="{9D8B030D-6E8A-4147-A177-3AD203B41FA5}">
                      <a16:colId xmlns:a16="http://schemas.microsoft.com/office/drawing/2014/main" val="4160918800"/>
                    </a:ext>
                  </a:extLst>
                </a:gridCol>
                <a:gridCol w="2842109">
                  <a:extLst>
                    <a:ext uri="{9D8B030D-6E8A-4147-A177-3AD203B41FA5}">
                      <a16:colId xmlns:a16="http://schemas.microsoft.com/office/drawing/2014/main" val="2337840322"/>
                    </a:ext>
                  </a:extLst>
                </a:gridCol>
              </a:tblGrid>
              <a:tr h="266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Table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Primary Key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Foreign Key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921643"/>
                  </a:ext>
                </a:extLst>
              </a:tr>
              <a:tr h="266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Director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DirectorId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solidFill>
                            <a:schemeClr val="bg1"/>
                          </a:solidFill>
                          <a:effectLst/>
                        </a:rPr>
                        <a:t>N/A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4661362"/>
                  </a:ext>
                </a:extLst>
              </a:tr>
              <a:tr h="266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Favorite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([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UserId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], 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MovieId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solidFill>
                            <a:schemeClr val="bg1"/>
                          </a:solidFill>
                          <a:effectLst/>
                        </a:rPr>
                        <a:t>User] ([UserId])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558507"/>
                  </a:ext>
                </a:extLst>
              </a:tr>
              <a:tr h="266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Genre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GenreId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N/A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76856"/>
                  </a:ext>
                </a:extLst>
              </a:tr>
              <a:tr h="266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IMDBData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MovieId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[[Movie] ([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MovieId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469846"/>
                  </a:ext>
                </a:extLst>
              </a:tr>
              <a:tr h="5479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Movie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solidFill>
                            <a:schemeClr val="bg1"/>
                          </a:solidFill>
                          <a:effectLst/>
                        </a:rPr>
                        <a:t>[MovieId]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[Director] ([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DirectorId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[Genre] ([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GenreId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277881"/>
                  </a:ext>
                </a:extLst>
              </a:tr>
              <a:tr h="5479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Review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solidFill>
                            <a:schemeClr val="bg1"/>
                          </a:solidFill>
                          <a:effectLst/>
                        </a:rPr>
                        <a:t>[ReviewId]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[Movie] ([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MovieId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[User] ([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UserId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])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7885073"/>
                  </a:ext>
                </a:extLst>
              </a:tr>
              <a:tr h="2668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User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en-CA" sz="1200" dirty="0" err="1">
                          <a:solidFill>
                            <a:schemeClr val="bg1"/>
                          </a:solidFill>
                          <a:effectLst/>
                        </a:rPr>
                        <a:t>UserId</a:t>
                      </a: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bg1"/>
                          </a:solidFill>
                          <a:effectLst/>
                        </a:rPr>
                        <a:t>N/A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960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25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16EE27C-798A-4F63-BDB1-CCC97B7C7463}"/>
              </a:ext>
            </a:extLst>
          </p:cNvPr>
          <p:cNvSpPr/>
          <p:nvPr/>
        </p:nvSpPr>
        <p:spPr>
          <a:xfrm>
            <a:off x="1093912" y="1210276"/>
            <a:ext cx="684033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Architectural and</a:t>
            </a:r>
          </a:p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UX Decision</a:t>
            </a:r>
          </a:p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with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11007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Conclusion – Tung-Yu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Most useful: </a:t>
            </a:r>
            <a:r>
              <a:rPr lang="en-US" sz="1800" dirty="0" err="1">
                <a:latin typeface="Arial" panose="020B0604020202020204" pitchFamily="34" charset="0"/>
                <a:ea typeface="PMingLiU" panose="02020500000000000000" pitchFamily="18" charset="-120"/>
              </a:rPr>
              <a:t>Linq</a:t>
            </a: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, it’s as a SQL in collections, easy to use and can be used in many key point.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Least useful: First class, I think students should have learnt the content already and have the responsibility to pick it up.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One topic add: if possible, deploy the application on cloud platform or docker. For me, the situation in real world would be more like this.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On topic remove: C# basic, provide some slides and ask students to pick it up is enough.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462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Conclusion – Iana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Most useful: LINQ &amp; </a:t>
            </a:r>
            <a:r>
              <a:rPr lang="en-US" sz="1800">
                <a:latin typeface="Arial" panose="020B0604020202020204" pitchFamily="34" charset="0"/>
                <a:ea typeface="PMingLiU" panose="02020500000000000000" pitchFamily="18" charset="-120"/>
              </a:rPr>
              <a:t>EF Core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None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Least useful: </a:t>
            </a:r>
            <a:r>
              <a:rPr lang="en-US" sz="1800" dirty="0" err="1"/>
              <a:t>ADO.net</a:t>
            </a:r>
            <a:r>
              <a:rPr lang="en-US" sz="1800" dirty="0"/>
              <a:t> Connected Layer </a:t>
            </a: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One topic add: Web applications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On topic remove: </a:t>
            </a:r>
            <a:r>
              <a:rPr lang="en-US" sz="1800" dirty="0" err="1"/>
              <a:t>ADO.net</a:t>
            </a:r>
            <a:r>
              <a:rPr lang="en-US" sz="1800" dirty="0"/>
              <a:t> Connected Layer </a:t>
            </a: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126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Conclusion – Yu-Hsiu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Most useful: TBD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Least useful: TBD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One topic add: TBD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PMingLiU" panose="02020500000000000000" pitchFamily="18" charset="-120"/>
              </a:rPr>
              <a:t>On topic remove: TBD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885374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381</Words>
  <Application>Microsoft Macintosh PowerPoint</Application>
  <PresentationFormat>Экран (16:9)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Exo</vt:lpstr>
      <vt:lpstr>Calibri</vt:lpstr>
      <vt:lpstr>Arial</vt:lpstr>
      <vt:lpstr>Roboto Condensed Light</vt:lpstr>
      <vt:lpstr>PT Sans</vt:lpstr>
      <vt:lpstr>Data Center Business Plan by Slidesgo</vt:lpstr>
      <vt:lpstr>Movie Library System</vt:lpstr>
      <vt:lpstr>Introduction</vt:lpstr>
      <vt:lpstr>Ideation</vt:lpstr>
      <vt:lpstr>ERD - I</vt:lpstr>
      <vt:lpstr>ERD - II</vt:lpstr>
      <vt:lpstr>Презентация PowerPoint</vt:lpstr>
      <vt:lpstr>Conclusion – Tung-Yu</vt:lpstr>
      <vt:lpstr>Conclusion – Iana</vt:lpstr>
      <vt:lpstr>Conclusion – Yu-Hsiu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Library System</dc:title>
  <cp:lastModifiedBy>Яна Воробьева</cp:lastModifiedBy>
  <cp:revision>3</cp:revision>
  <dcterms:modified xsi:type="dcterms:W3CDTF">2022-04-11T05:14:12Z</dcterms:modified>
</cp:coreProperties>
</file>