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3" r:id="rId37"/>
    <p:sldId id="302" r:id="rId38"/>
    <p:sldId id="30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10/26/2012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10/26/2012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10/26/2012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10/26/2012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10/26/2012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essentially a graph, the movement patterns will dictate how each vehicle moves from vertices to vertices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2"/>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smtClean="0"/>
              <a:t>Path Computation Module: Given a set of points to traverse, the module computes the ideal path to each point. This could be used to model more random traffic as the user is not fully in control of the path vehicles will take</a:t>
            </a:r>
          </a:p>
          <a:p>
            <a:pPr lvl="1"/>
            <a:r>
              <a:rPr lang="en-US" dirty="0" smtClean="0"/>
              <a:t>Three models are included with the Path Computation Module</a:t>
            </a:r>
          </a:p>
          <a:p>
            <a:pPr lvl="1"/>
            <a:r>
              <a:rPr lang="en-US" dirty="0" err="1" smtClean="0"/>
              <a:t>Dijkstra’s</a:t>
            </a:r>
            <a:r>
              <a:rPr lang="en-US" dirty="0" smtClean="0"/>
              <a:t> Algorithm is used by applying a weight to each edge on the graph. As the edge decreases the cost increases</a:t>
            </a:r>
          </a:p>
          <a:p>
            <a:pPr lvl="1"/>
            <a:r>
              <a:rPr lang="en-US" dirty="0" smtClean="0"/>
              <a:t>The weighting can also be determined by the relation between how many vehicles are on the edge. This is used to simulate roads with different densities</a:t>
            </a:r>
          </a:p>
          <a:p>
            <a:pPr lvl="1"/>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are related to the behavior of individual cars. I believe this is an important feature to model because it shapes how traffic is formed just as much as the physical contours of a given road topology.</a:t>
            </a:r>
          </a:p>
          <a:p>
            <a:pPr lvl="1"/>
            <a:r>
              <a:rPr lang="en-US" dirty="0" err="1" smtClean="0"/>
              <a:t>VanetMobiSim</a:t>
            </a:r>
            <a:r>
              <a:rPr lang="en-US" dirty="0" smtClean="0"/>
              <a:t> classifies the micro-mobility features into three categories based on how a vehicle accelerates</a:t>
            </a:r>
          </a:p>
          <a:p>
            <a:pPr lvl="1"/>
            <a:r>
              <a:rPr lang="en-US" dirty="0" smtClean="0"/>
              <a:t>Deterministic, given some set of conditions an expected outcome occurs</a:t>
            </a:r>
          </a:p>
          <a:p>
            <a:pPr lvl="1"/>
            <a:r>
              <a:rPr lang="en-US" dirty="0" smtClean="0"/>
              <a:t>Function of nearby vehicles in a single lane</a:t>
            </a:r>
          </a:p>
          <a:p>
            <a:pPr lvl="1"/>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Models in </a:t>
            </a:r>
            <a:r>
              <a:rPr lang="en-US" dirty="0" err="1" smtClean="0"/>
              <a:t>VanetMobiSim</a:t>
            </a:r>
            <a:endParaRPr lang="en-US" dirty="0"/>
          </a:p>
        </p:txBody>
      </p:sp>
      <p:sp>
        <p:nvSpPr>
          <p:cNvPr id="10" name="Content Placeholder 9"/>
          <p:cNvSpPr>
            <a:spLocks noGrp="1"/>
          </p:cNvSpPr>
          <p:nvPr>
            <p:ph sz="quarter" idx="1"/>
          </p:nvPr>
        </p:nvSpPr>
        <p:spPr/>
        <p:txBody>
          <a:bodyPr/>
          <a:lstStyle/>
          <a:p>
            <a:r>
              <a:rPr lang="en-US" dirty="0" smtClean="0"/>
              <a:t>An improvement form </a:t>
            </a:r>
            <a:r>
              <a:rPr lang="en-US" dirty="0" err="1" smtClean="0"/>
              <a:t>CanuMobiSim</a:t>
            </a:r>
            <a:r>
              <a:rPr lang="en-US" dirty="0" smtClean="0"/>
              <a:t> is the modeling of the Fluid Traffic Model (FTM) and Intelligent Driver Model (IDM)</a:t>
            </a:r>
          </a:p>
          <a:p>
            <a:r>
              <a:rPr lang="en-US" dirty="0" smtClean="0"/>
              <a:t>The Fluid Traffic Model is a monotonically decreasing equation with a lower bound as a result of traffic congestion.</a:t>
            </a:r>
          </a:p>
          <a:p>
            <a:endParaRPr lang="en-US" dirty="0" smtClean="0"/>
          </a:p>
          <a:p>
            <a:r>
              <a:rPr lang="en-US" dirty="0" smtClean="0"/>
              <a:t>This equation characterizes the output speed as a function of the min and max speeds , current traffic density </a:t>
            </a:r>
            <a:r>
              <a:rPr lang="en-US" i="1" dirty="0" smtClean="0"/>
              <a:t>k</a:t>
            </a:r>
            <a:r>
              <a:rPr lang="en-US" dirty="0" smtClean="0"/>
              <a:t>, and traffic density          when a traffic jam is detected.</a:t>
            </a:r>
            <a:endParaRPr lang="en-US" dirty="0"/>
          </a:p>
        </p:txBody>
      </p:sp>
      <p:graphicFrame>
        <p:nvGraphicFramePr>
          <p:cNvPr id="5" name="Table 4"/>
          <p:cNvGraphicFramePr>
            <a:graphicFrameLocks noGrp="1"/>
          </p:cNvGraphicFramePr>
          <p:nvPr/>
        </p:nvGraphicFramePr>
        <p:xfrm>
          <a:off x="1531620" y="2272284"/>
          <a:ext cx="6080760" cy="385572"/>
        </p:xfrm>
        <a:graphic>
          <a:graphicData uri="http://schemas.openxmlformats.org/drawingml/2006/table">
            <a:tbl>
              <a:tblPr/>
              <a:tblGrid>
                <a:gridCol w="3040380"/>
                <a:gridCol w="3040380"/>
              </a:tblGrid>
              <a:tr h="0">
                <a:tc gridSpan="2">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hMerge="1">
                  <a:txBody>
                    <a:bodyPr/>
                    <a:lstStyle/>
                    <a:p>
                      <a:endParaRPr lang="en-US"/>
                    </a:p>
                  </a:txBody>
                  <a:tcPr/>
                </a:tc>
              </a:tr>
              <a:tr h="0">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tabLst>
                          <a:tab pos="871220" algn="l"/>
                        </a:tabLst>
                      </a:pP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581400"/>
            <a:ext cx="3419475" cy="7810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5105400"/>
            <a:ext cx="647700" cy="485775"/>
          </a:xfrm>
          <a:prstGeom prst="rect">
            <a:avLst/>
          </a:prstGeom>
          <a:noFill/>
        </p:spPr>
      </p:pic>
      <p:sp>
        <p:nvSpPr>
          <p:cNvPr id="23" name="TextBox 22"/>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car following model where results are based on the vehicle directly in front </a:t>
            </a:r>
          </a:p>
          <a:p>
            <a:endParaRPr lang="en-US" dirty="0" smtClean="0"/>
          </a:p>
          <a:p>
            <a:endParaRPr lang="en-US" dirty="0" smtClean="0"/>
          </a:p>
          <a:p>
            <a:r>
              <a:rPr lang="en-US" dirty="0" smtClean="0"/>
              <a:t>This characterizes the instantaneous acceleration as a function of the current vehicle speed, desired velocity, distance from the next vehicle, and desired dynamical distance.</a:t>
            </a:r>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repercussions. </a:t>
            </a:r>
            <a:r>
              <a:rPr lang="en-US" dirty="0" err="1" smtClean="0"/>
              <a:t>VanetMobiSim</a:t>
            </a:r>
            <a:r>
              <a:rPr lang="en-US" dirty="0" smtClean="0"/>
              <a:t> offers a solution to this problem with their ability to model intersection traffic.</a:t>
            </a:r>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lstStyle/>
          <a:p>
            <a:r>
              <a:rPr lang="en-US" dirty="0" smtClean="0"/>
              <a:t>When a vehicle reaches a stop sign, the macro-mobility model passes information about the number of cars in front of the vehicle of if any vehicles arrived first at other junctions of the intersection. Following the right-car priority rule, our vehicle waits its turn to move through a given intersection.</a:t>
            </a:r>
          </a:p>
          <a:p>
            <a:r>
              <a:rPr lang="en-US" dirty="0" smtClean="0"/>
              <a:t>The traffic light mechanism decelerates a vehicle as it approaches a RED light and accelerates, to a max speed, if approaching a GREEN light. Another feature is that if a vehicle is slowing down as it approaches a RED light, and the traffic signal turns GREEN, then the vehicle begins to accelerate which models a drivers 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It follows a formula that weighs the pros of switching lanes against the cons of other vehicles in the same and new lane. If 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41148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572000"/>
            <a:ext cx="1619250" cy="381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p:txBody>
          <a:bodyPr/>
          <a:lstStyle/>
          <a:p>
            <a:r>
              <a:rPr lang="en-US" dirty="0" smtClean="0"/>
              <a:t>Notice that both RWP and </a:t>
            </a:r>
            <a:br>
              <a:rPr lang="en-US" dirty="0" smtClean="0"/>
            </a:br>
            <a:r>
              <a:rPr lang="en-US" dirty="0" smtClean="0"/>
              <a:t>CSM have a constant average</a:t>
            </a:r>
            <a:br>
              <a:rPr lang="en-US" dirty="0" smtClean="0"/>
            </a:br>
            <a:r>
              <a:rPr lang="en-US" dirty="0" smtClean="0"/>
              <a:t>speed with an increase in</a:t>
            </a:r>
            <a:r>
              <a:rPr lang="en-US" dirty="0"/>
              <a:t/>
            </a:r>
            <a:br>
              <a:rPr lang="en-US" dirty="0"/>
            </a:br>
            <a:r>
              <a:rPr lang="en-US" dirty="0" smtClean="0"/>
              <a:t>vehicle density. Intuitively we</a:t>
            </a:r>
            <a:br>
              <a:rPr lang="en-US" dirty="0" smtClean="0"/>
            </a:br>
            <a:r>
              <a:rPr lang="en-US" dirty="0" smtClean="0"/>
              <a:t>know that is not that case, but</a:t>
            </a:r>
            <a:br>
              <a:rPr lang="en-US" dirty="0" smtClean="0"/>
            </a:br>
            <a:r>
              <a:rPr lang="en-US" dirty="0" smtClean="0"/>
              <a:t>we emphasize this result </a:t>
            </a:r>
            <a:br>
              <a:rPr lang="en-US" dirty="0" smtClean="0"/>
            </a:br>
            <a:r>
              <a:rPr lang="en-US" dirty="0" smtClean="0"/>
              <a:t>because both models lack </a:t>
            </a:r>
            <a:br>
              <a:rPr lang="en-US" dirty="0" smtClean="0"/>
            </a:br>
            <a:r>
              <a:rPr lang="en-US" dirty="0" smtClean="0"/>
              <a:t>modeling of vehicle to vehicle</a:t>
            </a:r>
            <a:br>
              <a:rPr lang="en-US" dirty="0" smtClean="0"/>
            </a:br>
            <a:r>
              <a:rPr lang="en-US" dirty="0" smtClean="0"/>
              <a:t>interactions.</a:t>
            </a:r>
          </a:p>
          <a:p>
            <a:r>
              <a:rPr lang="en-US" dirty="0" smtClean="0"/>
              <a:t>All other models have a decrease in velocity as the vehicular density increases, which is what we expect</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953000" y="1219200"/>
            <a:ext cx="3742067" cy="3039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FTM (Fluid Traffic Model) Simulation</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p:nvPr/>
        </p:nvPicPr>
        <p:blipFill>
          <a:blip r:embed="rId2" cstate="print"/>
          <a:srcRect/>
          <a:stretch>
            <a:fillRect/>
          </a:stretch>
        </p:blipFill>
        <p:spPr bwMode="auto">
          <a:xfrm>
            <a:off x="5029200" y="1295400"/>
            <a:ext cx="3576727" cy="2057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2068</TotalTime>
  <Words>2585</Words>
  <Application>Microsoft Office PowerPoint</Application>
  <PresentationFormat>On-screen Show (4:3)</PresentationFormat>
  <Paragraphs>233</Paragraphs>
  <Slides>38</Slides>
  <Notes>4</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Models in VanetMobiSim</vt:lpstr>
      <vt:lpstr>IDM-IM (Intersection Management)</vt:lpstr>
      <vt:lpstr>IDM-IM Stop Signs and Traffic Signals</vt:lpstr>
      <vt:lpstr>IDM-LC Lane Change</vt:lpstr>
      <vt:lpstr>Simulation Setup</vt:lpstr>
      <vt:lpstr>Simulation Results</vt:lpstr>
      <vt:lpstr>FTM (Fluid Traffic Model) Simulation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256</cp:revision>
  <dcterms:created xsi:type="dcterms:W3CDTF">2006-08-16T00:00:00Z</dcterms:created>
  <dcterms:modified xsi:type="dcterms:W3CDTF">2012-10-27T04:52:40Z</dcterms:modified>
</cp:coreProperties>
</file>