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80" r:id="rId2"/>
    <p:sldId id="281" r:id="rId3"/>
    <p:sldId id="263" r:id="rId4"/>
    <p:sldId id="276" r:id="rId5"/>
    <p:sldId id="256" r:id="rId6"/>
    <p:sldId id="282" r:id="rId7"/>
    <p:sldId id="283" r:id="rId8"/>
    <p:sldId id="284" r:id="rId9"/>
    <p:sldId id="285" r:id="rId10"/>
    <p:sldId id="279" r:id="rId11"/>
    <p:sldId id="278" r:id="rId12"/>
    <p:sldId id="261" r:id="rId13"/>
    <p:sldId id="262" r:id="rId14"/>
    <p:sldId id="286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4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3" autoAdjust="0"/>
  </p:normalViewPr>
  <p:slideViewPr>
    <p:cSldViewPr>
      <p:cViewPr>
        <p:scale>
          <a:sx n="100" d="100"/>
          <a:sy n="100" d="100"/>
        </p:scale>
        <p:origin x="-2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1C26E-0B3A-4A06-A1B3-C40C538719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66A71-4FE5-427A-8CC8-376293E25EB8}">
      <dgm:prSet phldrT="[Text]"/>
      <dgm:spPr/>
      <dgm:t>
        <a:bodyPr/>
        <a:lstStyle/>
        <a:p>
          <a:r>
            <a:rPr lang="en-US" dirty="0" smtClean="0"/>
            <a:t>Original Car Following Model</a:t>
          </a:r>
          <a:endParaRPr lang="en-US" dirty="0"/>
        </a:p>
      </dgm:t>
    </dgm:pt>
    <dgm:pt modelId="{BAD10D8F-A67E-46DA-A9DA-CADF0CC71ABB}" type="parTrans" cxnId="{81F73F84-3298-4236-9CC2-4FFCF0965722}">
      <dgm:prSet/>
      <dgm:spPr/>
      <dgm:t>
        <a:bodyPr/>
        <a:lstStyle/>
        <a:p>
          <a:endParaRPr lang="en-US"/>
        </a:p>
      </dgm:t>
    </dgm:pt>
    <dgm:pt modelId="{18EC98A5-8D70-426E-A662-92C2AED5D882}" type="sibTrans" cxnId="{81F73F84-3298-4236-9CC2-4FFCF0965722}">
      <dgm:prSet/>
      <dgm:spPr/>
      <dgm:t>
        <a:bodyPr/>
        <a:lstStyle/>
        <a:p>
          <a:endParaRPr lang="en-US"/>
        </a:p>
      </dgm:t>
    </dgm:pt>
    <dgm:pt modelId="{79CC989B-2EA1-49CE-8C13-79D633A694F6}">
      <dgm:prSet phldrT="[Text]"/>
      <dgm:spPr/>
      <dgm:t>
        <a:bodyPr/>
        <a:lstStyle/>
        <a:p>
          <a:r>
            <a:rPr lang="en-US" dirty="0" smtClean="0"/>
            <a:t>Modified Car Following Model</a:t>
          </a:r>
          <a:endParaRPr lang="en-US" dirty="0"/>
        </a:p>
      </dgm:t>
    </dgm:pt>
    <dgm:pt modelId="{9A9EBDC7-BB62-40B8-91FC-CAEA2FDBA7F2}" type="parTrans" cxnId="{63F67A86-7B54-4879-8B3D-50638B8831CD}">
      <dgm:prSet/>
      <dgm:spPr/>
      <dgm:t>
        <a:bodyPr/>
        <a:lstStyle/>
        <a:p>
          <a:endParaRPr lang="en-US"/>
        </a:p>
      </dgm:t>
    </dgm:pt>
    <dgm:pt modelId="{5B7DD47F-AD54-4E9B-83D5-A81EC2126C92}" type="sibTrans" cxnId="{63F67A86-7B54-4879-8B3D-50638B8831CD}">
      <dgm:prSet/>
      <dgm:spPr/>
      <dgm:t>
        <a:bodyPr/>
        <a:lstStyle/>
        <a:p>
          <a:endParaRPr lang="en-US"/>
        </a:p>
      </dgm:t>
    </dgm:pt>
    <dgm:pt modelId="{3761F570-47A1-4EB5-8D1C-69CBC85B9F0A}">
      <dgm:prSet/>
      <dgm:spPr/>
      <dgm:t>
        <a:bodyPr/>
        <a:lstStyle/>
        <a:p>
          <a:endParaRPr lang="en-US" dirty="0"/>
        </a:p>
      </dgm:t>
    </dgm:pt>
    <dgm:pt modelId="{858B8E21-F1A8-4FDF-9F27-4B70C57E9346}" type="parTrans" cxnId="{2F464F80-C445-468D-B6FE-080C35B2656D}">
      <dgm:prSet/>
      <dgm:spPr/>
    </dgm:pt>
    <dgm:pt modelId="{2B05419F-06F5-4B80-B3FF-1CCC0C289D35}" type="sibTrans" cxnId="{2F464F80-C445-468D-B6FE-080C35B2656D}">
      <dgm:prSet/>
      <dgm:spPr/>
    </dgm:pt>
    <dgm:pt modelId="{72DFC1E5-FBBF-42C1-A381-300FDE0A001D}">
      <dgm:prSet/>
      <dgm:spPr/>
      <dgm:t>
        <a:bodyPr/>
        <a:lstStyle/>
        <a:p>
          <a:endParaRPr lang="en-US" dirty="0"/>
        </a:p>
      </dgm:t>
    </dgm:pt>
    <dgm:pt modelId="{850FEBFD-1916-47F3-BB16-AE529E646ED1}" type="parTrans" cxnId="{3A46D56C-A373-4911-BD4E-358FBFCBA5EC}">
      <dgm:prSet/>
      <dgm:spPr/>
    </dgm:pt>
    <dgm:pt modelId="{FCE10DDD-2CE9-46DA-8A10-96617241482E}" type="sibTrans" cxnId="{3A46D56C-A373-4911-BD4E-358FBFCBA5EC}">
      <dgm:prSet/>
      <dgm:spPr/>
    </dgm:pt>
    <dgm:pt modelId="{FC180994-81F8-4734-B763-1CF123AA0A78}">
      <dgm:prSet/>
      <dgm:spPr/>
      <dgm:t>
        <a:bodyPr/>
        <a:lstStyle/>
        <a:p>
          <a:endParaRPr lang="en-US" dirty="0"/>
        </a:p>
      </dgm:t>
    </dgm:pt>
    <dgm:pt modelId="{854E606B-9B9C-463C-8495-2EE8AB2519EC}" type="parTrans" cxnId="{86ACBC85-F67E-417B-AC18-8CB23630EB0C}">
      <dgm:prSet/>
      <dgm:spPr/>
    </dgm:pt>
    <dgm:pt modelId="{6F678112-CBA7-4D8C-BAA0-8169090F0894}" type="sibTrans" cxnId="{86ACBC85-F67E-417B-AC18-8CB23630EB0C}">
      <dgm:prSet/>
      <dgm:spPr/>
    </dgm:pt>
    <dgm:pt modelId="{41DD5E78-0D01-40DD-9483-6362DBAAC602}">
      <dgm:prSet/>
      <dgm:spPr/>
      <dgm:t>
        <a:bodyPr/>
        <a:lstStyle/>
        <a:p>
          <a:endParaRPr lang="en-US" dirty="0"/>
        </a:p>
      </dgm:t>
    </dgm:pt>
    <dgm:pt modelId="{5216AA58-4AEE-4619-A86F-939F11A2B63D}" type="parTrans" cxnId="{3B9B4475-826A-4B64-94B6-B9E054491C3C}">
      <dgm:prSet/>
      <dgm:spPr/>
    </dgm:pt>
    <dgm:pt modelId="{C2DC39EE-C0A2-421A-A45A-64D05DAA04B3}" type="sibTrans" cxnId="{3B9B4475-826A-4B64-94B6-B9E054491C3C}">
      <dgm:prSet/>
      <dgm:spPr/>
    </dgm:pt>
    <dgm:pt modelId="{97FA1A53-65CC-40FE-A152-695C30238E2E}">
      <dgm:prSet/>
      <dgm:spPr/>
      <dgm:t>
        <a:bodyPr/>
        <a:lstStyle/>
        <a:p>
          <a:endParaRPr lang="en-US"/>
        </a:p>
      </dgm:t>
    </dgm:pt>
    <dgm:pt modelId="{877FD75A-269A-47F3-9EFD-4EDAFE3F6839}" type="parTrans" cxnId="{90E5A9BA-48ED-4D3E-85DC-DD896BD00471}">
      <dgm:prSet/>
      <dgm:spPr/>
    </dgm:pt>
    <dgm:pt modelId="{3A107A75-8064-4197-A2D7-3FD402CAFD3B}" type="sibTrans" cxnId="{90E5A9BA-48ED-4D3E-85DC-DD896BD00471}">
      <dgm:prSet/>
      <dgm:spPr/>
    </dgm:pt>
    <dgm:pt modelId="{DA91E7C4-FC94-4F99-98CF-917820ECB125}">
      <dgm:prSet/>
      <dgm:spPr/>
      <dgm:t>
        <a:bodyPr/>
        <a:lstStyle/>
        <a:p>
          <a:endParaRPr lang="en-US"/>
        </a:p>
      </dgm:t>
    </dgm:pt>
    <dgm:pt modelId="{DDEAB011-4202-4CE8-9EE9-815C0108B1D4}" type="parTrans" cxnId="{B8BE7DD4-227B-4430-91A1-F1AB2F616371}">
      <dgm:prSet/>
      <dgm:spPr/>
    </dgm:pt>
    <dgm:pt modelId="{0120E020-E8E7-422B-A7C1-E2E429A787CE}" type="sibTrans" cxnId="{B8BE7DD4-227B-4430-91A1-F1AB2F616371}">
      <dgm:prSet/>
      <dgm:spPr/>
    </dgm:pt>
    <dgm:pt modelId="{C6190569-56C4-4048-9E30-5B789E4BE058}" type="pres">
      <dgm:prSet presAssocID="{9F41C26E-0B3A-4A06-A1B3-C40C538719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7EC28-8837-4275-B134-C39CA33D04EF}" type="pres">
      <dgm:prSet presAssocID="{34966A71-4FE5-427A-8CC8-376293E25EB8}" presName="parentLin" presStyleCnt="0"/>
      <dgm:spPr/>
    </dgm:pt>
    <dgm:pt modelId="{D044D7C3-42F3-42DC-A3ED-9DFB2981B6D5}" type="pres">
      <dgm:prSet presAssocID="{34966A71-4FE5-427A-8CC8-376293E25E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DD4C0A1-9F93-4461-AAA7-89A0B85CD2B6}" type="pres">
      <dgm:prSet presAssocID="{34966A71-4FE5-427A-8CC8-376293E25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C041B-F5D5-48AB-ADEB-7D8C503A80B3}" type="pres">
      <dgm:prSet presAssocID="{34966A71-4FE5-427A-8CC8-376293E25EB8}" presName="negativeSpace" presStyleCnt="0"/>
      <dgm:spPr/>
    </dgm:pt>
    <dgm:pt modelId="{EBB89C24-8B52-4131-94D9-243D014EF40E}" type="pres">
      <dgm:prSet presAssocID="{34966A71-4FE5-427A-8CC8-376293E25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9909-1CF2-4A2B-8806-972A03113FD1}" type="pres">
      <dgm:prSet presAssocID="{18EC98A5-8D70-426E-A662-92C2AED5D882}" presName="spaceBetweenRectangles" presStyleCnt="0"/>
      <dgm:spPr/>
    </dgm:pt>
    <dgm:pt modelId="{3D924D32-299B-4138-9D38-BFD9E45045CD}" type="pres">
      <dgm:prSet presAssocID="{79CC989B-2EA1-49CE-8C13-79D633A694F6}" presName="parentLin" presStyleCnt="0"/>
      <dgm:spPr/>
    </dgm:pt>
    <dgm:pt modelId="{ABF581DC-65D3-4108-8B44-94AEF0BE52BE}" type="pres">
      <dgm:prSet presAssocID="{79CC989B-2EA1-49CE-8C13-79D633A694F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9881D87-BFC3-4847-8810-2111C147ED5E}" type="pres">
      <dgm:prSet presAssocID="{79CC989B-2EA1-49CE-8C13-79D633A694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A9C6-F9A6-4C43-9977-6381690E36E4}" type="pres">
      <dgm:prSet presAssocID="{79CC989B-2EA1-49CE-8C13-79D633A694F6}" presName="negativeSpace" presStyleCnt="0"/>
      <dgm:spPr/>
    </dgm:pt>
    <dgm:pt modelId="{990C2867-B66B-4437-8D5D-4B94D9D94F7C}" type="pres">
      <dgm:prSet presAssocID="{79CC989B-2EA1-49CE-8C13-79D633A694F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EBE67-6B2D-4C62-B07B-09C4191CD4E7}" type="presOf" srcId="{41DD5E78-0D01-40DD-9483-6362DBAAC602}" destId="{990C2867-B66B-4437-8D5D-4B94D9D94F7C}" srcOrd="0" destOrd="2" presId="urn:microsoft.com/office/officeart/2005/8/layout/list1"/>
    <dgm:cxn modelId="{C43214C7-D517-48BA-B535-53793A139EFF}" type="presOf" srcId="{34966A71-4FE5-427A-8CC8-376293E25EB8}" destId="{6DD4C0A1-9F93-4461-AAA7-89A0B85CD2B6}" srcOrd="1" destOrd="0" presId="urn:microsoft.com/office/officeart/2005/8/layout/list1"/>
    <dgm:cxn modelId="{B20CF805-9B1C-4E86-80AC-5700E9F29E31}" type="presOf" srcId="{34966A71-4FE5-427A-8CC8-376293E25EB8}" destId="{D044D7C3-42F3-42DC-A3ED-9DFB2981B6D5}" srcOrd="0" destOrd="0" presId="urn:microsoft.com/office/officeart/2005/8/layout/list1"/>
    <dgm:cxn modelId="{81F73F84-3298-4236-9CC2-4FFCF0965722}" srcId="{9F41C26E-0B3A-4A06-A1B3-C40C5387191D}" destId="{34966A71-4FE5-427A-8CC8-376293E25EB8}" srcOrd="0" destOrd="0" parTransId="{BAD10D8F-A67E-46DA-A9DA-CADF0CC71ABB}" sibTransId="{18EC98A5-8D70-426E-A662-92C2AED5D882}"/>
    <dgm:cxn modelId="{2F464F80-C445-468D-B6FE-080C35B2656D}" srcId="{34966A71-4FE5-427A-8CC8-376293E25EB8}" destId="{3761F570-47A1-4EB5-8D1C-69CBC85B9F0A}" srcOrd="2" destOrd="0" parTransId="{858B8E21-F1A8-4FDF-9F27-4B70C57E9346}" sibTransId="{2B05419F-06F5-4B80-B3FF-1CCC0C289D35}"/>
    <dgm:cxn modelId="{90E5A9BA-48ED-4D3E-85DC-DD896BD00471}" srcId="{79CC989B-2EA1-49CE-8C13-79D633A694F6}" destId="{97FA1A53-65CC-40FE-A152-695C30238E2E}" srcOrd="0" destOrd="0" parTransId="{877FD75A-269A-47F3-9EFD-4EDAFE3F6839}" sibTransId="{3A107A75-8064-4197-A2D7-3FD402CAFD3B}"/>
    <dgm:cxn modelId="{61E4332E-BAF0-4D45-BDFE-D3C2A36AB330}" type="presOf" srcId="{79CC989B-2EA1-49CE-8C13-79D633A694F6}" destId="{F9881D87-BFC3-4847-8810-2111C147ED5E}" srcOrd="1" destOrd="0" presId="urn:microsoft.com/office/officeart/2005/8/layout/list1"/>
    <dgm:cxn modelId="{3B9B4475-826A-4B64-94B6-B9E054491C3C}" srcId="{79CC989B-2EA1-49CE-8C13-79D633A694F6}" destId="{41DD5E78-0D01-40DD-9483-6362DBAAC602}" srcOrd="2" destOrd="0" parTransId="{5216AA58-4AEE-4619-A86F-939F11A2B63D}" sibTransId="{C2DC39EE-C0A2-421A-A45A-64D05DAA04B3}"/>
    <dgm:cxn modelId="{63F67A86-7B54-4879-8B3D-50638B8831CD}" srcId="{9F41C26E-0B3A-4A06-A1B3-C40C5387191D}" destId="{79CC989B-2EA1-49CE-8C13-79D633A694F6}" srcOrd="1" destOrd="0" parTransId="{9A9EBDC7-BB62-40B8-91FC-CAEA2FDBA7F2}" sibTransId="{5B7DD47F-AD54-4E9B-83D5-A81EC2126C92}"/>
    <dgm:cxn modelId="{96F0D269-4B6B-4447-8DE5-521055535132}" type="presOf" srcId="{3761F570-47A1-4EB5-8D1C-69CBC85B9F0A}" destId="{EBB89C24-8B52-4131-94D9-243D014EF40E}" srcOrd="0" destOrd="2" presId="urn:microsoft.com/office/officeart/2005/8/layout/list1"/>
    <dgm:cxn modelId="{92B888ED-6341-4D15-AA43-A03B97967615}" type="presOf" srcId="{97FA1A53-65CC-40FE-A152-695C30238E2E}" destId="{990C2867-B66B-4437-8D5D-4B94D9D94F7C}" srcOrd="0" destOrd="0" presId="urn:microsoft.com/office/officeart/2005/8/layout/list1"/>
    <dgm:cxn modelId="{D60554E2-BB2B-4850-A57F-BC36574C910C}" type="presOf" srcId="{72DFC1E5-FBBF-42C1-A381-300FDE0A001D}" destId="{EBB89C24-8B52-4131-94D9-243D014EF40E}" srcOrd="0" destOrd="0" presId="urn:microsoft.com/office/officeart/2005/8/layout/list1"/>
    <dgm:cxn modelId="{F1055525-F6EF-4E46-88E1-45951361BAA3}" type="presOf" srcId="{79CC989B-2EA1-49CE-8C13-79D633A694F6}" destId="{ABF581DC-65D3-4108-8B44-94AEF0BE52BE}" srcOrd="0" destOrd="0" presId="urn:microsoft.com/office/officeart/2005/8/layout/list1"/>
    <dgm:cxn modelId="{B8BE7DD4-227B-4430-91A1-F1AB2F616371}" srcId="{79CC989B-2EA1-49CE-8C13-79D633A694F6}" destId="{DA91E7C4-FC94-4F99-98CF-917820ECB125}" srcOrd="1" destOrd="0" parTransId="{DDEAB011-4202-4CE8-9EE9-815C0108B1D4}" sibTransId="{0120E020-E8E7-422B-A7C1-E2E429A787CE}"/>
    <dgm:cxn modelId="{ACBB2CF4-FA7C-44F4-99BA-D3D36C42E8E5}" type="presOf" srcId="{9F41C26E-0B3A-4A06-A1B3-C40C5387191D}" destId="{C6190569-56C4-4048-9E30-5B789E4BE058}" srcOrd="0" destOrd="0" presId="urn:microsoft.com/office/officeart/2005/8/layout/list1"/>
    <dgm:cxn modelId="{86ACBC85-F67E-417B-AC18-8CB23630EB0C}" srcId="{34966A71-4FE5-427A-8CC8-376293E25EB8}" destId="{FC180994-81F8-4734-B763-1CF123AA0A78}" srcOrd="1" destOrd="0" parTransId="{854E606B-9B9C-463C-8495-2EE8AB2519EC}" sibTransId="{6F678112-CBA7-4D8C-BAA0-8169090F0894}"/>
    <dgm:cxn modelId="{D6914AC1-045F-4385-B645-EFC11C49EF8E}" type="presOf" srcId="{DA91E7C4-FC94-4F99-98CF-917820ECB125}" destId="{990C2867-B66B-4437-8D5D-4B94D9D94F7C}" srcOrd="0" destOrd="1" presId="urn:microsoft.com/office/officeart/2005/8/layout/list1"/>
    <dgm:cxn modelId="{3A46D56C-A373-4911-BD4E-358FBFCBA5EC}" srcId="{34966A71-4FE5-427A-8CC8-376293E25EB8}" destId="{72DFC1E5-FBBF-42C1-A381-300FDE0A001D}" srcOrd="0" destOrd="0" parTransId="{850FEBFD-1916-47F3-BB16-AE529E646ED1}" sibTransId="{FCE10DDD-2CE9-46DA-8A10-96617241482E}"/>
    <dgm:cxn modelId="{DF4997A7-90B9-41BE-8BBB-DB27A9DCFFF8}" type="presOf" srcId="{FC180994-81F8-4734-B763-1CF123AA0A78}" destId="{EBB89C24-8B52-4131-94D9-243D014EF40E}" srcOrd="0" destOrd="1" presId="urn:microsoft.com/office/officeart/2005/8/layout/list1"/>
    <dgm:cxn modelId="{92ACCAE0-6330-43AA-B8F6-0C3B34F2F04F}" type="presParOf" srcId="{C6190569-56C4-4048-9E30-5B789E4BE058}" destId="{19A7EC28-8837-4275-B134-C39CA33D04EF}" srcOrd="0" destOrd="0" presId="urn:microsoft.com/office/officeart/2005/8/layout/list1"/>
    <dgm:cxn modelId="{FE598B2F-5A61-4468-A211-D7B2628AB7F5}" type="presParOf" srcId="{19A7EC28-8837-4275-B134-C39CA33D04EF}" destId="{D044D7C3-42F3-42DC-A3ED-9DFB2981B6D5}" srcOrd="0" destOrd="0" presId="urn:microsoft.com/office/officeart/2005/8/layout/list1"/>
    <dgm:cxn modelId="{1128A281-552B-4BAD-A0A8-956A659078CC}" type="presParOf" srcId="{19A7EC28-8837-4275-B134-C39CA33D04EF}" destId="{6DD4C0A1-9F93-4461-AAA7-89A0B85CD2B6}" srcOrd="1" destOrd="0" presId="urn:microsoft.com/office/officeart/2005/8/layout/list1"/>
    <dgm:cxn modelId="{9D199FAA-6FBA-425A-AF72-8DC572998796}" type="presParOf" srcId="{C6190569-56C4-4048-9E30-5B789E4BE058}" destId="{382C041B-F5D5-48AB-ADEB-7D8C503A80B3}" srcOrd="1" destOrd="0" presId="urn:microsoft.com/office/officeart/2005/8/layout/list1"/>
    <dgm:cxn modelId="{95174ECD-6097-4DA9-BEBA-1AD0FDBE93D2}" type="presParOf" srcId="{C6190569-56C4-4048-9E30-5B789E4BE058}" destId="{EBB89C24-8B52-4131-94D9-243D014EF40E}" srcOrd="2" destOrd="0" presId="urn:microsoft.com/office/officeart/2005/8/layout/list1"/>
    <dgm:cxn modelId="{0AAD68C0-E0DD-4C9E-BE6D-DD79834954D1}" type="presParOf" srcId="{C6190569-56C4-4048-9E30-5B789E4BE058}" destId="{AADB9909-1CF2-4A2B-8806-972A03113FD1}" srcOrd="3" destOrd="0" presId="urn:microsoft.com/office/officeart/2005/8/layout/list1"/>
    <dgm:cxn modelId="{8EBC4CA9-C184-4D95-8404-4C75F75DF864}" type="presParOf" srcId="{C6190569-56C4-4048-9E30-5B789E4BE058}" destId="{3D924D32-299B-4138-9D38-BFD9E45045CD}" srcOrd="4" destOrd="0" presId="urn:microsoft.com/office/officeart/2005/8/layout/list1"/>
    <dgm:cxn modelId="{14317D1A-45EC-4F25-92E9-A3B3679C1711}" type="presParOf" srcId="{3D924D32-299B-4138-9D38-BFD9E45045CD}" destId="{ABF581DC-65D3-4108-8B44-94AEF0BE52BE}" srcOrd="0" destOrd="0" presId="urn:microsoft.com/office/officeart/2005/8/layout/list1"/>
    <dgm:cxn modelId="{9490FCFE-95DD-4CF4-A237-B73AD752E4AC}" type="presParOf" srcId="{3D924D32-299B-4138-9D38-BFD9E45045CD}" destId="{F9881D87-BFC3-4847-8810-2111C147ED5E}" srcOrd="1" destOrd="0" presId="urn:microsoft.com/office/officeart/2005/8/layout/list1"/>
    <dgm:cxn modelId="{D25D32E0-9519-4AD0-88DF-8853624A4A42}" type="presParOf" srcId="{C6190569-56C4-4048-9E30-5B789E4BE058}" destId="{01EFA9C6-F9A6-4C43-9977-6381690E36E4}" srcOrd="5" destOrd="0" presId="urn:microsoft.com/office/officeart/2005/8/layout/list1"/>
    <dgm:cxn modelId="{45C493E9-A730-4D5D-A101-CED125FA158F}" type="presParOf" srcId="{C6190569-56C4-4048-9E30-5B789E4BE058}" destId="{990C2867-B66B-4437-8D5D-4B94D9D94F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B89C24-8B52-4131-94D9-243D014EF40E}">
      <dsp:nvSpPr>
        <dsp:cNvPr id="0" name=""/>
        <dsp:cNvSpPr/>
      </dsp:nvSpPr>
      <dsp:spPr>
        <a:xfrm>
          <a:off x="0" y="439512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0" y="439512"/>
        <a:ext cx="8229600" cy="1956150"/>
      </dsp:txXfrm>
    </dsp:sp>
    <dsp:sp modelId="{6DD4C0A1-9F93-4461-AAA7-89A0B85CD2B6}">
      <dsp:nvSpPr>
        <dsp:cNvPr id="0" name=""/>
        <dsp:cNvSpPr/>
      </dsp:nvSpPr>
      <dsp:spPr>
        <a:xfrm>
          <a:off x="411480" y="40992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Original Car Following Model</a:t>
          </a:r>
          <a:endParaRPr lang="en-US" sz="2700" kern="1200" dirty="0"/>
        </a:p>
      </dsp:txBody>
      <dsp:txXfrm>
        <a:off x="411480" y="40992"/>
        <a:ext cx="5760720" cy="797040"/>
      </dsp:txXfrm>
    </dsp:sp>
    <dsp:sp modelId="{990C2867-B66B-4437-8D5D-4B94D9D94F7C}">
      <dsp:nvSpPr>
        <dsp:cNvPr id="0" name=""/>
        <dsp:cNvSpPr/>
      </dsp:nvSpPr>
      <dsp:spPr>
        <a:xfrm>
          <a:off x="0" y="2939982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/>
        </a:p>
      </dsp:txBody>
      <dsp:txXfrm>
        <a:off x="0" y="2939982"/>
        <a:ext cx="8229600" cy="1956150"/>
      </dsp:txXfrm>
    </dsp:sp>
    <dsp:sp modelId="{F9881D87-BFC3-4847-8810-2111C147ED5E}">
      <dsp:nvSpPr>
        <dsp:cNvPr id="0" name=""/>
        <dsp:cNvSpPr/>
      </dsp:nvSpPr>
      <dsp:spPr>
        <a:xfrm>
          <a:off x="411480" y="2541462"/>
          <a:ext cx="57607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Modified Car Following Model</a:t>
          </a:r>
          <a:endParaRPr lang="en-US" sz="2700" kern="1200" dirty="0"/>
        </a:p>
      </dsp:txBody>
      <dsp:txXfrm>
        <a:off x="411480" y="2541462"/>
        <a:ext cx="5760720" cy="7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94F1-29D0-4E50-8F0F-8A456A29C142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95E7-DEBC-45EA-92BE-3E2682DB1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not relevant whether a car is in the same lane, but whether they are within the range of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Basis of original model is empirical data gathered by Berkeley Highway Laboratory.  However instead of driver reaction time we replace it with inter-arrival time of vehicles into the network. The modified equation then becomes the following</a:t>
            </a:r>
            <a:r>
              <a:rPr lang="en-US" baseline="0" dirty="0" smtClean="0"/>
              <a:t>: (second)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F95E7-DEBC-45EA-92BE-3E2682DB1F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3581400"/>
            <a:ext cx="6858000" cy="12192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VANET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400" dirty="0" smtClean="0"/>
              <a:t>Vehicular Ad Hoc Network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685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Felix </a:t>
            </a:r>
            <a:r>
              <a:rPr lang="en-US" dirty="0" err="1" smtClean="0"/>
              <a:t>MotherFuckin</a:t>
            </a:r>
            <a:r>
              <a:rPr lang="en-US" dirty="0" smtClean="0"/>
              <a:t>’ Lu</a:t>
            </a:r>
          </a:p>
          <a:p>
            <a:pPr algn="l"/>
            <a:r>
              <a:rPr lang="en-US" dirty="0" smtClean="0"/>
              <a:t>Month Day, Year</a:t>
            </a:r>
          </a:p>
          <a:p>
            <a:pPr algn="l"/>
            <a:endParaRPr lang="en-US" dirty="0"/>
          </a:p>
        </p:txBody>
      </p:sp>
      <p:pic>
        <p:nvPicPr>
          <p:cNvPr id="28674" name="Picture 2" descr="http://cores.ee.ucla.edu/images/thumb/c/c0/VANET_proj.png/400px-VANET_pro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15200" cy="217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52800"/>
            <a:ext cx="8229600" cy="2804160"/>
          </a:xfrm>
        </p:spPr>
        <p:txBody>
          <a:bodyPr/>
          <a:lstStyle/>
          <a:p>
            <a:r>
              <a:rPr lang="en-US" dirty="0" smtClean="0"/>
              <a:t>This breaks down when the volume is greater than 1000 vehicles/hour, but we are emphasizing the time frame from 1-3am with a sparse traffic density to model a fragmented network.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600200"/>
            <a:ext cx="3590925" cy="99060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1828800"/>
            <a:ext cx="2996565" cy="7429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Tests the goodness-of-fit of the derived models against the empirical data.</a:t>
            </a:r>
          </a:p>
          <a:p>
            <a:r>
              <a:rPr lang="en-US" dirty="0" smtClean="0"/>
              <a:t>Defined by: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times 1-3am, the D statistic is accurate up to 3%.</a:t>
            </a:r>
          </a:p>
          <a:p>
            <a:r>
              <a:rPr lang="en-US" dirty="0" smtClean="0"/>
              <a:t>For the other time frames, 10am-12pm and 3pm-5pm, the model breaks down and the D statistic is as high as 10%.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4484" y="2762250"/>
            <a:ext cx="7411316" cy="5143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239000" cy="33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Kolmogorov</a:t>
            </a:r>
            <a:r>
              <a:rPr lang="en-US" dirty="0" smtClean="0"/>
              <a:t>-Smirnov Test (K-S Test)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Solid and dashed blue lines: 1-3am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derived model is a good fit to the empirical data for this time frame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 statistic is at most 3% for this case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other 2 time frames do not fit as well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20298"/>
            <a:ext cx="5638800" cy="50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Analytical Data for D Statistics from </a:t>
            </a:r>
            <a:r>
              <a:rPr lang="en-US" dirty="0" err="1" smtClean="0"/>
              <a:t>Kolmogorov</a:t>
            </a:r>
            <a:r>
              <a:rPr lang="en-US" dirty="0" smtClean="0"/>
              <a:t>-Smirnov Test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of being the last vehicle in a cluster</a:t>
            </a:r>
          </a:p>
          <a:p>
            <a:endParaRPr lang="en-US" dirty="0" smtClean="0"/>
          </a:p>
          <a:p>
            <a:r>
              <a:rPr lang="en-US" dirty="0" smtClean="0"/>
              <a:t>Average Intra-Cluster Spacing</a:t>
            </a:r>
          </a:p>
          <a:p>
            <a:endParaRPr lang="en-US" dirty="0" smtClean="0"/>
          </a:p>
          <a:p>
            <a:r>
              <a:rPr lang="en-US" dirty="0" smtClean="0"/>
              <a:t>Average Inter-Cluster Spacing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 Cluster Size</a:t>
            </a:r>
          </a:p>
          <a:p>
            <a:endParaRPr lang="en-US" dirty="0" smtClean="0"/>
          </a:p>
          <a:p>
            <a:r>
              <a:rPr lang="en-US" dirty="0" smtClean="0"/>
              <a:t>Average Cluster Length</a:t>
            </a:r>
          </a:p>
          <a:p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1676400"/>
            <a:ext cx="3619500" cy="51249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209800"/>
            <a:ext cx="2667000" cy="70675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048000"/>
            <a:ext cx="1752600" cy="63963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3886200"/>
            <a:ext cx="1219200" cy="692727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4800600"/>
            <a:ext cx="3276600" cy="6831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425" y="2547938"/>
            <a:ext cx="53911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0" y="1566863"/>
            <a:ext cx="54483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466975"/>
            <a:ext cx="5619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09675"/>
            <a:ext cx="5715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419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VANET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8806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1949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1688"/>
            <a:ext cx="9144000" cy="453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2924"/>
            <a:ext cx="9144000" cy="435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4506"/>
            <a:ext cx="9144000" cy="430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Routing in Sparse Vehicular Ad Hoc Wireless Networks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the consequences when trying to relay safety messages to other vehicles when the network is constantly disconnected?</a:t>
            </a:r>
          </a:p>
          <a:p>
            <a:r>
              <a:rPr lang="en-US" dirty="0" smtClean="0"/>
              <a:t>In a disconnected VANET what are the key characteristics to observe and what are the adverse effects on performance in the network?</a:t>
            </a:r>
          </a:p>
          <a:p>
            <a:r>
              <a:rPr lang="en-US" dirty="0" smtClean="0"/>
              <a:t>What is the solution to a disconnected VANET if any? And if there is not a viable solution to this problem how can the affects of network fragmentation become minimized?</a:t>
            </a:r>
          </a:p>
          <a:p>
            <a:r>
              <a:rPr lang="en-US" dirty="0" smtClean="0"/>
              <a:t>Given a collection of empirical data, how realistic is it to mathematically model for the scenario of expecting disconnections in a communications network?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 Following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533400" y="3276600"/>
            <a:ext cx="8140446" cy="2877312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Single Lane Model (blue arrows)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Inter-vehicle distances measured between cars in the same lane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Multi Lane Model (red arrows)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Inter-vehicle distances measured between the closest adjacent vehicle, which more closely represents the situation of a communications network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One adjustment from the traditional Car Following Model</a:t>
            </a: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23469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 Following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167128"/>
          <a:ext cx="7391400" cy="1414272"/>
        </p:xfrm>
        <a:graphic>
          <a:graphicData uri="http://schemas.openxmlformats.org/drawingml/2006/table">
            <a:tbl>
              <a:tblPr/>
              <a:tblGrid>
                <a:gridCol w="2514600"/>
                <a:gridCol w="4876800"/>
              </a:tblGrid>
              <a:tr h="1414272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S’ - headway spacing between rear bumper to rear bumper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L - effective vehicle length in meters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- driver reaction time in seconds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V - vehicle sped in meters/second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- reciprocal of twice the max average deceleration of a following vehicle (</a:t>
                      </a:r>
                      <a:r>
                        <a:rPr lang="en-US" sz="1200" dirty="0" err="1" smtClean="0">
                          <a:latin typeface="Calibri"/>
                          <a:ea typeface="Times New Roman"/>
                          <a:cs typeface="Times New Roman"/>
                        </a:rPr>
                        <a:t>ie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approximately 0.075             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9264" y="2590800"/>
            <a:ext cx="2511136" cy="381000"/>
          </a:xfrm>
          <a:prstGeom prst="rect">
            <a:avLst/>
          </a:prstGeom>
          <a:noFill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609850"/>
            <a:ext cx="133350" cy="209550"/>
          </a:xfrm>
          <a:prstGeom prst="rect">
            <a:avLst/>
          </a:prstGeom>
          <a:noFill/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9075" y="2990850"/>
            <a:ext cx="85725" cy="209550"/>
          </a:xfrm>
          <a:prstGeom prst="rect">
            <a:avLst/>
          </a:prstGeom>
          <a:noFill/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2175" y="3219450"/>
            <a:ext cx="352425" cy="209550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4724400"/>
          <a:ext cx="7696200" cy="1371600"/>
        </p:xfrm>
        <a:graphic>
          <a:graphicData uri="http://schemas.openxmlformats.org/drawingml/2006/table">
            <a:tbl>
              <a:tblPr/>
              <a:tblGrid>
                <a:gridCol w="2743200"/>
                <a:gridCol w="4953000"/>
              </a:tblGrid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road level inter-vehicle spacing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   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minimum spacing between any two adjacent vehicles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   -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inter-arrival time of vehicles on any lane from fix observation </a:t>
                      </a: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point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smtClean="0">
                          <a:latin typeface="Calibri"/>
                          <a:ea typeface="Times New Roman"/>
                          <a:cs typeface="Times New Roman"/>
                        </a:rPr>
                        <a:t>V </a:t>
                      </a:r>
                      <a:r>
                        <a:rPr lang="en-US" sz="1200" dirty="0">
                          <a:latin typeface="Calibri"/>
                          <a:ea typeface="Times New Roman"/>
                          <a:cs typeface="Times New Roman"/>
                        </a:rPr>
                        <a:t>- vehicle sped in meters/second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5029200"/>
            <a:ext cx="2286000" cy="532086"/>
          </a:xfrm>
          <a:prstGeom prst="rect">
            <a:avLst/>
          </a:prstGeom>
          <a:noFill/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743450"/>
            <a:ext cx="85725" cy="209550"/>
          </a:xfrm>
          <a:prstGeom prst="rect">
            <a:avLst/>
          </a:prstGeom>
          <a:noFill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953000"/>
            <a:ext cx="295275" cy="209550"/>
          </a:xfrm>
          <a:prstGeom prst="rect">
            <a:avLst/>
          </a:prstGeom>
          <a:noFill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5181600"/>
            <a:ext cx="95250" cy="2095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Berkeley Highway Laboratory (BHL) Empirical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4041648" cy="150876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Volume of cars entering network given time of day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Recordings taken at 60 readings/sec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be used to extract the inter-arrival times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Peak of traffic volume ~3-5pm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Valley of traffic volume ~1-3am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2198" y="4648200"/>
            <a:ext cx="4041648" cy="150571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Vehicle speed (mph) given time of day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Rush hour traffic ~3-5pm</a:t>
            </a:r>
          </a:p>
          <a:p>
            <a:pPr lvl="1">
              <a:buFont typeface="Arial" pitchFamily="34" charset="0"/>
              <a:buChar char="•"/>
            </a:pPr>
            <a:r>
              <a:rPr lang="en-US" sz="1300" dirty="0" smtClean="0"/>
              <a:t>Causes slower speeds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399529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748" y="1219199"/>
            <a:ext cx="4100052" cy="342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Probability Density Function (PDF) of Inter-Arrival Times and Vehicle Speeds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07640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Since we are concerned with disconnected networks, will focus on the 1-3am data (The blue colored lines)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Inter-arrival time similar to the general exponential distribution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Inter-arrival times range anywhere from 0 to past 30 seconds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PDF of vehicle speeds similar to a normal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Inter-Vehicle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34840"/>
            <a:ext cx="8229600" cy="2042160"/>
          </a:xfrm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Can approximate S =  V, which results in figure 5(a)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Inter-vehicle spacing is anywhere from 0 to 1000km!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model PDF of inter-vehicle spacing by                         where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Integrating                          we can get the Cumulative Density Function of the inter-vehicle spacing.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Define range of communication to be 250m or less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From figure 5(b) we see there is a 65% chance of being connected to the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However, this assumes 100% market penetration… Highly unlikely!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571" y="1368912"/>
            <a:ext cx="6233229" cy="274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Modified Equation for the Inter-Vehicle Spacing: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761115"/>
            <a:ext cx="2133600" cy="496614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4876800"/>
            <a:ext cx="1181100" cy="304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0" y="4810125"/>
            <a:ext cx="695325" cy="371475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8300" y="5181600"/>
            <a:ext cx="1181100" cy="304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640080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Routing in Sparse Vehicular Ad Hoc Wireless Networks</a:t>
            </a:r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1066</TotalTime>
  <Words>814</Words>
  <Application>Microsoft Office PowerPoint</Application>
  <PresentationFormat>On-screen Show (4:3)</PresentationFormat>
  <Paragraphs>95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VANET Vehicular Ad Hoc Network</vt:lpstr>
      <vt:lpstr>What is VANET?</vt:lpstr>
      <vt:lpstr>Routing in Sparse Vehicular Ad Hoc Wireless Networks</vt:lpstr>
      <vt:lpstr>Points of Discussion</vt:lpstr>
      <vt:lpstr>The Car Following Model</vt:lpstr>
      <vt:lpstr>The Car Following Model</vt:lpstr>
      <vt:lpstr>Berkeley Highway Laboratory (BHL) Empirical Data</vt:lpstr>
      <vt:lpstr>Probability Density Function (PDF) of Inter-Arrival Times and Vehicle Speeds</vt:lpstr>
      <vt:lpstr>Inter-Vehicle Spacing</vt:lpstr>
      <vt:lpstr>Inter-Vehicle Spacing Distribution</vt:lpstr>
      <vt:lpstr>Kolmogorov-Smirnov Test (K-S Test)</vt:lpstr>
      <vt:lpstr>Kolmogorov-Smirnov Test (K-S Test)</vt:lpstr>
      <vt:lpstr>Analytical Data for D Statistics from Kolmogorov-Smirnov Test </vt:lpstr>
      <vt:lpstr>Key Characteristics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86</cp:revision>
  <dcterms:created xsi:type="dcterms:W3CDTF">2006-08-16T00:00:00Z</dcterms:created>
  <dcterms:modified xsi:type="dcterms:W3CDTF">2012-10-12T08:09:28Z</dcterms:modified>
</cp:coreProperties>
</file>