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9"/>
  </p:notesMasterIdLst>
  <p:sldIdLst>
    <p:sldId id="280" r:id="rId2"/>
    <p:sldId id="281" r:id="rId3"/>
    <p:sldId id="263" r:id="rId4"/>
    <p:sldId id="276" r:id="rId5"/>
    <p:sldId id="256" r:id="rId6"/>
    <p:sldId id="282" r:id="rId7"/>
    <p:sldId id="283" r:id="rId8"/>
    <p:sldId id="284" r:id="rId9"/>
    <p:sldId id="285" r:id="rId10"/>
    <p:sldId id="279" r:id="rId11"/>
    <p:sldId id="278" r:id="rId12"/>
    <p:sldId id="261" r:id="rId13"/>
    <p:sldId id="262" r:id="rId14"/>
    <p:sldId id="286" r:id="rId15"/>
    <p:sldId id="265" r:id="rId16"/>
    <p:sldId id="266" r:id="rId17"/>
    <p:sldId id="267" r:id="rId18"/>
    <p:sldId id="268" r:id="rId19"/>
    <p:sldId id="269" r:id="rId20"/>
    <p:sldId id="272" r:id="rId21"/>
    <p:sldId id="287" r:id="rId22"/>
    <p:sldId id="288" r:id="rId23"/>
    <p:sldId id="290" r:id="rId24"/>
    <p:sldId id="289" r:id="rId25"/>
    <p:sldId id="291" r:id="rId26"/>
    <p:sldId id="292" r:id="rId27"/>
    <p:sldId id="293" r:id="rId28"/>
    <p:sldId id="294" r:id="rId29"/>
    <p:sldId id="295" r:id="rId30"/>
    <p:sldId id="296" r:id="rId31"/>
    <p:sldId id="297" r:id="rId32"/>
    <p:sldId id="298" r:id="rId33"/>
    <p:sldId id="299" r:id="rId34"/>
    <p:sldId id="300" r:id="rId35"/>
    <p:sldId id="301" r:id="rId36"/>
    <p:sldId id="303" r:id="rId37"/>
    <p:sldId id="30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94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3" autoAdjust="0"/>
  </p:normalViewPr>
  <p:slideViewPr>
    <p:cSldViewPr>
      <p:cViewPr>
        <p:scale>
          <a:sx n="100" d="100"/>
          <a:sy n="100" d="100"/>
        </p:scale>
        <p:origin x="-21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1C26E-0B3A-4A06-A1B3-C40C538719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4966A71-4FE5-427A-8CC8-376293E25EB8}">
      <dgm:prSet phldrT="[Text]"/>
      <dgm:spPr/>
      <dgm:t>
        <a:bodyPr/>
        <a:lstStyle/>
        <a:p>
          <a:r>
            <a:rPr lang="en-US" dirty="0" smtClean="0"/>
            <a:t>Original Car Following Model</a:t>
          </a:r>
          <a:endParaRPr lang="en-US" dirty="0"/>
        </a:p>
      </dgm:t>
    </dgm:pt>
    <dgm:pt modelId="{BAD10D8F-A67E-46DA-A9DA-CADF0CC71ABB}" type="parTrans" cxnId="{81F73F84-3298-4236-9CC2-4FFCF0965722}">
      <dgm:prSet/>
      <dgm:spPr/>
      <dgm:t>
        <a:bodyPr/>
        <a:lstStyle/>
        <a:p>
          <a:endParaRPr lang="en-US"/>
        </a:p>
      </dgm:t>
    </dgm:pt>
    <dgm:pt modelId="{18EC98A5-8D70-426E-A662-92C2AED5D882}" type="sibTrans" cxnId="{81F73F84-3298-4236-9CC2-4FFCF0965722}">
      <dgm:prSet/>
      <dgm:spPr/>
      <dgm:t>
        <a:bodyPr/>
        <a:lstStyle/>
        <a:p>
          <a:endParaRPr lang="en-US"/>
        </a:p>
      </dgm:t>
    </dgm:pt>
    <dgm:pt modelId="{79CC989B-2EA1-49CE-8C13-79D633A694F6}">
      <dgm:prSet phldrT="[Text]"/>
      <dgm:spPr/>
      <dgm:t>
        <a:bodyPr/>
        <a:lstStyle/>
        <a:p>
          <a:r>
            <a:rPr lang="en-US" dirty="0" smtClean="0"/>
            <a:t>Modified Car Following Model</a:t>
          </a:r>
          <a:endParaRPr lang="en-US" dirty="0"/>
        </a:p>
      </dgm:t>
    </dgm:pt>
    <dgm:pt modelId="{9A9EBDC7-BB62-40B8-91FC-CAEA2FDBA7F2}" type="parTrans" cxnId="{63F67A86-7B54-4879-8B3D-50638B8831CD}">
      <dgm:prSet/>
      <dgm:spPr/>
      <dgm:t>
        <a:bodyPr/>
        <a:lstStyle/>
        <a:p>
          <a:endParaRPr lang="en-US"/>
        </a:p>
      </dgm:t>
    </dgm:pt>
    <dgm:pt modelId="{5B7DD47F-AD54-4E9B-83D5-A81EC2126C92}" type="sibTrans" cxnId="{63F67A86-7B54-4879-8B3D-50638B8831CD}">
      <dgm:prSet/>
      <dgm:spPr/>
      <dgm:t>
        <a:bodyPr/>
        <a:lstStyle/>
        <a:p>
          <a:endParaRPr lang="en-US"/>
        </a:p>
      </dgm:t>
    </dgm:pt>
    <dgm:pt modelId="{3761F570-47A1-4EB5-8D1C-69CBC85B9F0A}">
      <dgm:prSet/>
      <dgm:spPr/>
      <dgm:t>
        <a:bodyPr/>
        <a:lstStyle/>
        <a:p>
          <a:endParaRPr lang="en-US" dirty="0"/>
        </a:p>
      </dgm:t>
    </dgm:pt>
    <dgm:pt modelId="{858B8E21-F1A8-4FDF-9F27-4B70C57E9346}" type="parTrans" cxnId="{2F464F80-C445-468D-B6FE-080C35B2656D}">
      <dgm:prSet/>
      <dgm:spPr/>
    </dgm:pt>
    <dgm:pt modelId="{2B05419F-06F5-4B80-B3FF-1CCC0C289D35}" type="sibTrans" cxnId="{2F464F80-C445-468D-B6FE-080C35B2656D}">
      <dgm:prSet/>
      <dgm:spPr/>
    </dgm:pt>
    <dgm:pt modelId="{72DFC1E5-FBBF-42C1-A381-300FDE0A001D}">
      <dgm:prSet/>
      <dgm:spPr/>
      <dgm:t>
        <a:bodyPr/>
        <a:lstStyle/>
        <a:p>
          <a:endParaRPr lang="en-US" dirty="0"/>
        </a:p>
      </dgm:t>
    </dgm:pt>
    <dgm:pt modelId="{850FEBFD-1916-47F3-BB16-AE529E646ED1}" type="parTrans" cxnId="{3A46D56C-A373-4911-BD4E-358FBFCBA5EC}">
      <dgm:prSet/>
      <dgm:spPr/>
    </dgm:pt>
    <dgm:pt modelId="{FCE10DDD-2CE9-46DA-8A10-96617241482E}" type="sibTrans" cxnId="{3A46D56C-A373-4911-BD4E-358FBFCBA5EC}">
      <dgm:prSet/>
      <dgm:spPr/>
    </dgm:pt>
    <dgm:pt modelId="{FC180994-81F8-4734-B763-1CF123AA0A78}">
      <dgm:prSet/>
      <dgm:spPr/>
      <dgm:t>
        <a:bodyPr/>
        <a:lstStyle/>
        <a:p>
          <a:endParaRPr lang="en-US" dirty="0"/>
        </a:p>
      </dgm:t>
    </dgm:pt>
    <dgm:pt modelId="{854E606B-9B9C-463C-8495-2EE8AB2519EC}" type="parTrans" cxnId="{86ACBC85-F67E-417B-AC18-8CB23630EB0C}">
      <dgm:prSet/>
      <dgm:spPr/>
    </dgm:pt>
    <dgm:pt modelId="{6F678112-CBA7-4D8C-BAA0-8169090F0894}" type="sibTrans" cxnId="{86ACBC85-F67E-417B-AC18-8CB23630EB0C}">
      <dgm:prSet/>
      <dgm:spPr/>
    </dgm:pt>
    <dgm:pt modelId="{41DD5E78-0D01-40DD-9483-6362DBAAC602}">
      <dgm:prSet/>
      <dgm:spPr/>
      <dgm:t>
        <a:bodyPr/>
        <a:lstStyle/>
        <a:p>
          <a:endParaRPr lang="en-US" dirty="0"/>
        </a:p>
      </dgm:t>
    </dgm:pt>
    <dgm:pt modelId="{5216AA58-4AEE-4619-A86F-939F11A2B63D}" type="parTrans" cxnId="{3B9B4475-826A-4B64-94B6-B9E054491C3C}">
      <dgm:prSet/>
      <dgm:spPr/>
    </dgm:pt>
    <dgm:pt modelId="{C2DC39EE-C0A2-421A-A45A-64D05DAA04B3}" type="sibTrans" cxnId="{3B9B4475-826A-4B64-94B6-B9E054491C3C}">
      <dgm:prSet/>
      <dgm:spPr/>
    </dgm:pt>
    <dgm:pt modelId="{97FA1A53-65CC-40FE-A152-695C30238E2E}">
      <dgm:prSet/>
      <dgm:spPr/>
      <dgm:t>
        <a:bodyPr/>
        <a:lstStyle/>
        <a:p>
          <a:endParaRPr lang="en-US"/>
        </a:p>
      </dgm:t>
    </dgm:pt>
    <dgm:pt modelId="{877FD75A-269A-47F3-9EFD-4EDAFE3F6839}" type="parTrans" cxnId="{90E5A9BA-48ED-4D3E-85DC-DD896BD00471}">
      <dgm:prSet/>
      <dgm:spPr/>
    </dgm:pt>
    <dgm:pt modelId="{3A107A75-8064-4197-A2D7-3FD402CAFD3B}" type="sibTrans" cxnId="{90E5A9BA-48ED-4D3E-85DC-DD896BD00471}">
      <dgm:prSet/>
      <dgm:spPr/>
    </dgm:pt>
    <dgm:pt modelId="{DA91E7C4-FC94-4F99-98CF-917820ECB125}">
      <dgm:prSet/>
      <dgm:spPr/>
      <dgm:t>
        <a:bodyPr/>
        <a:lstStyle/>
        <a:p>
          <a:endParaRPr lang="en-US"/>
        </a:p>
      </dgm:t>
    </dgm:pt>
    <dgm:pt modelId="{DDEAB011-4202-4CE8-9EE9-815C0108B1D4}" type="parTrans" cxnId="{B8BE7DD4-227B-4430-91A1-F1AB2F616371}">
      <dgm:prSet/>
      <dgm:spPr/>
    </dgm:pt>
    <dgm:pt modelId="{0120E020-E8E7-422B-A7C1-E2E429A787CE}" type="sibTrans" cxnId="{B8BE7DD4-227B-4430-91A1-F1AB2F616371}">
      <dgm:prSet/>
      <dgm:spPr/>
    </dgm:pt>
    <dgm:pt modelId="{C6190569-56C4-4048-9E30-5B789E4BE058}" type="pres">
      <dgm:prSet presAssocID="{9F41C26E-0B3A-4A06-A1B3-C40C5387191D}" presName="linear" presStyleCnt="0">
        <dgm:presLayoutVars>
          <dgm:dir/>
          <dgm:animLvl val="lvl"/>
          <dgm:resizeHandles val="exact"/>
        </dgm:presLayoutVars>
      </dgm:prSet>
      <dgm:spPr/>
      <dgm:t>
        <a:bodyPr/>
        <a:lstStyle/>
        <a:p>
          <a:endParaRPr lang="en-US"/>
        </a:p>
      </dgm:t>
    </dgm:pt>
    <dgm:pt modelId="{19A7EC28-8837-4275-B134-C39CA33D04EF}" type="pres">
      <dgm:prSet presAssocID="{34966A71-4FE5-427A-8CC8-376293E25EB8}" presName="parentLin" presStyleCnt="0"/>
      <dgm:spPr/>
    </dgm:pt>
    <dgm:pt modelId="{D044D7C3-42F3-42DC-A3ED-9DFB2981B6D5}" type="pres">
      <dgm:prSet presAssocID="{34966A71-4FE5-427A-8CC8-376293E25EB8}" presName="parentLeftMargin" presStyleLbl="node1" presStyleIdx="0" presStyleCnt="2"/>
      <dgm:spPr/>
      <dgm:t>
        <a:bodyPr/>
        <a:lstStyle/>
        <a:p>
          <a:endParaRPr lang="en-US"/>
        </a:p>
      </dgm:t>
    </dgm:pt>
    <dgm:pt modelId="{6DD4C0A1-9F93-4461-AAA7-89A0B85CD2B6}" type="pres">
      <dgm:prSet presAssocID="{34966A71-4FE5-427A-8CC8-376293E25EB8}" presName="parentText" presStyleLbl="node1" presStyleIdx="0" presStyleCnt="2">
        <dgm:presLayoutVars>
          <dgm:chMax val="0"/>
          <dgm:bulletEnabled val="1"/>
        </dgm:presLayoutVars>
      </dgm:prSet>
      <dgm:spPr/>
      <dgm:t>
        <a:bodyPr/>
        <a:lstStyle/>
        <a:p>
          <a:endParaRPr lang="en-US"/>
        </a:p>
      </dgm:t>
    </dgm:pt>
    <dgm:pt modelId="{382C041B-F5D5-48AB-ADEB-7D8C503A80B3}" type="pres">
      <dgm:prSet presAssocID="{34966A71-4FE5-427A-8CC8-376293E25EB8}" presName="negativeSpace" presStyleCnt="0"/>
      <dgm:spPr/>
    </dgm:pt>
    <dgm:pt modelId="{EBB89C24-8B52-4131-94D9-243D014EF40E}" type="pres">
      <dgm:prSet presAssocID="{34966A71-4FE5-427A-8CC8-376293E25EB8}" presName="childText" presStyleLbl="conFgAcc1" presStyleIdx="0" presStyleCnt="2">
        <dgm:presLayoutVars>
          <dgm:bulletEnabled val="1"/>
        </dgm:presLayoutVars>
      </dgm:prSet>
      <dgm:spPr/>
      <dgm:t>
        <a:bodyPr/>
        <a:lstStyle/>
        <a:p>
          <a:endParaRPr lang="en-US"/>
        </a:p>
      </dgm:t>
    </dgm:pt>
    <dgm:pt modelId="{AADB9909-1CF2-4A2B-8806-972A03113FD1}" type="pres">
      <dgm:prSet presAssocID="{18EC98A5-8D70-426E-A662-92C2AED5D882}" presName="spaceBetweenRectangles" presStyleCnt="0"/>
      <dgm:spPr/>
    </dgm:pt>
    <dgm:pt modelId="{3D924D32-299B-4138-9D38-BFD9E45045CD}" type="pres">
      <dgm:prSet presAssocID="{79CC989B-2EA1-49CE-8C13-79D633A694F6}" presName="parentLin" presStyleCnt="0"/>
      <dgm:spPr/>
    </dgm:pt>
    <dgm:pt modelId="{ABF581DC-65D3-4108-8B44-94AEF0BE52BE}" type="pres">
      <dgm:prSet presAssocID="{79CC989B-2EA1-49CE-8C13-79D633A694F6}" presName="parentLeftMargin" presStyleLbl="node1" presStyleIdx="0" presStyleCnt="2"/>
      <dgm:spPr/>
      <dgm:t>
        <a:bodyPr/>
        <a:lstStyle/>
        <a:p>
          <a:endParaRPr lang="en-US"/>
        </a:p>
      </dgm:t>
    </dgm:pt>
    <dgm:pt modelId="{F9881D87-BFC3-4847-8810-2111C147ED5E}" type="pres">
      <dgm:prSet presAssocID="{79CC989B-2EA1-49CE-8C13-79D633A694F6}" presName="parentText" presStyleLbl="node1" presStyleIdx="1" presStyleCnt="2">
        <dgm:presLayoutVars>
          <dgm:chMax val="0"/>
          <dgm:bulletEnabled val="1"/>
        </dgm:presLayoutVars>
      </dgm:prSet>
      <dgm:spPr/>
      <dgm:t>
        <a:bodyPr/>
        <a:lstStyle/>
        <a:p>
          <a:endParaRPr lang="en-US"/>
        </a:p>
      </dgm:t>
    </dgm:pt>
    <dgm:pt modelId="{01EFA9C6-F9A6-4C43-9977-6381690E36E4}" type="pres">
      <dgm:prSet presAssocID="{79CC989B-2EA1-49CE-8C13-79D633A694F6}" presName="negativeSpace" presStyleCnt="0"/>
      <dgm:spPr/>
    </dgm:pt>
    <dgm:pt modelId="{990C2867-B66B-4437-8D5D-4B94D9D94F7C}" type="pres">
      <dgm:prSet presAssocID="{79CC989B-2EA1-49CE-8C13-79D633A694F6}" presName="childText" presStyleLbl="conFgAcc1" presStyleIdx="1" presStyleCnt="2">
        <dgm:presLayoutVars>
          <dgm:bulletEnabled val="1"/>
        </dgm:presLayoutVars>
      </dgm:prSet>
      <dgm:spPr/>
      <dgm:t>
        <a:bodyPr/>
        <a:lstStyle/>
        <a:p>
          <a:endParaRPr lang="en-US"/>
        </a:p>
      </dgm:t>
    </dgm:pt>
  </dgm:ptLst>
  <dgm:cxnLst>
    <dgm:cxn modelId="{BDCEBE67-6B2D-4C62-B07B-09C4191CD4E7}" type="presOf" srcId="{41DD5E78-0D01-40DD-9483-6362DBAAC602}" destId="{990C2867-B66B-4437-8D5D-4B94D9D94F7C}" srcOrd="0" destOrd="2" presId="urn:microsoft.com/office/officeart/2005/8/layout/list1"/>
    <dgm:cxn modelId="{C43214C7-D517-48BA-B535-53793A139EFF}" type="presOf" srcId="{34966A71-4FE5-427A-8CC8-376293E25EB8}" destId="{6DD4C0A1-9F93-4461-AAA7-89A0B85CD2B6}" srcOrd="1" destOrd="0" presId="urn:microsoft.com/office/officeart/2005/8/layout/list1"/>
    <dgm:cxn modelId="{B20CF805-9B1C-4E86-80AC-5700E9F29E31}" type="presOf" srcId="{34966A71-4FE5-427A-8CC8-376293E25EB8}" destId="{D044D7C3-42F3-42DC-A3ED-9DFB2981B6D5}" srcOrd="0" destOrd="0" presId="urn:microsoft.com/office/officeart/2005/8/layout/list1"/>
    <dgm:cxn modelId="{81F73F84-3298-4236-9CC2-4FFCF0965722}" srcId="{9F41C26E-0B3A-4A06-A1B3-C40C5387191D}" destId="{34966A71-4FE5-427A-8CC8-376293E25EB8}" srcOrd="0" destOrd="0" parTransId="{BAD10D8F-A67E-46DA-A9DA-CADF0CC71ABB}" sibTransId="{18EC98A5-8D70-426E-A662-92C2AED5D882}"/>
    <dgm:cxn modelId="{2F464F80-C445-468D-B6FE-080C35B2656D}" srcId="{34966A71-4FE5-427A-8CC8-376293E25EB8}" destId="{3761F570-47A1-4EB5-8D1C-69CBC85B9F0A}" srcOrd="2" destOrd="0" parTransId="{858B8E21-F1A8-4FDF-9F27-4B70C57E9346}" sibTransId="{2B05419F-06F5-4B80-B3FF-1CCC0C289D35}"/>
    <dgm:cxn modelId="{90E5A9BA-48ED-4D3E-85DC-DD896BD00471}" srcId="{79CC989B-2EA1-49CE-8C13-79D633A694F6}" destId="{97FA1A53-65CC-40FE-A152-695C30238E2E}" srcOrd="0" destOrd="0" parTransId="{877FD75A-269A-47F3-9EFD-4EDAFE3F6839}" sibTransId="{3A107A75-8064-4197-A2D7-3FD402CAFD3B}"/>
    <dgm:cxn modelId="{61E4332E-BAF0-4D45-BDFE-D3C2A36AB330}" type="presOf" srcId="{79CC989B-2EA1-49CE-8C13-79D633A694F6}" destId="{F9881D87-BFC3-4847-8810-2111C147ED5E}" srcOrd="1" destOrd="0" presId="urn:microsoft.com/office/officeart/2005/8/layout/list1"/>
    <dgm:cxn modelId="{3B9B4475-826A-4B64-94B6-B9E054491C3C}" srcId="{79CC989B-2EA1-49CE-8C13-79D633A694F6}" destId="{41DD5E78-0D01-40DD-9483-6362DBAAC602}" srcOrd="2" destOrd="0" parTransId="{5216AA58-4AEE-4619-A86F-939F11A2B63D}" sibTransId="{C2DC39EE-C0A2-421A-A45A-64D05DAA04B3}"/>
    <dgm:cxn modelId="{63F67A86-7B54-4879-8B3D-50638B8831CD}" srcId="{9F41C26E-0B3A-4A06-A1B3-C40C5387191D}" destId="{79CC989B-2EA1-49CE-8C13-79D633A694F6}" srcOrd="1" destOrd="0" parTransId="{9A9EBDC7-BB62-40B8-91FC-CAEA2FDBA7F2}" sibTransId="{5B7DD47F-AD54-4E9B-83D5-A81EC2126C92}"/>
    <dgm:cxn modelId="{96F0D269-4B6B-4447-8DE5-521055535132}" type="presOf" srcId="{3761F570-47A1-4EB5-8D1C-69CBC85B9F0A}" destId="{EBB89C24-8B52-4131-94D9-243D014EF40E}" srcOrd="0" destOrd="2" presId="urn:microsoft.com/office/officeart/2005/8/layout/list1"/>
    <dgm:cxn modelId="{92B888ED-6341-4D15-AA43-A03B97967615}" type="presOf" srcId="{97FA1A53-65CC-40FE-A152-695C30238E2E}" destId="{990C2867-B66B-4437-8D5D-4B94D9D94F7C}" srcOrd="0" destOrd="0" presId="urn:microsoft.com/office/officeart/2005/8/layout/list1"/>
    <dgm:cxn modelId="{D60554E2-BB2B-4850-A57F-BC36574C910C}" type="presOf" srcId="{72DFC1E5-FBBF-42C1-A381-300FDE0A001D}" destId="{EBB89C24-8B52-4131-94D9-243D014EF40E}" srcOrd="0" destOrd="0" presId="urn:microsoft.com/office/officeart/2005/8/layout/list1"/>
    <dgm:cxn modelId="{F1055525-F6EF-4E46-88E1-45951361BAA3}" type="presOf" srcId="{79CC989B-2EA1-49CE-8C13-79D633A694F6}" destId="{ABF581DC-65D3-4108-8B44-94AEF0BE52BE}" srcOrd="0" destOrd="0" presId="urn:microsoft.com/office/officeart/2005/8/layout/list1"/>
    <dgm:cxn modelId="{B8BE7DD4-227B-4430-91A1-F1AB2F616371}" srcId="{79CC989B-2EA1-49CE-8C13-79D633A694F6}" destId="{DA91E7C4-FC94-4F99-98CF-917820ECB125}" srcOrd="1" destOrd="0" parTransId="{DDEAB011-4202-4CE8-9EE9-815C0108B1D4}" sibTransId="{0120E020-E8E7-422B-A7C1-E2E429A787CE}"/>
    <dgm:cxn modelId="{ACBB2CF4-FA7C-44F4-99BA-D3D36C42E8E5}" type="presOf" srcId="{9F41C26E-0B3A-4A06-A1B3-C40C5387191D}" destId="{C6190569-56C4-4048-9E30-5B789E4BE058}" srcOrd="0" destOrd="0" presId="urn:microsoft.com/office/officeart/2005/8/layout/list1"/>
    <dgm:cxn modelId="{86ACBC85-F67E-417B-AC18-8CB23630EB0C}" srcId="{34966A71-4FE5-427A-8CC8-376293E25EB8}" destId="{FC180994-81F8-4734-B763-1CF123AA0A78}" srcOrd="1" destOrd="0" parTransId="{854E606B-9B9C-463C-8495-2EE8AB2519EC}" sibTransId="{6F678112-CBA7-4D8C-BAA0-8169090F0894}"/>
    <dgm:cxn modelId="{D6914AC1-045F-4385-B645-EFC11C49EF8E}" type="presOf" srcId="{DA91E7C4-FC94-4F99-98CF-917820ECB125}" destId="{990C2867-B66B-4437-8D5D-4B94D9D94F7C}" srcOrd="0" destOrd="1" presId="urn:microsoft.com/office/officeart/2005/8/layout/list1"/>
    <dgm:cxn modelId="{3A46D56C-A373-4911-BD4E-358FBFCBA5EC}" srcId="{34966A71-4FE5-427A-8CC8-376293E25EB8}" destId="{72DFC1E5-FBBF-42C1-A381-300FDE0A001D}" srcOrd="0" destOrd="0" parTransId="{850FEBFD-1916-47F3-BB16-AE529E646ED1}" sibTransId="{FCE10DDD-2CE9-46DA-8A10-96617241482E}"/>
    <dgm:cxn modelId="{DF4997A7-90B9-41BE-8BBB-DB27A9DCFFF8}" type="presOf" srcId="{FC180994-81F8-4734-B763-1CF123AA0A78}" destId="{EBB89C24-8B52-4131-94D9-243D014EF40E}" srcOrd="0" destOrd="1" presId="urn:microsoft.com/office/officeart/2005/8/layout/list1"/>
    <dgm:cxn modelId="{92ACCAE0-6330-43AA-B8F6-0C3B34F2F04F}" type="presParOf" srcId="{C6190569-56C4-4048-9E30-5B789E4BE058}" destId="{19A7EC28-8837-4275-B134-C39CA33D04EF}" srcOrd="0" destOrd="0" presId="urn:microsoft.com/office/officeart/2005/8/layout/list1"/>
    <dgm:cxn modelId="{FE598B2F-5A61-4468-A211-D7B2628AB7F5}" type="presParOf" srcId="{19A7EC28-8837-4275-B134-C39CA33D04EF}" destId="{D044D7C3-42F3-42DC-A3ED-9DFB2981B6D5}" srcOrd="0" destOrd="0" presId="urn:microsoft.com/office/officeart/2005/8/layout/list1"/>
    <dgm:cxn modelId="{1128A281-552B-4BAD-A0A8-956A659078CC}" type="presParOf" srcId="{19A7EC28-8837-4275-B134-C39CA33D04EF}" destId="{6DD4C0A1-9F93-4461-AAA7-89A0B85CD2B6}" srcOrd="1" destOrd="0" presId="urn:microsoft.com/office/officeart/2005/8/layout/list1"/>
    <dgm:cxn modelId="{9D199FAA-6FBA-425A-AF72-8DC572998796}" type="presParOf" srcId="{C6190569-56C4-4048-9E30-5B789E4BE058}" destId="{382C041B-F5D5-48AB-ADEB-7D8C503A80B3}" srcOrd="1" destOrd="0" presId="urn:microsoft.com/office/officeart/2005/8/layout/list1"/>
    <dgm:cxn modelId="{95174ECD-6097-4DA9-BEBA-1AD0FDBE93D2}" type="presParOf" srcId="{C6190569-56C4-4048-9E30-5B789E4BE058}" destId="{EBB89C24-8B52-4131-94D9-243D014EF40E}" srcOrd="2" destOrd="0" presId="urn:microsoft.com/office/officeart/2005/8/layout/list1"/>
    <dgm:cxn modelId="{0AAD68C0-E0DD-4C9E-BE6D-DD79834954D1}" type="presParOf" srcId="{C6190569-56C4-4048-9E30-5B789E4BE058}" destId="{AADB9909-1CF2-4A2B-8806-972A03113FD1}" srcOrd="3" destOrd="0" presId="urn:microsoft.com/office/officeart/2005/8/layout/list1"/>
    <dgm:cxn modelId="{8EBC4CA9-C184-4D95-8404-4C75F75DF864}" type="presParOf" srcId="{C6190569-56C4-4048-9E30-5B789E4BE058}" destId="{3D924D32-299B-4138-9D38-BFD9E45045CD}" srcOrd="4" destOrd="0" presId="urn:microsoft.com/office/officeart/2005/8/layout/list1"/>
    <dgm:cxn modelId="{14317D1A-45EC-4F25-92E9-A3B3679C1711}" type="presParOf" srcId="{3D924D32-299B-4138-9D38-BFD9E45045CD}" destId="{ABF581DC-65D3-4108-8B44-94AEF0BE52BE}" srcOrd="0" destOrd="0" presId="urn:microsoft.com/office/officeart/2005/8/layout/list1"/>
    <dgm:cxn modelId="{9490FCFE-95DD-4CF4-A237-B73AD752E4AC}" type="presParOf" srcId="{3D924D32-299B-4138-9D38-BFD9E45045CD}" destId="{F9881D87-BFC3-4847-8810-2111C147ED5E}" srcOrd="1" destOrd="0" presId="urn:microsoft.com/office/officeart/2005/8/layout/list1"/>
    <dgm:cxn modelId="{D25D32E0-9519-4AD0-88DF-8853624A4A42}" type="presParOf" srcId="{C6190569-56C4-4048-9E30-5B789E4BE058}" destId="{01EFA9C6-F9A6-4C43-9977-6381690E36E4}" srcOrd="5" destOrd="0" presId="urn:microsoft.com/office/officeart/2005/8/layout/list1"/>
    <dgm:cxn modelId="{45C493E9-A730-4D5D-A101-CED125FA158F}" type="presParOf" srcId="{C6190569-56C4-4048-9E30-5B789E4BE058}" destId="{990C2867-B66B-4437-8D5D-4B94D9D94F7C}"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B89C24-8B52-4131-94D9-243D014EF40E}">
      <dsp:nvSpPr>
        <dsp:cNvPr id="0" name=""/>
        <dsp:cNvSpPr/>
      </dsp:nvSpPr>
      <dsp:spPr>
        <a:xfrm>
          <a:off x="0" y="43951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dsp:txBody>
      <dsp:txXfrm>
        <a:off x="0" y="439512"/>
        <a:ext cx="8229600" cy="1956150"/>
      </dsp:txXfrm>
    </dsp:sp>
    <dsp:sp modelId="{6DD4C0A1-9F93-4461-AAA7-89A0B85CD2B6}">
      <dsp:nvSpPr>
        <dsp:cNvPr id="0" name=""/>
        <dsp:cNvSpPr/>
      </dsp:nvSpPr>
      <dsp:spPr>
        <a:xfrm>
          <a:off x="411480" y="4099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Original Car Following Model</a:t>
          </a:r>
          <a:endParaRPr lang="en-US" sz="2700" kern="1200" dirty="0"/>
        </a:p>
      </dsp:txBody>
      <dsp:txXfrm>
        <a:off x="411480" y="40992"/>
        <a:ext cx="5760720" cy="797040"/>
      </dsp:txXfrm>
    </dsp:sp>
    <dsp:sp modelId="{990C2867-B66B-4437-8D5D-4B94D9D94F7C}">
      <dsp:nvSpPr>
        <dsp:cNvPr id="0" name=""/>
        <dsp:cNvSpPr/>
      </dsp:nvSpPr>
      <dsp:spPr>
        <a:xfrm>
          <a:off x="0" y="293998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dirty="0"/>
        </a:p>
      </dsp:txBody>
      <dsp:txXfrm>
        <a:off x="0" y="2939982"/>
        <a:ext cx="8229600" cy="1956150"/>
      </dsp:txXfrm>
    </dsp:sp>
    <dsp:sp modelId="{F9881D87-BFC3-4847-8810-2111C147ED5E}">
      <dsp:nvSpPr>
        <dsp:cNvPr id="0" name=""/>
        <dsp:cNvSpPr/>
      </dsp:nvSpPr>
      <dsp:spPr>
        <a:xfrm>
          <a:off x="411480" y="254146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Modified Car Following Model</a:t>
          </a:r>
          <a:endParaRPr lang="en-US" sz="2700" kern="1200" dirty="0"/>
        </a:p>
      </dsp:txBody>
      <dsp:txXfrm>
        <a:off x="411480" y="2541462"/>
        <a:ext cx="5760720" cy="7970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794F1-29D0-4E50-8F0F-8A456A29C142}" type="datetimeFigureOut">
              <a:rPr lang="en-US" smtClean="0"/>
              <a:pPr/>
              <a:t>10/25/2012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FF95E7-DEBC-45EA-92BE-3E2682DB1F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FF95E7-DEBC-45EA-92BE-3E2682DB1FD4}"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not relevant whether a car is in the same lane, but whether they are within the range of communication</a:t>
            </a:r>
          </a:p>
        </p:txBody>
      </p:sp>
      <p:sp>
        <p:nvSpPr>
          <p:cNvPr id="4" name="Slide Number Placeholder 3"/>
          <p:cNvSpPr>
            <a:spLocks noGrp="1"/>
          </p:cNvSpPr>
          <p:nvPr>
            <p:ph type="sldNum" sz="quarter" idx="10"/>
          </p:nvPr>
        </p:nvSpPr>
        <p:spPr/>
        <p:txBody>
          <a:bodyPr/>
          <a:lstStyle/>
          <a:p>
            <a:fld id="{12FF95E7-DEBC-45EA-92BE-3E2682DB1FD4}"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Basis of original model is empirical data gathered by Berkeley Highway Laboratory.  However instead of driver reaction time we replace it with inter-arrival time of vehicles into the network. The modified equation then becomes the following</a:t>
            </a:r>
            <a:r>
              <a:rPr lang="en-US" baseline="0" dirty="0" smtClean="0"/>
              <a:t>: (second)</a:t>
            </a:r>
            <a:endParaRPr lang="en-US" dirty="0" smtClean="0"/>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10/25/2012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10/25/2012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10/25/2012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10/25/2012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95400" y="3581400"/>
            <a:ext cx="6858000" cy="1219200"/>
          </a:xfrm>
        </p:spPr>
        <p:txBody>
          <a:bodyPr>
            <a:noAutofit/>
          </a:bodyPr>
          <a:lstStyle/>
          <a:p>
            <a:pPr algn="l"/>
            <a:r>
              <a:rPr lang="en-US" sz="6000" b="1" dirty="0" smtClean="0"/>
              <a:t>VANET</a:t>
            </a:r>
            <a:r>
              <a:rPr lang="en-US" sz="7200" dirty="0" smtClean="0"/>
              <a:t/>
            </a:r>
            <a:br>
              <a:rPr lang="en-US" sz="7200" dirty="0" smtClean="0"/>
            </a:br>
            <a:r>
              <a:rPr lang="en-US" sz="2400" dirty="0" smtClean="0"/>
              <a:t>Vehicular Ad Hoc Network</a:t>
            </a:r>
            <a:endParaRPr lang="en-US" sz="7200" dirty="0"/>
          </a:p>
        </p:txBody>
      </p:sp>
      <p:sp>
        <p:nvSpPr>
          <p:cNvPr id="5" name="Subtitle 4"/>
          <p:cNvSpPr>
            <a:spLocks noGrp="1"/>
          </p:cNvSpPr>
          <p:nvPr>
            <p:ph type="subTitle" idx="1"/>
          </p:nvPr>
        </p:nvSpPr>
        <p:spPr>
          <a:xfrm>
            <a:off x="1371600" y="5105400"/>
            <a:ext cx="6400800" cy="685800"/>
          </a:xfrm>
        </p:spPr>
        <p:txBody>
          <a:bodyPr>
            <a:normAutofit fontScale="92500" lnSpcReduction="20000"/>
          </a:bodyPr>
          <a:lstStyle/>
          <a:p>
            <a:pPr algn="l"/>
            <a:r>
              <a:rPr lang="en-US" dirty="0" smtClean="0"/>
              <a:t>Felix Lu</a:t>
            </a:r>
          </a:p>
          <a:p>
            <a:pPr algn="l"/>
            <a:r>
              <a:rPr lang="en-US" dirty="0" smtClean="0"/>
              <a:t>Month Day, Year</a:t>
            </a:r>
          </a:p>
          <a:p>
            <a:pPr algn="l"/>
            <a:endParaRPr lang="en-US" dirty="0"/>
          </a:p>
        </p:txBody>
      </p:sp>
      <p:pic>
        <p:nvPicPr>
          <p:cNvPr id="28674" name="Picture 2" descr="http://cores.ee.ucla.edu/images/thumb/c/c0/VANET_proj.png/400px-VANET_proj.png"/>
          <p:cNvPicPr>
            <a:picLocks noChangeAspect="1" noChangeArrowheads="1"/>
          </p:cNvPicPr>
          <p:nvPr/>
        </p:nvPicPr>
        <p:blipFill>
          <a:blip r:embed="rId2" cstate="print"/>
          <a:srcRect/>
          <a:stretch>
            <a:fillRect/>
          </a:stretch>
        </p:blipFill>
        <p:spPr bwMode="auto">
          <a:xfrm>
            <a:off x="914400" y="1447800"/>
            <a:ext cx="7315200" cy="217627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 Distribution</a:t>
            </a:r>
            <a:endParaRPr lang="en-US" dirty="0"/>
          </a:p>
        </p:txBody>
      </p:sp>
      <p:sp>
        <p:nvSpPr>
          <p:cNvPr id="3" name="Content Placeholder 2"/>
          <p:cNvSpPr>
            <a:spLocks noGrp="1"/>
          </p:cNvSpPr>
          <p:nvPr>
            <p:ph sz="quarter" idx="1"/>
          </p:nvPr>
        </p:nvSpPr>
        <p:spPr>
          <a:xfrm>
            <a:off x="457200" y="3352800"/>
            <a:ext cx="8229600" cy="2804160"/>
          </a:xfrm>
        </p:spPr>
        <p:txBody>
          <a:bodyPr/>
          <a:lstStyle/>
          <a:p>
            <a:r>
              <a:rPr lang="en-US" dirty="0" smtClean="0"/>
              <a:t>This breaks down when the volume is greater than 1000 vehicles/hour, but we are emphasizing the time frame from 1-3am with a sparse traffic density to model a fragmented network.</a:t>
            </a:r>
            <a:endParaRPr lang="en-US"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1600200"/>
            <a:ext cx="3590925" cy="990600"/>
          </a:xfrm>
          <a:prstGeom prst="rect">
            <a:avLst/>
          </a:prstGeom>
          <a:noFill/>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1828800"/>
            <a:ext cx="2996565" cy="742950"/>
          </a:xfrm>
          <a:prstGeom prst="rect">
            <a:avLst/>
          </a:prstGeom>
          <a:noFill/>
        </p:spPr>
      </p:pic>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3" name="Content Placeholder 2"/>
          <p:cNvSpPr>
            <a:spLocks noGrp="1"/>
          </p:cNvSpPr>
          <p:nvPr>
            <p:ph sz="quarter" idx="1"/>
          </p:nvPr>
        </p:nvSpPr>
        <p:spPr/>
        <p:txBody>
          <a:bodyPr/>
          <a:lstStyle/>
          <a:p>
            <a:r>
              <a:rPr lang="en-US" dirty="0" smtClean="0"/>
              <a:t>Tests the goodness-of-fit of the derived models against the empirical data.</a:t>
            </a:r>
          </a:p>
          <a:p>
            <a:r>
              <a:rPr lang="en-US" dirty="0" smtClean="0"/>
              <a:t>Defined by:</a:t>
            </a:r>
          </a:p>
          <a:p>
            <a:pPr>
              <a:buNone/>
            </a:pPr>
            <a:endParaRPr lang="en-US" dirty="0" smtClean="0"/>
          </a:p>
          <a:p>
            <a:pPr>
              <a:buNone/>
            </a:pPr>
            <a:endParaRPr lang="en-US" dirty="0" smtClean="0"/>
          </a:p>
          <a:p>
            <a:r>
              <a:rPr lang="en-US" dirty="0" smtClean="0"/>
              <a:t>For times 1-3am, the D statistic is accurate up to 3%.</a:t>
            </a:r>
          </a:p>
          <a:p>
            <a:r>
              <a:rPr lang="en-US" dirty="0" smtClean="0"/>
              <a:t>For the other time frames, 10am-12pm and 3pm-5pm, the model breaks down and the D statistic is as high as 10%.</a:t>
            </a:r>
            <a:endParaRPr lang="en-US"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4484" y="2762250"/>
            <a:ext cx="7411316" cy="514350"/>
          </a:xfrm>
          <a:prstGeom prst="rect">
            <a:avLst/>
          </a:prstGeom>
          <a:noFill/>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14400" y="1219200"/>
            <a:ext cx="7239000" cy="3373731"/>
          </a:xfrm>
          <a:prstGeom prst="rect">
            <a:avLst/>
          </a:prstGeom>
          <a:noFill/>
          <a:ln w="9525">
            <a:noFill/>
            <a:miter lim="800000"/>
            <a:headEnd/>
            <a:tailEnd/>
          </a:ln>
        </p:spPr>
      </p:pic>
      <p:sp>
        <p:nvSpPr>
          <p:cNvPr id="4" name="Title 3"/>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5" name="Content Placeholder 4"/>
          <p:cNvSpPr>
            <a:spLocks noGrp="1"/>
          </p:cNvSpPr>
          <p:nvPr>
            <p:ph sz="quarter" idx="1"/>
          </p:nvPr>
        </p:nvSpPr>
        <p:spPr>
          <a:xfrm>
            <a:off x="457200" y="4648200"/>
            <a:ext cx="8229600" cy="1676400"/>
          </a:xfrm>
        </p:spPr>
        <p:txBody>
          <a:bodyPr>
            <a:normAutofit fontScale="85000" lnSpcReduction="20000"/>
          </a:bodyPr>
          <a:lstStyle/>
          <a:p>
            <a:pPr>
              <a:buFont typeface="Arial" pitchFamily="34" charset="0"/>
              <a:buChar char="•"/>
            </a:pPr>
            <a:r>
              <a:rPr lang="en-US" dirty="0" smtClean="0"/>
              <a:t>Solid and dashed blue lines: 1-3am time frame</a:t>
            </a:r>
          </a:p>
          <a:p>
            <a:pPr>
              <a:buFont typeface="Arial" pitchFamily="34" charset="0"/>
              <a:buChar char="•"/>
            </a:pPr>
            <a:r>
              <a:rPr lang="en-US" dirty="0" smtClean="0"/>
              <a:t>The derived model is a good fit to the empirical data for this time frame</a:t>
            </a:r>
          </a:p>
          <a:p>
            <a:pPr>
              <a:buFont typeface="Arial" pitchFamily="34" charset="0"/>
              <a:buChar char="•"/>
            </a:pPr>
            <a:r>
              <a:rPr lang="en-US" dirty="0" smtClean="0"/>
              <a:t>The D statistic is at most 3% for this case</a:t>
            </a:r>
          </a:p>
          <a:p>
            <a:pPr>
              <a:buFont typeface="Arial" pitchFamily="34" charset="0"/>
              <a:buChar char="•"/>
            </a:pPr>
            <a:r>
              <a:rPr lang="en-US" dirty="0" smtClean="0"/>
              <a:t>The other 2 time frames do not fit as well</a:t>
            </a:r>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676400" y="1220298"/>
            <a:ext cx="5638800" cy="5084514"/>
          </a:xfrm>
          <a:prstGeom prst="rect">
            <a:avLst/>
          </a:prstGeom>
          <a:noFill/>
          <a:ln w="9525">
            <a:noFill/>
            <a:miter lim="800000"/>
            <a:headEnd/>
            <a:tailEnd/>
          </a:ln>
        </p:spPr>
      </p:pic>
      <p:sp>
        <p:nvSpPr>
          <p:cNvPr id="4" name="Title 3"/>
          <p:cNvSpPr>
            <a:spLocks noGrp="1"/>
          </p:cNvSpPr>
          <p:nvPr>
            <p:ph type="title"/>
          </p:nvPr>
        </p:nvSpPr>
        <p:spPr>
          <a:xfrm>
            <a:off x="457200" y="152400"/>
            <a:ext cx="8229600" cy="990600"/>
          </a:xfrm>
        </p:spPr>
        <p:txBody>
          <a:bodyPr>
            <a:normAutofit fontScale="90000"/>
          </a:bodyPr>
          <a:lstStyle/>
          <a:p>
            <a:r>
              <a:rPr lang="en-US" dirty="0" smtClean="0"/>
              <a:t>Analytical Data for D Statistics from </a:t>
            </a:r>
            <a:r>
              <a:rPr lang="en-US" dirty="0" err="1" smtClean="0"/>
              <a:t>Kolmogorov</a:t>
            </a:r>
            <a:r>
              <a:rPr lang="en-US" dirty="0" smtClean="0"/>
              <a:t>-Smirnov Test </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Characteristics</a:t>
            </a:r>
            <a:endParaRPr lang="en-US" dirty="0"/>
          </a:p>
        </p:txBody>
      </p:sp>
      <p:sp>
        <p:nvSpPr>
          <p:cNvPr id="3" name="Content Placeholder 2"/>
          <p:cNvSpPr>
            <a:spLocks noGrp="1"/>
          </p:cNvSpPr>
          <p:nvPr>
            <p:ph sz="quarter" idx="1"/>
          </p:nvPr>
        </p:nvSpPr>
        <p:spPr/>
        <p:txBody>
          <a:bodyPr/>
          <a:lstStyle/>
          <a:p>
            <a:r>
              <a:rPr lang="en-US" dirty="0" smtClean="0"/>
              <a:t>Probability of being the last vehicle in a cluster</a:t>
            </a:r>
          </a:p>
          <a:p>
            <a:endParaRPr lang="en-US" dirty="0" smtClean="0"/>
          </a:p>
          <a:p>
            <a:r>
              <a:rPr lang="en-US" dirty="0" smtClean="0"/>
              <a:t>Average Intra-Cluster Spacing</a:t>
            </a:r>
          </a:p>
          <a:p>
            <a:endParaRPr lang="en-US" dirty="0" smtClean="0"/>
          </a:p>
          <a:p>
            <a:r>
              <a:rPr lang="en-US" dirty="0" smtClean="0"/>
              <a:t>Average Inter-Cluster Spacing</a:t>
            </a:r>
          </a:p>
          <a:p>
            <a:endParaRPr lang="en-US" dirty="0" smtClean="0"/>
          </a:p>
          <a:p>
            <a:r>
              <a:rPr lang="en-US" dirty="0" smtClean="0"/>
              <a:t>Average Cluster Size</a:t>
            </a:r>
          </a:p>
          <a:p>
            <a:endParaRPr lang="en-US" dirty="0" smtClean="0"/>
          </a:p>
          <a:p>
            <a:r>
              <a:rPr lang="en-US" dirty="0" smtClean="0"/>
              <a:t>Average Cluster Length</a:t>
            </a:r>
          </a:p>
          <a:p>
            <a:endParaRPr lang="en-US"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62200" y="1676400"/>
            <a:ext cx="3619500" cy="512495"/>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2209800"/>
            <a:ext cx="2667000" cy="706755"/>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0" y="3048000"/>
            <a:ext cx="1752600" cy="639635"/>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29200" y="3886200"/>
            <a:ext cx="1219200" cy="692727"/>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29200" y="4800600"/>
            <a:ext cx="3276600" cy="683153"/>
          </a:xfrm>
          <a:prstGeom prst="rect">
            <a:avLst/>
          </a:prstGeom>
          <a:noFill/>
        </p:spPr>
      </p:pic>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828800" y="1600200"/>
            <a:ext cx="5391150" cy="1762125"/>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smtClean="0"/>
              <a:t>Disconnected networks with two directional traffic</a:t>
            </a:r>
            <a:endParaRPr lang="en-US" dirty="0"/>
          </a:p>
        </p:txBody>
      </p:sp>
      <p:sp>
        <p:nvSpPr>
          <p:cNvPr id="4" name="Content Placeholder 3"/>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Can utilize opposite direction traffic to bridge a network, however will have to incur additional temporal delay</a:t>
            </a:r>
          </a:p>
          <a:p>
            <a:r>
              <a:rPr lang="en-US" dirty="0" smtClean="0"/>
              <a:t>Immediate goal is to broadcast a message from “</a:t>
            </a:r>
            <a:r>
              <a:rPr lang="en-US" dirty="0" err="1" smtClean="0"/>
              <a:t>Src</a:t>
            </a:r>
            <a:r>
              <a:rPr lang="en-US" dirty="0" smtClean="0"/>
              <a:t>” to “</a:t>
            </a:r>
            <a:r>
              <a:rPr lang="en-US" dirty="0" err="1" smtClean="0"/>
              <a:t>Dst</a:t>
            </a:r>
            <a:r>
              <a:rPr lang="en-US" dirty="0" smtClean="0"/>
              <a:t>”`</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828800" y="1219200"/>
            <a:ext cx="5448300" cy="37242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7" name="Title 6"/>
          <p:cNvSpPr>
            <a:spLocks noGrp="1"/>
          </p:cNvSpPr>
          <p:nvPr>
            <p:ph type="title"/>
          </p:nvPr>
        </p:nvSpPr>
        <p:spPr/>
        <p:txBody>
          <a:bodyPr/>
          <a:lstStyle/>
          <a:p>
            <a:r>
              <a:rPr lang="en-US" dirty="0" smtClean="0"/>
              <a:t>Spatial Delay</a:t>
            </a:r>
            <a:endParaRPr lang="en-US" dirty="0"/>
          </a:p>
        </p:txBody>
      </p:sp>
      <p:sp>
        <p:nvSpPr>
          <p:cNvPr id="8" name="Content Placeholder 7"/>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delay incurred by broadcasting to vehicles in immediate range is Spatial Relay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752600" y="1676400"/>
            <a:ext cx="5619750" cy="1924050"/>
          </a:xfrm>
          <a:prstGeom prst="rect">
            <a:avLst/>
          </a:prstGeom>
          <a:noFill/>
          <a:ln w="9525">
            <a:noFill/>
            <a:miter lim="800000"/>
            <a:headEnd/>
            <a:tailEnd/>
          </a:ln>
        </p:spPr>
      </p:pic>
      <p:sp>
        <p:nvSpPr>
          <p:cNvPr id="3" name="TextBox 2"/>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4" name="Title 3"/>
          <p:cNvSpPr>
            <a:spLocks noGrp="1"/>
          </p:cNvSpPr>
          <p:nvPr>
            <p:ph type="title"/>
          </p:nvPr>
        </p:nvSpPr>
        <p:spPr/>
        <p:txBody>
          <a:bodyPr/>
          <a:lstStyle/>
          <a:p>
            <a:r>
              <a:rPr lang="en-US" dirty="0" smtClean="0"/>
              <a:t>Store-Carry-Forward</a:t>
            </a:r>
            <a:endParaRPr lang="en-US" dirty="0"/>
          </a:p>
        </p:txBody>
      </p:sp>
      <p:sp>
        <p:nvSpPr>
          <p:cNvPr id="5" name="Content Placeholder 4"/>
          <p:cNvSpPr>
            <a:spLocks noGrp="1"/>
          </p:cNvSpPr>
          <p:nvPr>
            <p:ph sz="quarter" idx="1"/>
          </p:nvPr>
        </p:nvSpPr>
        <p:spPr/>
        <p:txBody>
          <a:bodyPr/>
          <a:lstStyle/>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r>
              <a:rPr lang="en-US" dirty="0" smtClean="0"/>
              <a:t>Store-carry-forward referred to as Temporal Relay</a:t>
            </a:r>
          </a:p>
          <a:p>
            <a:r>
              <a:rPr lang="en-US" dirty="0" smtClean="0"/>
              <a:t>Incurs greater temporal delay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72000" y="1524000"/>
            <a:ext cx="4329174" cy="3362325"/>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Simulated results match extremely well with analytical results for both cases of one and two direction probability of being disconnected</a:t>
            </a:r>
          </a:p>
          <a:p>
            <a:r>
              <a:rPr lang="en-US" sz="1800" dirty="0" smtClean="0"/>
              <a:t>Comparing with the empirical results at 1-3am, which showed an approximate volume of 500 </a:t>
            </a:r>
            <a:r>
              <a:rPr lang="en-US" sz="1800" dirty="0" err="1" smtClean="0"/>
              <a:t>veh</a:t>
            </a:r>
            <a:r>
              <a:rPr lang="en-US" sz="1800" dirty="0" smtClean="0"/>
              <a:t>/hr, the probability of being disconnected is again 35%</a:t>
            </a:r>
          </a:p>
          <a:p>
            <a:r>
              <a:rPr lang="en-US" sz="1800" dirty="0" smtClean="0"/>
              <a:t>The results also show that as traffic density increases, the disconnection probability decreases. This follows reason because it increases the likelihood of vehicles being in the range of R=250m.</a:t>
            </a:r>
            <a:endParaRPr lang="en-US" sz="1800" dirty="0"/>
          </a:p>
        </p:txBody>
      </p:sp>
      <p:sp>
        <p:nvSpPr>
          <p:cNvPr id="8" name="Content Placeholder 7"/>
          <p:cNvSpPr>
            <a:spLocks noGrp="1"/>
          </p:cNvSpPr>
          <p:nvPr>
            <p:ph sz="quarter" idx="2"/>
          </p:nvPr>
        </p:nvSpPr>
        <p:spPr/>
        <p:txBody>
          <a:bodyPr/>
          <a:lstStyle/>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102483" y="1447800"/>
            <a:ext cx="5041517" cy="41148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Analytical and simulated results are nearly identical</a:t>
            </a:r>
          </a:p>
          <a:p>
            <a:r>
              <a:rPr lang="en-US" sz="1800" dirty="0" smtClean="0"/>
              <a:t>As traffic volume increases, the distance between vehicles decreases. This reduces the inter and intra-vehicle spacing as expected.</a:t>
            </a:r>
          </a:p>
          <a:p>
            <a:r>
              <a:rPr lang="en-US" sz="1800" dirty="0" smtClean="0"/>
              <a:t>As more vehicles enter the network, the results also show as expected that the average number of vehicles in a cluster increases. Intuitively, as cluster size increases, it should follow that cluster lengths also increase.</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VANET?</a:t>
            </a:r>
            <a:endParaRPr lang="en-US" dirty="0"/>
          </a:p>
        </p:txBody>
      </p:sp>
      <p:sp>
        <p:nvSpPr>
          <p:cNvPr id="3" name="Content Placeholder 2"/>
          <p:cNvSpPr>
            <a:spLocks noGrp="1"/>
          </p:cNvSpPr>
          <p:nvPr>
            <p:ph sz="quarter" idx="1"/>
          </p:nvPr>
        </p:nvSpPr>
        <p:spPr/>
        <p:txBody>
          <a:bodyPr/>
          <a:lstStyle/>
          <a:p>
            <a:r>
              <a:rPr lang="en-US" dirty="0" smtClean="0"/>
              <a:t>Introduction to VANET</a:t>
            </a:r>
          </a:p>
          <a:p>
            <a:r>
              <a:rPr lang="en-US" dirty="0" smtClean="0"/>
              <a:t>FELIX do this page when all 4 papers are done</a:t>
            </a:r>
            <a:endParaRPr lang="en-US" dirty="0"/>
          </a:p>
        </p:txBody>
      </p:sp>
      <p:sp>
        <p:nvSpPr>
          <p:cNvPr id="8" name="Content Placeholder 7"/>
          <p:cNvSpPr>
            <a:spLocks noGrp="1"/>
          </p:cNvSpPr>
          <p:nvPr>
            <p:ph sz="quarter" idx="2"/>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122615" y="2743200"/>
            <a:ext cx="5021385" cy="2489712"/>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The average re-healing time is shown to be impacted by a vehicles speed. It is shown that the re-healing time is dependent on the speed of both east and westbound vehicles.  An increase in speed decreases the delay to store and forward messages.</a:t>
            </a:r>
          </a:p>
          <a:p>
            <a:r>
              <a:rPr lang="en-US" sz="1800" dirty="0" smtClean="0"/>
              <a:t>We can also see that an increase in network density decreases the re-healing time. With more vehicles in range of the 250m constraint, the greater amount of spatial relays that can occur to relay messages. Spatial relays are negligible compared to temporal relays therefore significantly reducing the average re-healing times</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Vehicular Mobility Simulation for VANETs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smtClean="0"/>
              <a:t>Authors: Marco Fiore, Jerome </a:t>
            </a:r>
            <a:r>
              <a:rPr lang="en-US" dirty="0" err="1" smtClean="0"/>
              <a:t>Hrri</a:t>
            </a:r>
            <a:r>
              <a:rPr lang="en-US" dirty="0" smtClean="0"/>
              <a:t>, </a:t>
            </a:r>
            <a:r>
              <a:rPr lang="en-US" dirty="0" err="1" smtClean="0"/>
              <a:t>Fethi</a:t>
            </a:r>
            <a:r>
              <a:rPr lang="en-US" dirty="0" smtClean="0"/>
              <a:t> </a:t>
            </a:r>
            <a:r>
              <a:rPr lang="en-US" dirty="0" err="1" smtClean="0"/>
              <a:t>Filali</a:t>
            </a:r>
            <a:r>
              <a:rPr lang="en-US" dirty="0" smtClean="0"/>
              <a:t>, Christian Bonnet </a:t>
            </a:r>
          </a:p>
          <a:p>
            <a:r>
              <a:rPr lang="en-US" dirty="0" smtClean="0"/>
              <a:t> Simulation Symposium, 2007. ANSS ’07. 40</a:t>
            </a:r>
            <a:r>
              <a:rPr lang="en-US" baseline="30000" dirty="0" smtClean="0"/>
              <a:t>th</a:t>
            </a:r>
            <a:r>
              <a:rPr lang="en-US" dirty="0" smtClean="0"/>
              <a:t> Annual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VanetMobiSim</a:t>
            </a:r>
            <a:endParaRPr lang="en-US" dirty="0"/>
          </a:p>
        </p:txBody>
      </p:sp>
      <p:sp>
        <p:nvSpPr>
          <p:cNvPr id="5" name="Content Placeholder 4"/>
          <p:cNvSpPr>
            <a:spLocks noGrp="1"/>
          </p:cNvSpPr>
          <p:nvPr>
            <p:ph sz="quarter" idx="1"/>
          </p:nvPr>
        </p:nvSpPr>
        <p:spPr/>
        <p:txBody>
          <a:bodyPr/>
          <a:lstStyle/>
          <a:p>
            <a:r>
              <a:rPr lang="en-US" dirty="0" smtClean="0"/>
              <a:t>There’s no arguing that wireless technology is infiltrating the vehicles we drive everyday. The possibilities are endless, however a common road block in testing prototypes and protocols lies with the resources needed (amount of vehicles) and the large scale of developed roads. </a:t>
            </a:r>
          </a:p>
          <a:p>
            <a:r>
              <a:rPr lang="en-US" dirty="0" smtClean="0"/>
              <a:t>A viable solution is in the realm of simulation. However, a simulation is only as good as it’s ability to properly characterize reality. </a:t>
            </a:r>
          </a:p>
          <a:p>
            <a:r>
              <a:rPr lang="en-US" dirty="0" smtClean="0"/>
              <a:t>One such tool is </a:t>
            </a:r>
            <a:r>
              <a:rPr lang="en-US" dirty="0" err="1" smtClean="0"/>
              <a:t>VanetMobiSim</a:t>
            </a:r>
            <a:r>
              <a:rPr lang="en-US" dirty="0" smtClean="0"/>
              <a:t> which allows a user to characterize criteria that influence traffic flow</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 Simulations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Many simulation models do not factor in all the nuances that shape traffic congestion</a:t>
            </a:r>
          </a:p>
          <a:p>
            <a:r>
              <a:rPr lang="en-US" dirty="0" smtClean="0"/>
              <a:t>Traffic conditions are composed of more than just the road lengths, speed limits, and number of lanes. Characteristics of roads such as stop signs versus stop lights at intersections, the proximity to frequented buildings, and characteristics of individual drivers also shape how traffic is formed</a:t>
            </a:r>
          </a:p>
          <a:p>
            <a:r>
              <a:rPr lang="en-US" dirty="0" err="1" smtClean="0"/>
              <a:t>VanetMobiSim</a:t>
            </a:r>
            <a:r>
              <a:rPr lang="en-US" dirty="0" smtClean="0"/>
              <a:t> offers the ability to take into account physical characteristics of road environments as well as characteristics of drivers to properly simulate traffic conditions given a road topology.</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Macro-Mobility Features</a:t>
            </a:r>
            <a:endParaRPr lang="en-US" dirty="0"/>
          </a:p>
        </p:txBody>
      </p:sp>
      <p:sp>
        <p:nvSpPr>
          <p:cNvPr id="3" name="Content Placeholder 2"/>
          <p:cNvSpPr>
            <a:spLocks noGrp="1"/>
          </p:cNvSpPr>
          <p:nvPr>
            <p:ph sz="quarter" idx="1"/>
          </p:nvPr>
        </p:nvSpPr>
        <p:spPr/>
        <p:txBody>
          <a:bodyPr>
            <a:normAutofit fontScale="92500"/>
          </a:bodyPr>
          <a:lstStyle/>
          <a:p>
            <a:r>
              <a:rPr lang="en-US" dirty="0" smtClean="0"/>
              <a:t>Macro-Mobility features refer to physical characteristics that could possibly affect traffic conditions. Some examples are the number of lanes on a road, traffic signs, speed limits, paths traveled, and of course road topologies.</a:t>
            </a:r>
          </a:p>
          <a:p>
            <a:r>
              <a:rPr lang="en-US" dirty="0" err="1" smtClean="0"/>
              <a:t>VanetMobiSim</a:t>
            </a:r>
            <a:r>
              <a:rPr lang="en-US" dirty="0" smtClean="0"/>
              <a:t> allows the user to customize all these characteristics which is very important because obviously the physical limitations of the driving conditions have an affect on traffic. </a:t>
            </a:r>
          </a:p>
          <a:p>
            <a:r>
              <a:rPr lang="en-US" dirty="0" smtClean="0"/>
              <a:t>Customizable road topologies is another option of </a:t>
            </a:r>
            <a:r>
              <a:rPr lang="en-US" dirty="0" err="1" smtClean="0"/>
              <a:t>VanetMobiSim</a:t>
            </a:r>
            <a:r>
              <a:rPr lang="en-US" dirty="0" smtClean="0"/>
              <a:t> that allows for realistic simulations. By having this feature a user can model an environment the size of a city, which is a major roadblock to real world testing.</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8" name="Text Placeholder 7"/>
          <p:cNvSpPr>
            <a:spLocks noGrp="1"/>
          </p:cNvSpPr>
          <p:nvPr>
            <p:ph sz="quarter" idx="1"/>
          </p:nvPr>
        </p:nvSpPr>
        <p:spPr/>
        <p:txBody>
          <a:bodyPr/>
          <a:lstStyle/>
          <a:p>
            <a:r>
              <a:rPr lang="en-US" dirty="0" smtClean="0"/>
              <a:t>User-defined graph: The user lists the vertices and connections to create the graph</a:t>
            </a:r>
            <a:endParaRPr lang="en-US" dirty="0"/>
          </a:p>
        </p:txBody>
      </p:sp>
      <p:sp>
        <p:nvSpPr>
          <p:cNvPr id="12" name="Content Placeholder 11"/>
          <p:cNvSpPr>
            <a:spLocks noGrp="1"/>
          </p:cNvSpPr>
          <p:nvPr>
            <p:ph sz="quarter" idx="2"/>
          </p:nvPr>
        </p:nvSpPr>
        <p:spPr/>
        <p:txBody>
          <a:bodyPr/>
          <a:lstStyle/>
          <a:p>
            <a:r>
              <a:rPr lang="en-US" dirty="0" smtClean="0"/>
              <a:t>GDF map: Geographical Data File. Most of these are not free </a:t>
            </a:r>
            <a:r>
              <a:rPr lang="en-US" dirty="0" smtClean="0">
                <a:sym typeface="Wingdings" pitchFamily="2" charset="2"/>
              </a:rPr>
              <a:t></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027" name="Picture 3"/>
          <p:cNvPicPr>
            <a:picLocks noChangeAspect="1" noChangeArrowheads="1"/>
          </p:cNvPicPr>
          <p:nvPr/>
        </p:nvPicPr>
        <p:blipFill>
          <a:blip r:embed="rId2" cstate="print"/>
          <a:srcRect/>
          <a:stretch>
            <a:fillRect/>
          </a:stretch>
        </p:blipFill>
        <p:spPr bwMode="auto">
          <a:xfrm>
            <a:off x="1295400" y="3200400"/>
            <a:ext cx="2362200" cy="2524125"/>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5562600" y="3276600"/>
            <a:ext cx="2228850" cy="25336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3" name="Content Placeholder 2"/>
          <p:cNvSpPr>
            <a:spLocks noGrp="1"/>
          </p:cNvSpPr>
          <p:nvPr>
            <p:ph sz="quarter" idx="1"/>
          </p:nvPr>
        </p:nvSpPr>
        <p:spPr/>
        <p:txBody>
          <a:bodyPr/>
          <a:lstStyle/>
          <a:p>
            <a:r>
              <a:rPr lang="en-US" dirty="0" smtClean="0"/>
              <a:t>TIGER map: road topologies taken from the TIGER database. This is a free source, however the granularity of detail is not as high as with a GDF.</a:t>
            </a:r>
            <a:endParaRPr lang="en-US" dirty="0"/>
          </a:p>
        </p:txBody>
      </p:sp>
      <p:sp>
        <p:nvSpPr>
          <p:cNvPr id="4" name="Content Placeholder 3"/>
          <p:cNvSpPr>
            <a:spLocks noGrp="1"/>
          </p:cNvSpPr>
          <p:nvPr>
            <p:ph sz="quarter" idx="2"/>
          </p:nvPr>
        </p:nvSpPr>
        <p:spPr/>
        <p:txBody>
          <a:bodyPr/>
          <a:lstStyle/>
          <a:p>
            <a:r>
              <a:rPr lang="en-US" dirty="0" smtClean="0"/>
              <a:t>Clustered </a:t>
            </a:r>
            <a:r>
              <a:rPr lang="en-US" dirty="0" err="1" smtClean="0"/>
              <a:t>Voronoi</a:t>
            </a:r>
            <a:r>
              <a:rPr lang="en-US" dirty="0" smtClean="0"/>
              <a:t> graph: A random generation via a </a:t>
            </a:r>
            <a:r>
              <a:rPr lang="en-US" dirty="0" err="1" smtClean="0"/>
              <a:t>Voronoi</a:t>
            </a:r>
            <a:r>
              <a:rPr lang="en-US" dirty="0" smtClean="0"/>
              <a:t> tessellation given a set of points. Has ability to vary traffic densities.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43000" y="3733800"/>
            <a:ext cx="2371725" cy="25050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2051" name="Picture 3"/>
          <p:cNvPicPr>
            <a:picLocks noChangeAspect="1" noChangeArrowheads="1"/>
          </p:cNvPicPr>
          <p:nvPr/>
        </p:nvPicPr>
        <p:blipFill>
          <a:blip r:embed="rId3" cstate="print"/>
          <a:srcRect/>
          <a:stretch>
            <a:fillRect/>
          </a:stretch>
        </p:blipFill>
        <p:spPr bwMode="auto">
          <a:xfrm>
            <a:off x="5715000" y="3733800"/>
            <a:ext cx="2209800" cy="25241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Macro-Mobility Features: Enhancements</a:t>
            </a:r>
            <a:endParaRPr lang="en-US" dirty="0"/>
          </a:p>
        </p:txBody>
      </p:sp>
      <p:sp>
        <p:nvSpPr>
          <p:cNvPr id="6" name="Content Placeholder 5"/>
          <p:cNvSpPr>
            <a:spLocks noGrp="1"/>
          </p:cNvSpPr>
          <p:nvPr>
            <p:ph sz="quarter" idx="1"/>
          </p:nvPr>
        </p:nvSpPr>
        <p:spPr/>
        <p:txBody>
          <a:bodyPr/>
          <a:lstStyle/>
          <a:p>
            <a:r>
              <a:rPr lang="en-US" dirty="0" err="1" smtClean="0"/>
              <a:t>VanetMobiSim</a:t>
            </a:r>
            <a:r>
              <a:rPr lang="en-US" dirty="0" smtClean="0"/>
              <a:t> offers the following enhancements from </a:t>
            </a:r>
            <a:r>
              <a:rPr lang="en-US" dirty="0" err="1" smtClean="0"/>
              <a:t>CanuMobiSim</a:t>
            </a:r>
            <a:r>
              <a:rPr lang="en-US" dirty="0" smtClean="0"/>
              <a:t>, in which it was derived</a:t>
            </a:r>
          </a:p>
          <a:p>
            <a:pPr lvl="1"/>
            <a:r>
              <a:rPr lang="en-US" dirty="0" smtClean="0"/>
              <a:t>Ability to model traffic given multiple lanes and directions</a:t>
            </a:r>
          </a:p>
          <a:p>
            <a:pPr lvl="1"/>
            <a:r>
              <a:rPr lang="en-US" dirty="0" smtClean="0"/>
              <a:t>Road dividers separating traffic flowing in opposite directions</a:t>
            </a:r>
          </a:p>
          <a:p>
            <a:pPr lvl="1"/>
            <a:r>
              <a:rPr lang="en-US" dirty="0" smtClean="0"/>
              <a:t>Varying speed limits for different roads given the topology</a:t>
            </a:r>
          </a:p>
          <a:p>
            <a:pPr lvl="1"/>
            <a:r>
              <a:rPr lang="en-US" dirty="0" smtClean="0"/>
              <a:t>Ability to have different traffic flow control mechanisms such as stop signs or traffic lights at intersections.  Along with this, the user can also moderate the time in which traffic lights change.</a:t>
            </a:r>
          </a:p>
        </p:txBody>
      </p:sp>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r>
              <a:rPr lang="en-US" dirty="0" smtClean="0"/>
              <a:t>One important aspect of traffic modeling is applying movement patterns to vehicles. In the model, essentially a graph, the movement patterns will dictate how each vehicle moves from vertices to vertices along the edges</a:t>
            </a:r>
          </a:p>
          <a:p>
            <a:pPr lvl="1"/>
            <a:r>
              <a:rPr lang="en-US" dirty="0" smtClean="0"/>
              <a:t>Trip Generation Module: Allows the user to define a set of points of interest so that vehicles follow the given path across specified edges on the graph. This is ideal if we want to force vehicles on a particular path</a:t>
            </a:r>
          </a:p>
          <a:p>
            <a:pPr lvl="2"/>
            <a:r>
              <a:rPr lang="en-US" dirty="0" smtClean="0"/>
              <a:t>Two models associated with the Trip Generation Module</a:t>
            </a:r>
          </a:p>
          <a:p>
            <a:pPr lvl="2"/>
            <a:r>
              <a:rPr lang="en-US" dirty="0" smtClean="0"/>
              <a:t>Random Trip Model: Between a set of points, a random path is decided to reach the destination</a:t>
            </a:r>
          </a:p>
          <a:p>
            <a:pPr lvl="2"/>
            <a:r>
              <a:rPr lang="en-US" dirty="0" smtClean="0"/>
              <a:t>Activity Sequences:  The user provides the points of interest and the path to reach the destination</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pPr marL="274320" lvl="1">
              <a:spcBef>
                <a:spcPts val="600"/>
              </a:spcBef>
              <a:buClr>
                <a:schemeClr val="accent1"/>
              </a:buClr>
            </a:pPr>
            <a:r>
              <a:rPr lang="en-US" dirty="0" smtClean="0"/>
              <a:t>Path Computation Module: Given a set of points to traverse, the module computes the ideal path to each point. This could be used to model more random traffic as the user is not fully in control of the path vehicles will take</a:t>
            </a:r>
          </a:p>
          <a:p>
            <a:pPr lvl="1"/>
            <a:r>
              <a:rPr lang="en-US" dirty="0" smtClean="0"/>
              <a:t>Three models are included with the Path Computation Module</a:t>
            </a:r>
          </a:p>
          <a:p>
            <a:pPr lvl="1"/>
            <a:r>
              <a:rPr lang="en-US" dirty="0" err="1" smtClean="0"/>
              <a:t>Dijkstra’s</a:t>
            </a:r>
            <a:r>
              <a:rPr lang="en-US" dirty="0" smtClean="0"/>
              <a:t> Algorithm is used by applying a weight to each edge on the graph. As the edge decreases the cost increases</a:t>
            </a:r>
          </a:p>
          <a:p>
            <a:pPr lvl="1"/>
            <a:r>
              <a:rPr lang="en-US" dirty="0" smtClean="0"/>
              <a:t>The weighting can also be determined by the relation between how many vehicles are on the edge. This is used to simulate roads with different densities</a:t>
            </a:r>
          </a:p>
          <a:p>
            <a:pPr lvl="1"/>
            <a:r>
              <a:rPr lang="en-US" dirty="0" smtClean="0"/>
              <a:t>A combination of the two methods with knowledge of the speed limit. This additional knowledge allows the decisions to be based on clearest and fastest path</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Routing in Sparse Vehicular Ad Hoc Wireless Networks</a:t>
            </a:r>
            <a:endParaRPr lang="en-US" b="1" dirty="0"/>
          </a:p>
        </p:txBody>
      </p:sp>
      <p:sp>
        <p:nvSpPr>
          <p:cNvPr id="3" name="Content Placeholder 2"/>
          <p:cNvSpPr>
            <a:spLocks noGrp="1"/>
          </p:cNvSpPr>
          <p:nvPr>
            <p:ph type="subTitle" idx="1"/>
          </p:nvPr>
        </p:nvSpPr>
        <p:spPr/>
        <p:txBody>
          <a:bodyPr>
            <a:normAutofit fontScale="47500" lnSpcReduction="20000"/>
          </a:bodyPr>
          <a:lstStyle/>
          <a:p>
            <a:r>
              <a:rPr lang="en-US" dirty="0" smtClean="0"/>
              <a:t>AUTHORS: </a:t>
            </a:r>
            <a:r>
              <a:rPr lang="en-US" dirty="0" err="1" smtClean="0"/>
              <a:t>Nawaporn</a:t>
            </a:r>
            <a:r>
              <a:rPr lang="en-US" dirty="0" smtClean="0"/>
              <a:t> </a:t>
            </a:r>
            <a:r>
              <a:rPr lang="en-US" dirty="0" err="1" smtClean="0"/>
              <a:t>Wisitpongphan</a:t>
            </a:r>
            <a:r>
              <a:rPr lang="en-US" dirty="0" smtClean="0"/>
              <a:t>, Fan </a:t>
            </a:r>
            <a:r>
              <a:rPr lang="en-US" dirty="0" err="1" smtClean="0"/>
              <a:t>Bai</a:t>
            </a:r>
            <a:r>
              <a:rPr lang="en-US" dirty="0" smtClean="0"/>
              <a:t>, </a:t>
            </a:r>
            <a:r>
              <a:rPr lang="en-US" dirty="0" err="1" smtClean="0"/>
              <a:t>Priyantha</a:t>
            </a:r>
            <a:r>
              <a:rPr lang="en-US" dirty="0" smtClean="0"/>
              <a:t> </a:t>
            </a:r>
            <a:r>
              <a:rPr lang="en-US" dirty="0" err="1" smtClean="0"/>
              <a:t>Mudalige</a:t>
            </a:r>
            <a:r>
              <a:rPr lang="en-US" dirty="0" smtClean="0"/>
              <a:t>, </a:t>
            </a:r>
            <a:r>
              <a:rPr lang="en-US" dirty="0" err="1" smtClean="0"/>
              <a:t>Varsha</a:t>
            </a:r>
            <a:r>
              <a:rPr lang="en-US" dirty="0" smtClean="0"/>
              <a:t> </a:t>
            </a:r>
            <a:r>
              <a:rPr lang="en-US" dirty="0" err="1" smtClean="0"/>
              <a:t>Sadekar</a:t>
            </a:r>
            <a:r>
              <a:rPr lang="en-US" dirty="0" smtClean="0"/>
              <a:t>, and </a:t>
            </a:r>
            <a:r>
              <a:rPr lang="en-US" dirty="0" err="1" smtClean="0"/>
              <a:t>Ozan</a:t>
            </a:r>
            <a:r>
              <a:rPr lang="en-US" dirty="0" smtClean="0"/>
              <a:t> </a:t>
            </a:r>
            <a:r>
              <a:rPr lang="en-US" dirty="0" err="1" smtClean="0"/>
              <a:t>Tonguz</a:t>
            </a:r>
            <a:r>
              <a:rPr lang="en-US" dirty="0" smtClean="0"/>
              <a:t> </a:t>
            </a:r>
          </a:p>
          <a:p>
            <a:r>
              <a:rPr lang="en-US" dirty="0" smtClean="0"/>
              <a:t>IEEE Journal on Selected Areas in Communications, Vol. 25, No. 8, October 2007 (pg 1538-1556)</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Micro-Mobility Features</a:t>
            </a:r>
            <a:endParaRPr lang="en-US" dirty="0"/>
          </a:p>
        </p:txBody>
      </p:sp>
      <p:sp>
        <p:nvSpPr>
          <p:cNvPr id="3" name="Content Placeholder 2"/>
          <p:cNvSpPr>
            <a:spLocks noGrp="1"/>
          </p:cNvSpPr>
          <p:nvPr>
            <p:ph sz="quarter" idx="1"/>
          </p:nvPr>
        </p:nvSpPr>
        <p:spPr/>
        <p:txBody>
          <a:bodyPr/>
          <a:lstStyle/>
          <a:p>
            <a:r>
              <a:rPr lang="en-US" dirty="0" smtClean="0"/>
              <a:t>Micro-Mobility Features are related to the behavior of individual cars. I believe this is an important feature to model because it shapes how traffic is formed just as much as the physical contours of a given road topology.</a:t>
            </a:r>
          </a:p>
          <a:p>
            <a:pPr lvl="1"/>
            <a:r>
              <a:rPr lang="en-US" dirty="0" err="1" smtClean="0"/>
              <a:t>VanetMobiSim</a:t>
            </a:r>
            <a:r>
              <a:rPr lang="en-US" dirty="0" smtClean="0"/>
              <a:t> classifies the micro-mobility features into three categories based on how a vehicle accelerates</a:t>
            </a:r>
          </a:p>
          <a:p>
            <a:pPr lvl="1"/>
            <a:r>
              <a:rPr lang="en-US" dirty="0" smtClean="0"/>
              <a:t>Deterministic, given some set of conditions an expected outcome occurs</a:t>
            </a:r>
          </a:p>
          <a:p>
            <a:pPr lvl="1"/>
            <a:r>
              <a:rPr lang="en-US" dirty="0" smtClean="0"/>
              <a:t>Function of nearby vehicles in a single lane</a:t>
            </a:r>
          </a:p>
          <a:p>
            <a:pPr lvl="1"/>
            <a:r>
              <a:rPr lang="en-US" dirty="0" smtClean="0"/>
              <a:t>Function of nearby vehicles for multiple lanes</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Models in </a:t>
            </a:r>
            <a:r>
              <a:rPr lang="en-US" dirty="0" err="1" smtClean="0"/>
              <a:t>VanetMobiSim</a:t>
            </a:r>
            <a:endParaRPr lang="en-US" dirty="0"/>
          </a:p>
        </p:txBody>
      </p:sp>
      <p:sp>
        <p:nvSpPr>
          <p:cNvPr id="10" name="Content Placeholder 9"/>
          <p:cNvSpPr>
            <a:spLocks noGrp="1"/>
          </p:cNvSpPr>
          <p:nvPr>
            <p:ph sz="quarter" idx="1"/>
          </p:nvPr>
        </p:nvSpPr>
        <p:spPr/>
        <p:txBody>
          <a:bodyPr/>
          <a:lstStyle/>
          <a:p>
            <a:r>
              <a:rPr lang="en-US" dirty="0" smtClean="0"/>
              <a:t>An improvement form </a:t>
            </a:r>
            <a:r>
              <a:rPr lang="en-US" dirty="0" err="1" smtClean="0"/>
              <a:t>CanuMobiSim</a:t>
            </a:r>
            <a:r>
              <a:rPr lang="en-US" dirty="0" smtClean="0"/>
              <a:t> is the modeling of the Fluid Traffic Model (FTM) and Intelligent Driver Model (IDM)</a:t>
            </a:r>
          </a:p>
          <a:p>
            <a:r>
              <a:rPr lang="en-US" dirty="0" smtClean="0"/>
              <a:t>The Fluid Traffic Model is a monotonically decreasing equation with a lower bound as a result of traffic congestion.</a:t>
            </a:r>
          </a:p>
          <a:p>
            <a:endParaRPr lang="en-US" dirty="0" smtClean="0"/>
          </a:p>
          <a:p>
            <a:r>
              <a:rPr lang="en-US" dirty="0" smtClean="0"/>
              <a:t>This equation characterizes the output speed as a function of the min and max speeds , current traffic density </a:t>
            </a:r>
            <a:r>
              <a:rPr lang="en-US" i="1" dirty="0" smtClean="0"/>
              <a:t>k</a:t>
            </a:r>
            <a:r>
              <a:rPr lang="en-US" dirty="0" smtClean="0"/>
              <a:t>, and traffic density          when a traffic jam is detected.</a:t>
            </a:r>
            <a:endParaRPr lang="en-US" dirty="0"/>
          </a:p>
        </p:txBody>
      </p:sp>
      <p:graphicFrame>
        <p:nvGraphicFramePr>
          <p:cNvPr id="5" name="Table 4"/>
          <p:cNvGraphicFramePr>
            <a:graphicFrameLocks noGrp="1"/>
          </p:cNvGraphicFramePr>
          <p:nvPr/>
        </p:nvGraphicFramePr>
        <p:xfrm>
          <a:off x="1531620" y="2272284"/>
          <a:ext cx="6080760" cy="385572"/>
        </p:xfrm>
        <a:graphic>
          <a:graphicData uri="http://schemas.openxmlformats.org/drawingml/2006/table">
            <a:tbl>
              <a:tblPr/>
              <a:tblGrid>
                <a:gridCol w="3040380"/>
                <a:gridCol w="3040380"/>
              </a:tblGrid>
              <a:tr h="0">
                <a:tc gridSpan="2">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hMerge="1">
                  <a:txBody>
                    <a:bodyPr/>
                    <a:lstStyle/>
                    <a:p>
                      <a:endParaRPr lang="en-US"/>
                    </a:p>
                  </a:txBody>
                  <a:tcPr/>
                </a:tc>
              </a:tr>
              <a:tr h="0">
                <a:tc>
                  <a:txBody>
                    <a:bodyPr/>
                    <a:lstStyle/>
                    <a:p>
                      <a:pPr marL="0" marR="0">
                        <a:lnSpc>
                          <a:spcPct val="115000"/>
                        </a:lnSpc>
                        <a:spcBef>
                          <a:spcPts val="0"/>
                        </a:spcBef>
                        <a:spcAft>
                          <a:spcPts val="0"/>
                        </a:spcAft>
                      </a:pP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tabLst>
                          <a:tab pos="871220" algn="l"/>
                        </a:tabLst>
                      </a:pP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3581400"/>
            <a:ext cx="3419475" cy="781050"/>
          </a:xfrm>
          <a:prstGeom prst="rect">
            <a:avLst/>
          </a:prstGeom>
          <a:noFill/>
        </p:spPr>
      </p:pic>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5"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5105400"/>
            <a:ext cx="647700" cy="485775"/>
          </a:xfrm>
          <a:prstGeom prst="rect">
            <a:avLst/>
          </a:prstGeom>
          <a:noFill/>
        </p:spPr>
      </p:pic>
      <p:sp>
        <p:nvSpPr>
          <p:cNvPr id="23" name="TextBox 22"/>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in </a:t>
            </a:r>
            <a:r>
              <a:rPr lang="en-US" dirty="0" err="1" smtClean="0"/>
              <a:t>VanetMobiSim</a:t>
            </a:r>
            <a:endParaRPr lang="en-US" dirty="0"/>
          </a:p>
        </p:txBody>
      </p:sp>
      <p:sp>
        <p:nvSpPr>
          <p:cNvPr id="3" name="Content Placeholder 2"/>
          <p:cNvSpPr>
            <a:spLocks noGrp="1"/>
          </p:cNvSpPr>
          <p:nvPr>
            <p:ph sz="quarter" idx="1"/>
          </p:nvPr>
        </p:nvSpPr>
        <p:spPr/>
        <p:txBody>
          <a:bodyPr/>
          <a:lstStyle/>
          <a:p>
            <a:r>
              <a:rPr lang="en-US" dirty="0" smtClean="0"/>
              <a:t>The Intelligent Driver Model is a form of the car following model where results are based on the vehicle directly in front </a:t>
            </a:r>
          </a:p>
          <a:p>
            <a:endParaRPr lang="en-US" dirty="0" smtClean="0"/>
          </a:p>
          <a:p>
            <a:endParaRPr lang="en-US" dirty="0" smtClean="0"/>
          </a:p>
          <a:p>
            <a:r>
              <a:rPr lang="en-US" dirty="0" smtClean="0"/>
              <a:t>This characterizes the instantaneous acceleration as a function of the current vehicle speed, desired velocity, distance from the next vehicle, and desired dynamical distance.</a:t>
            </a:r>
          </a:p>
          <a:p>
            <a:endParaRPr lang="en-US" dirty="0" smtClean="0"/>
          </a:p>
          <a:p>
            <a:endParaRPr lang="en-US" dirty="0" smtClean="0"/>
          </a:p>
          <a:p>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01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2438400"/>
            <a:ext cx="3190875" cy="981075"/>
          </a:xfrm>
          <a:prstGeom prst="rect">
            <a:avLst/>
          </a:prstGeom>
          <a:noFill/>
        </p:spPr>
      </p:pic>
      <p:sp>
        <p:nvSpPr>
          <p:cNvPr id="50179" name="Rectangle 3"/>
          <p:cNvSpPr>
            <a:spLocks noChangeArrowheads="1"/>
          </p:cNvSpPr>
          <p:nvPr/>
        </p:nvSpPr>
        <p:spPr bwMode="auto">
          <a:xfrm>
            <a:off x="0" y="1438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18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8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2514600"/>
            <a:ext cx="2962275" cy="8763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(Intersection Management)</a:t>
            </a:r>
            <a:endParaRPr lang="en-US" dirty="0"/>
          </a:p>
        </p:txBody>
      </p:sp>
      <p:sp>
        <p:nvSpPr>
          <p:cNvPr id="3" name="Content Placeholder 2"/>
          <p:cNvSpPr>
            <a:spLocks noGrp="1"/>
          </p:cNvSpPr>
          <p:nvPr>
            <p:ph sz="quarter" idx="1"/>
          </p:nvPr>
        </p:nvSpPr>
        <p:spPr/>
        <p:txBody>
          <a:bodyPr/>
          <a:lstStyle/>
          <a:p>
            <a:r>
              <a:rPr lang="en-US" dirty="0" smtClean="0"/>
              <a:t>With other simulations, the paths of vehicles can cross without any repercussions. </a:t>
            </a:r>
            <a:r>
              <a:rPr lang="en-US" dirty="0" err="1" smtClean="0"/>
              <a:t>VanetMobiSim</a:t>
            </a:r>
            <a:r>
              <a:rPr lang="en-US" dirty="0" smtClean="0"/>
              <a:t> offers a solution to this problem with their ability to model intersection traffic.</a:t>
            </a:r>
          </a:p>
          <a:p>
            <a:r>
              <a:rPr lang="en-US" dirty="0" smtClean="0"/>
              <a:t>Stop signs, traffic signals, and drivers changing lanes all contribute to how traffic is formed. Fortunately this can all be modeled with </a:t>
            </a:r>
            <a:r>
              <a:rPr lang="en-US" dirty="0" err="1" smtClean="0"/>
              <a:t>VanetMobiSim</a:t>
            </a:r>
            <a:r>
              <a:rPr lang="en-US" dirty="0" smtClean="0"/>
              <a: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1202" name="Picture 2" descr="http://themoderatevoice.com/wp-content/uploads/2008_july/Stop_Sign.jpg"/>
          <p:cNvPicPr>
            <a:picLocks noChangeAspect="1" noChangeArrowheads="1"/>
          </p:cNvPicPr>
          <p:nvPr/>
        </p:nvPicPr>
        <p:blipFill>
          <a:blip r:embed="rId2" cstate="print"/>
          <a:srcRect/>
          <a:stretch>
            <a:fillRect/>
          </a:stretch>
        </p:blipFill>
        <p:spPr bwMode="auto">
          <a:xfrm>
            <a:off x="1295400" y="4343400"/>
            <a:ext cx="2362200" cy="1771650"/>
          </a:xfrm>
          <a:prstGeom prst="rect">
            <a:avLst/>
          </a:prstGeom>
          <a:noFill/>
        </p:spPr>
      </p:pic>
      <p:pic>
        <p:nvPicPr>
          <p:cNvPr id="51204" name="Picture 4" descr="http://mysite.myhostcenter.com/s0096b13/images/traffic_lights_mist.jpg"/>
          <p:cNvPicPr>
            <a:picLocks noChangeAspect="1" noChangeArrowheads="1"/>
          </p:cNvPicPr>
          <p:nvPr/>
        </p:nvPicPr>
        <p:blipFill>
          <a:blip r:embed="rId3" cstate="print"/>
          <a:srcRect/>
          <a:stretch>
            <a:fillRect/>
          </a:stretch>
        </p:blipFill>
        <p:spPr bwMode="auto">
          <a:xfrm>
            <a:off x="4876800" y="4343400"/>
            <a:ext cx="2438400" cy="175323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Stop Signs and Traffic Signals</a:t>
            </a:r>
            <a:endParaRPr lang="en-US" dirty="0"/>
          </a:p>
        </p:txBody>
      </p:sp>
      <p:sp>
        <p:nvSpPr>
          <p:cNvPr id="3" name="Content Placeholder 2"/>
          <p:cNvSpPr>
            <a:spLocks noGrp="1"/>
          </p:cNvSpPr>
          <p:nvPr>
            <p:ph sz="quarter" idx="1"/>
          </p:nvPr>
        </p:nvSpPr>
        <p:spPr/>
        <p:txBody>
          <a:bodyPr/>
          <a:lstStyle/>
          <a:p>
            <a:r>
              <a:rPr lang="en-US" dirty="0" smtClean="0"/>
              <a:t>When a vehicle reaches a stop sign, the macro-mobility model passes information about the number of cars in front of the vehicle of if any vehicles arrived first at other junctions of the intersection. Following the right-car priority rule, our vehicle waits its turn to move through a given intersection.</a:t>
            </a:r>
          </a:p>
          <a:p>
            <a:r>
              <a:rPr lang="en-US" dirty="0" smtClean="0"/>
              <a:t>The traffic light mechanism decelerates a vehicle as it approaches a RED light and accelerates, to a max speed, if approaching a GREEN light. Another feature is that if a vehicle is slowing down as it approaches a RED light, and the traffic signal turns GREEN, then the vehicle begins to accelerate which models a drivers behavior.</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a:t>
            </a:r>
            <a:endParaRPr lang="en-US" dirty="0"/>
          </a:p>
        </p:txBody>
      </p:sp>
      <p:sp>
        <p:nvSpPr>
          <p:cNvPr id="3" name="Content Placeholder 2"/>
          <p:cNvSpPr>
            <a:spLocks noGrp="1"/>
          </p:cNvSpPr>
          <p:nvPr>
            <p:ph sz="quarter" idx="1"/>
          </p:nvPr>
        </p:nvSpPr>
        <p:spPr/>
        <p:txBody>
          <a:bodyPr/>
          <a:lstStyle/>
          <a:p>
            <a:r>
              <a:rPr lang="en-US" dirty="0" smtClean="0"/>
              <a:t>A definite enhancement to this simulation tool is the ability to model a drivers ability to change lanes to pass slower vehicles. It follows a formula that weighs the pros of switching lanes against the cons of other vehicles in the same and new lane. If the calculations show an advantage, and it is determined that a safe lane change is possible, then a driver may switch lanes. </a:t>
            </a:r>
          </a:p>
          <a:p>
            <a:endParaRPr lang="en-US" dirty="0" smtClean="0"/>
          </a:p>
          <a:p>
            <a:endParaRPr lang="en-US" dirty="0" smtClean="0"/>
          </a:p>
          <a:p>
            <a:pPr>
              <a:buNone/>
            </a:pP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52600" y="4114800"/>
            <a:ext cx="5867400" cy="381000"/>
          </a:xfrm>
          <a:prstGeom prst="rect">
            <a:avLst/>
          </a:prstGeom>
          <a:noFill/>
        </p:spPr>
      </p:pic>
      <p:sp>
        <p:nvSpPr>
          <p:cNvPr id="522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0" y="4572000"/>
            <a:ext cx="1619250" cy="381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Setup</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6" name="Content Placeholder 5"/>
          <p:cNvSpPr>
            <a:spLocks noGrp="1"/>
          </p:cNvSpPr>
          <p:nvPr>
            <p:ph sz="quarter" idx="1"/>
          </p:nvPr>
        </p:nvSpPr>
        <p:spPr/>
        <p:txBody>
          <a:bodyPr/>
          <a:lstStyle/>
          <a:p>
            <a:r>
              <a:rPr lang="en-US" dirty="0" smtClean="0"/>
              <a:t>A 1500mx1500m road topology where squares represent entry/exit points for vehicles traveling 15 m/s and circles for vehicles traveling 20 m/s</a:t>
            </a:r>
          </a:p>
          <a:p>
            <a:r>
              <a:rPr lang="en-US" dirty="0" smtClean="0"/>
              <a:t>Transition probability matrix</a:t>
            </a:r>
            <a:br>
              <a:rPr lang="en-US" dirty="0" smtClean="0"/>
            </a:br>
            <a:r>
              <a:rPr lang="en-US" dirty="0" smtClean="0"/>
              <a:t>shows the transitions from </a:t>
            </a:r>
            <a:br>
              <a:rPr lang="en-US" dirty="0" smtClean="0"/>
            </a:br>
            <a:r>
              <a:rPr lang="en-US" dirty="0" smtClean="0"/>
              <a:t>the slow to faster speeds</a:t>
            </a:r>
          </a:p>
          <a:p>
            <a:r>
              <a:rPr lang="en-US" dirty="0" smtClean="0"/>
              <a:t>Traffic density varies from</a:t>
            </a:r>
            <a:br>
              <a:rPr lang="en-US" dirty="0" smtClean="0"/>
            </a:br>
            <a:r>
              <a:rPr lang="en-US" dirty="0" smtClean="0"/>
              <a:t>10 to 50 vehicles/km</a:t>
            </a:r>
          </a:p>
          <a:p>
            <a:r>
              <a:rPr lang="en-US" dirty="0" smtClean="0"/>
              <a:t>Simulations were done for</a:t>
            </a:r>
            <a:br>
              <a:rPr lang="en-US" dirty="0" smtClean="0"/>
            </a:br>
            <a:r>
              <a:rPr lang="en-US" dirty="0" smtClean="0"/>
              <a:t>RWP (Random Way Point), CSM (Constant Speed Motion), FTM, IDM, IDM-IM, IDM-LC</a:t>
            </a:r>
          </a:p>
        </p:txBody>
      </p:sp>
      <p:pic>
        <p:nvPicPr>
          <p:cNvPr id="7" name="Picture 6"/>
          <p:cNvPicPr/>
          <p:nvPr/>
        </p:nvPicPr>
        <p:blipFill>
          <a:blip r:embed="rId2" cstate="print"/>
          <a:srcRect/>
          <a:stretch>
            <a:fillRect/>
          </a:stretch>
        </p:blipFill>
        <p:spPr bwMode="auto">
          <a:xfrm>
            <a:off x="4648200" y="2057400"/>
            <a:ext cx="4138882" cy="3068829"/>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sp>
        <p:nvSpPr>
          <p:cNvPr id="3" name="Content Placeholder 2"/>
          <p:cNvSpPr>
            <a:spLocks noGrp="1"/>
          </p:cNvSpPr>
          <p:nvPr>
            <p:ph sz="quarter" idx="1"/>
          </p:nvPr>
        </p:nvSpPr>
        <p:spPr/>
        <p:txBody>
          <a:bodyPr/>
          <a:lstStyle/>
          <a:p>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7" name="Picture 16"/>
          <p:cNvPicPr/>
          <p:nvPr/>
        </p:nvPicPr>
        <p:blipFill>
          <a:blip r:embed="rId2" cstate="print"/>
          <a:srcRect/>
          <a:stretch>
            <a:fillRect/>
          </a:stretch>
        </p:blipFill>
        <p:spPr bwMode="auto">
          <a:xfrm>
            <a:off x="4953000" y="1219200"/>
            <a:ext cx="3742067" cy="303986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of Discussion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What are the consequences when trying to relay safety messages to other vehicles when the network is constantly disconnected?</a:t>
            </a:r>
          </a:p>
          <a:p>
            <a:r>
              <a:rPr lang="en-US" dirty="0" smtClean="0"/>
              <a:t>In a disconnected VANET what are the key characteristics to observe and what are the adverse effects on performance in the network?</a:t>
            </a:r>
          </a:p>
          <a:p>
            <a:r>
              <a:rPr lang="en-US" dirty="0" smtClean="0"/>
              <a:t>What is the solution to a disconnected VANET if any? And if there is not a viable solution to this problem how can the affects of network fragmentation become minimized?</a:t>
            </a:r>
          </a:p>
          <a:p>
            <a:r>
              <a:rPr lang="en-US" dirty="0" smtClean="0"/>
              <a:t>Given a collection of empirical data, how realistic is it to mathematically model for the scenario of expecting disconnections in a communications network?</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The Car Following Model</a:t>
            </a:r>
            <a:endParaRPr lang="en-US" dirty="0"/>
          </a:p>
        </p:txBody>
      </p:sp>
      <p:sp>
        <p:nvSpPr>
          <p:cNvPr id="12" name="Content Placeholder 11"/>
          <p:cNvSpPr>
            <a:spLocks noGrp="1"/>
          </p:cNvSpPr>
          <p:nvPr>
            <p:ph sz="quarter" idx="2"/>
          </p:nvPr>
        </p:nvSpPr>
        <p:spPr>
          <a:xfrm>
            <a:off x="533400" y="3276600"/>
            <a:ext cx="8140446" cy="2877312"/>
          </a:xfrm>
        </p:spPr>
        <p:txBody>
          <a:bodyPr>
            <a:normAutofit fontScale="92500"/>
          </a:bodyPr>
          <a:lstStyle/>
          <a:p>
            <a:pPr>
              <a:buFont typeface="Arial" pitchFamily="34" charset="0"/>
              <a:buChar char="•"/>
            </a:pPr>
            <a:r>
              <a:rPr lang="en-US" dirty="0" smtClean="0"/>
              <a:t>Single Lane Model (blue arrows)</a:t>
            </a:r>
          </a:p>
          <a:p>
            <a:pPr lvl="1">
              <a:buFont typeface="Arial" pitchFamily="34" charset="0"/>
              <a:buChar char="•"/>
            </a:pPr>
            <a:r>
              <a:rPr lang="en-US" dirty="0" smtClean="0"/>
              <a:t>Inter-vehicle distances measured between cars in the same lane</a:t>
            </a:r>
          </a:p>
          <a:p>
            <a:pPr>
              <a:buFont typeface="Arial" pitchFamily="34" charset="0"/>
              <a:buChar char="•"/>
            </a:pPr>
            <a:r>
              <a:rPr lang="en-US" dirty="0" smtClean="0"/>
              <a:t>Multi Lane Model (red arrows)</a:t>
            </a:r>
          </a:p>
          <a:p>
            <a:pPr lvl="1">
              <a:buFont typeface="Arial" pitchFamily="34" charset="0"/>
              <a:buChar char="•"/>
            </a:pPr>
            <a:r>
              <a:rPr lang="en-US" dirty="0" smtClean="0"/>
              <a:t>Inter-vehicle distances measured between the closest adjacent vehicle, which more closely represents the situation of a communications network</a:t>
            </a:r>
          </a:p>
          <a:p>
            <a:pPr lvl="1">
              <a:buFont typeface="Arial" pitchFamily="34" charset="0"/>
              <a:buChar char="•"/>
            </a:pPr>
            <a:r>
              <a:rPr lang="en-US" dirty="0" smtClean="0"/>
              <a:t>One adjustment from the traditional Car Following Model</a:t>
            </a:r>
          </a:p>
        </p:txBody>
      </p:sp>
      <p:pic>
        <p:nvPicPr>
          <p:cNvPr id="13" name="Picture 2"/>
          <p:cNvPicPr>
            <a:picLocks noGrp="1" noChangeAspect="1" noChangeArrowheads="1"/>
          </p:cNvPicPr>
          <p:nvPr>
            <p:ph sz="quarter" idx="1"/>
          </p:nvPr>
        </p:nvPicPr>
        <p:blipFill>
          <a:blip r:embed="rId3" cstate="print"/>
          <a:srcRect/>
          <a:stretch>
            <a:fillRect/>
          </a:stretch>
        </p:blipFill>
        <p:spPr bwMode="auto">
          <a:xfrm>
            <a:off x="1371600" y="1295400"/>
            <a:ext cx="6423469" cy="1828799"/>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Car Following Model</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p:cNvGraphicFramePr>
            <a:graphicFrameLocks noGrp="1"/>
          </p:cNvGraphicFramePr>
          <p:nvPr/>
        </p:nvGraphicFramePr>
        <p:xfrm>
          <a:off x="1066800" y="2167128"/>
          <a:ext cx="7391400" cy="1414272"/>
        </p:xfrm>
        <a:graphic>
          <a:graphicData uri="http://schemas.openxmlformats.org/drawingml/2006/table">
            <a:tbl>
              <a:tblPr/>
              <a:tblGrid>
                <a:gridCol w="2514600"/>
                <a:gridCol w="4876800"/>
              </a:tblGrid>
              <a:tr h="1414272">
                <a:tc>
                  <a:txBody>
                    <a:bodyPr/>
                    <a:lstStyle/>
                    <a:p>
                      <a:pPr marL="0" marR="0" indent="457200">
                        <a:lnSpc>
                          <a:spcPct val="115000"/>
                        </a:lnSpc>
                        <a:spcBef>
                          <a:spcPts val="0"/>
                        </a:spcBef>
                        <a:spcAft>
                          <a:spcPts val="0"/>
                        </a:spcAft>
                      </a:pPr>
                      <a:endParaRPr lang="en-US" sz="12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S’ - headway spacing between rear bumper to rear bumper</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L - effective vehicle length in meters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driver reaction time in seconds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 vehicle sped in meters/second</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reciprocal of twice the max average deceleration of a following vehicle (</a:t>
                      </a:r>
                      <a:r>
                        <a:rPr lang="en-US" sz="1200" dirty="0" err="1" smtClean="0">
                          <a:latin typeface="Calibri"/>
                          <a:ea typeface="Times New Roman"/>
                          <a:cs typeface="Times New Roman"/>
                        </a:rPr>
                        <a:t>ie</a:t>
                      </a:r>
                      <a:r>
                        <a:rPr lang="en-US" sz="1200" dirty="0" smtClean="0">
                          <a:latin typeface="Calibri"/>
                          <a:ea typeface="Times New Roman"/>
                          <a:cs typeface="Times New Roman"/>
                        </a:rPr>
                        <a:t> approximately 0.075             )</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7" name="Picture 16"/>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89264" y="2590800"/>
            <a:ext cx="2511136" cy="381000"/>
          </a:xfrm>
          <a:prstGeom prst="rect">
            <a:avLst/>
          </a:prstGeom>
          <a:noFill/>
        </p:spPr>
      </p:pic>
      <p:pic>
        <p:nvPicPr>
          <p:cNvPr id="8" name="Picture 15"/>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962400" y="2609850"/>
            <a:ext cx="133350" cy="209550"/>
          </a:xfrm>
          <a:prstGeom prst="rect">
            <a:avLst/>
          </a:prstGeom>
          <a:noFill/>
        </p:spPr>
      </p:pic>
      <p:pic>
        <p:nvPicPr>
          <p:cNvPr id="9" name="Picture 14"/>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029075" y="2990850"/>
            <a:ext cx="85725" cy="209550"/>
          </a:xfrm>
          <a:prstGeom prst="rect">
            <a:avLst/>
          </a:prstGeom>
          <a:noFill/>
        </p:spPr>
      </p:pic>
      <p:pic>
        <p:nvPicPr>
          <p:cNvPr id="10" name="Picture 13"/>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972175" y="3219450"/>
            <a:ext cx="352425" cy="209550"/>
          </a:xfrm>
          <a:prstGeom prst="rect">
            <a:avLst/>
          </a:prstGeom>
          <a:noFill/>
        </p:spPr>
      </p:pic>
      <p:graphicFrame>
        <p:nvGraphicFramePr>
          <p:cNvPr id="11" name="Table 10"/>
          <p:cNvGraphicFramePr>
            <a:graphicFrameLocks noGrp="1"/>
          </p:cNvGraphicFramePr>
          <p:nvPr/>
        </p:nvGraphicFramePr>
        <p:xfrm>
          <a:off x="762000" y="4724400"/>
          <a:ext cx="7696200" cy="1371600"/>
        </p:xfrm>
        <a:graphic>
          <a:graphicData uri="http://schemas.openxmlformats.org/drawingml/2006/table">
            <a:tbl>
              <a:tblPr/>
              <a:tblGrid>
                <a:gridCol w="2743200"/>
                <a:gridCol w="4953000"/>
              </a:tblGrid>
              <a:tr h="1371600">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road level inter-vehicle spacing</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minimum spacing between any two adjacent vehicles</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inter-arrival time of vehicles on any lane from fix observation </a:t>
                      </a:r>
                      <a:r>
                        <a:rPr lang="en-US" sz="1200" dirty="0" smtClean="0">
                          <a:latin typeface="Calibri"/>
                          <a:ea typeface="Times New Roman"/>
                          <a:cs typeface="Times New Roman"/>
                        </a:rPr>
                        <a:t>point</a:t>
                      </a:r>
                      <a:endParaRPr lang="en-US" sz="11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a:t>
                      </a:r>
                      <a:r>
                        <a:rPr lang="en-US" sz="1200" dirty="0">
                          <a:latin typeface="Calibri"/>
                          <a:ea typeface="Times New Roman"/>
                          <a:cs typeface="Times New Roman"/>
                        </a:rPr>
                        <a:t>- vehicle sped in meters/second</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12" name="Picture 12"/>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85800" y="5029200"/>
            <a:ext cx="2286000" cy="532086"/>
          </a:xfrm>
          <a:prstGeom prst="rect">
            <a:avLst/>
          </a:prstGeom>
          <a:noFill/>
        </p:spPr>
      </p:pic>
      <p:pic>
        <p:nvPicPr>
          <p:cNvPr id="13" name="Picture 11"/>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3886200" y="4743450"/>
            <a:ext cx="85725" cy="209550"/>
          </a:xfrm>
          <a:prstGeom prst="rect">
            <a:avLst/>
          </a:prstGeom>
          <a:noFill/>
        </p:spPr>
      </p:pic>
      <p:pic>
        <p:nvPicPr>
          <p:cNvPr id="14" name="Picture 10"/>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3886200" y="4953000"/>
            <a:ext cx="295275" cy="209550"/>
          </a:xfrm>
          <a:prstGeom prst="rect">
            <a:avLst/>
          </a:prstGeom>
          <a:noFill/>
        </p:spPr>
      </p:pic>
      <p:pic>
        <p:nvPicPr>
          <p:cNvPr id="15" name="Picture 9"/>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3886200" y="5181600"/>
            <a:ext cx="95250" cy="209550"/>
          </a:xfrm>
          <a:prstGeom prst="rect">
            <a:avLst/>
          </a:prstGeom>
          <a:noFill/>
        </p:spPr>
      </p:pic>
      <p:sp>
        <p:nvSpPr>
          <p:cNvPr id="16" name="TextBox 1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Berkeley Highway Laboratory (BHL) Empirical Data</a:t>
            </a:r>
            <a:endParaRPr lang="en-US" dirty="0"/>
          </a:p>
        </p:txBody>
      </p:sp>
      <p:sp>
        <p:nvSpPr>
          <p:cNvPr id="3" name="Content Placeholder 2"/>
          <p:cNvSpPr>
            <a:spLocks noGrp="1"/>
          </p:cNvSpPr>
          <p:nvPr>
            <p:ph sz="quarter" idx="1"/>
          </p:nvPr>
        </p:nvSpPr>
        <p:spPr>
          <a:xfrm>
            <a:off x="457200" y="4648200"/>
            <a:ext cx="4041648" cy="1508760"/>
          </a:xfrm>
          <a:ln>
            <a:noFill/>
          </a:ln>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a:buFont typeface="Arial" pitchFamily="34" charset="0"/>
              <a:buChar char="•"/>
            </a:pPr>
            <a:r>
              <a:rPr lang="en-US" sz="1600" dirty="0" smtClean="0"/>
              <a:t>Volume of cars entering network given time of day</a:t>
            </a:r>
          </a:p>
          <a:p>
            <a:pPr>
              <a:buFont typeface="Arial" pitchFamily="34" charset="0"/>
              <a:buChar char="•"/>
            </a:pPr>
            <a:r>
              <a:rPr lang="en-US" sz="1600" dirty="0" smtClean="0"/>
              <a:t>Recordings taken at 60 readings/sec</a:t>
            </a:r>
          </a:p>
          <a:p>
            <a:pPr>
              <a:buFont typeface="Arial" pitchFamily="34" charset="0"/>
              <a:buChar char="•"/>
            </a:pPr>
            <a:r>
              <a:rPr lang="en-US" sz="1600" dirty="0" smtClean="0"/>
              <a:t>Can be used to extract the inter-arrival times</a:t>
            </a:r>
          </a:p>
          <a:p>
            <a:pPr>
              <a:buFont typeface="Arial" pitchFamily="34" charset="0"/>
              <a:buChar char="•"/>
            </a:pPr>
            <a:r>
              <a:rPr lang="en-US" sz="1600" dirty="0" smtClean="0"/>
              <a:t>Peak of traffic volume ~3-5pm</a:t>
            </a:r>
          </a:p>
          <a:p>
            <a:pPr>
              <a:buFont typeface="Arial" pitchFamily="34" charset="0"/>
              <a:buChar char="•"/>
            </a:pPr>
            <a:r>
              <a:rPr lang="en-US" sz="1600" dirty="0" smtClean="0"/>
              <a:t>Valley of traffic volume ~1-3am</a:t>
            </a:r>
          </a:p>
          <a:p>
            <a:endParaRPr lang="en-US" sz="1600" dirty="0"/>
          </a:p>
        </p:txBody>
      </p:sp>
      <p:sp>
        <p:nvSpPr>
          <p:cNvPr id="4" name="Content Placeholder 3"/>
          <p:cNvSpPr>
            <a:spLocks noGrp="1"/>
          </p:cNvSpPr>
          <p:nvPr>
            <p:ph sz="quarter" idx="2"/>
          </p:nvPr>
        </p:nvSpPr>
        <p:spPr>
          <a:xfrm>
            <a:off x="4632198" y="4648200"/>
            <a:ext cx="4041648" cy="1505712"/>
          </a:xfrm>
        </p:spPr>
        <p:txBody>
          <a:bodyPr>
            <a:normAutofit fontScale="92500" lnSpcReduction="20000"/>
          </a:bodyPr>
          <a:lstStyle/>
          <a:p>
            <a:pPr>
              <a:buFont typeface="Arial" pitchFamily="34" charset="0"/>
              <a:buChar char="•"/>
            </a:pPr>
            <a:r>
              <a:rPr lang="en-US" sz="1600" dirty="0" smtClean="0"/>
              <a:t>Vehicle speed (mph) given time of day</a:t>
            </a:r>
          </a:p>
          <a:p>
            <a:pPr>
              <a:buFont typeface="Arial" pitchFamily="34" charset="0"/>
              <a:buChar char="•"/>
            </a:pPr>
            <a:r>
              <a:rPr lang="en-US" sz="1600" dirty="0" smtClean="0"/>
              <a:t>Rush hour traffic ~3-5pm</a:t>
            </a:r>
          </a:p>
          <a:p>
            <a:pPr lvl="1">
              <a:buFont typeface="Arial" pitchFamily="34" charset="0"/>
              <a:buChar char="•"/>
            </a:pPr>
            <a:r>
              <a:rPr lang="en-US" sz="1300" dirty="0" smtClean="0"/>
              <a:t>Causes slower speeds</a:t>
            </a:r>
          </a:p>
        </p:txBody>
      </p:sp>
      <p:pic>
        <p:nvPicPr>
          <p:cNvPr id="5" name="Picture 2"/>
          <p:cNvPicPr>
            <a:picLocks noChangeAspect="1" noChangeArrowheads="1"/>
          </p:cNvPicPr>
          <p:nvPr/>
        </p:nvPicPr>
        <p:blipFill>
          <a:blip r:embed="rId3" cstate="print"/>
          <a:srcRect/>
          <a:stretch>
            <a:fillRect/>
          </a:stretch>
        </p:blipFill>
        <p:spPr bwMode="auto">
          <a:xfrm>
            <a:off x="457200" y="1219200"/>
            <a:ext cx="3995297" cy="33528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4586748" y="1219199"/>
            <a:ext cx="4100052" cy="3429001"/>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Density Function (PDF) of Inter-Arrival Times and Vehicle Speeds</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447800" y="1295400"/>
            <a:ext cx="6076401" cy="2819400"/>
          </a:xfrm>
          <a:prstGeom prst="rect">
            <a:avLst/>
          </a:prstGeom>
          <a:noFill/>
          <a:ln w="9525">
            <a:noFill/>
            <a:miter lim="800000"/>
            <a:headEnd/>
            <a:tailEnd/>
          </a:ln>
        </p:spPr>
      </p:pic>
      <p:sp>
        <p:nvSpPr>
          <p:cNvPr id="8" name="Content Placeholder 7"/>
          <p:cNvSpPr>
            <a:spLocks noGrp="1"/>
          </p:cNvSpPr>
          <p:nvPr>
            <p:ph sz="quarter" idx="1"/>
          </p:nvPr>
        </p:nvSpPr>
        <p:spPr>
          <a:xfrm>
            <a:off x="457200" y="4191000"/>
            <a:ext cx="8229600" cy="1965960"/>
          </a:xfrm>
        </p:spPr>
        <p:txBody>
          <a:bodyPr>
            <a:normAutofit fontScale="85000" lnSpcReduction="20000"/>
          </a:bodyPr>
          <a:lstStyle/>
          <a:p>
            <a:pPr>
              <a:buFont typeface="Arial" pitchFamily="34" charset="0"/>
              <a:buChar char="•"/>
            </a:pPr>
            <a:r>
              <a:rPr lang="en-US" dirty="0" smtClean="0"/>
              <a:t>Since we are concerned with disconnected networks, will focus on the 1-3am data (The blue colored lines)</a:t>
            </a:r>
          </a:p>
          <a:p>
            <a:pPr>
              <a:buFont typeface="Arial" pitchFamily="34" charset="0"/>
              <a:buChar char="•"/>
            </a:pPr>
            <a:r>
              <a:rPr lang="en-US" dirty="0" smtClean="0"/>
              <a:t>PDF of Inter-arrival time similar to the general exponential distribution</a:t>
            </a:r>
          </a:p>
          <a:p>
            <a:pPr>
              <a:buFont typeface="Arial" pitchFamily="34" charset="0"/>
              <a:buChar char="•"/>
            </a:pPr>
            <a:r>
              <a:rPr lang="en-US" dirty="0" smtClean="0"/>
              <a:t>Inter-arrival times range anywhere from 0 to past 30 seconds</a:t>
            </a:r>
          </a:p>
          <a:p>
            <a:pPr>
              <a:buFont typeface="Arial" pitchFamily="34" charset="0"/>
              <a:buChar char="•"/>
            </a:pPr>
            <a:r>
              <a:rPr lang="en-US" dirty="0" smtClean="0"/>
              <a:t>PDF of vehicle speeds similar to a normal distribution</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a:t>
            </a:r>
            <a:endParaRPr lang="en-US" dirty="0"/>
          </a:p>
        </p:txBody>
      </p:sp>
      <p:sp>
        <p:nvSpPr>
          <p:cNvPr id="3" name="Content Placeholder 2"/>
          <p:cNvSpPr>
            <a:spLocks noGrp="1"/>
          </p:cNvSpPr>
          <p:nvPr>
            <p:ph sz="quarter" idx="1"/>
          </p:nvPr>
        </p:nvSpPr>
        <p:spPr>
          <a:xfrm>
            <a:off x="457200" y="4434840"/>
            <a:ext cx="8229600" cy="2042160"/>
          </a:xfrm>
        </p:spPr>
        <p:txBody>
          <a:bodyPr>
            <a:normAutofit fontScale="55000" lnSpcReduction="20000"/>
          </a:bodyPr>
          <a:lstStyle/>
          <a:p>
            <a:pPr>
              <a:buFont typeface="Arial" pitchFamily="34" charset="0"/>
              <a:buChar char="•"/>
            </a:pPr>
            <a:r>
              <a:rPr lang="en-US" dirty="0" smtClean="0"/>
              <a:t>Can approximate S =  V, which results in figure 5(a)</a:t>
            </a:r>
          </a:p>
          <a:p>
            <a:pPr>
              <a:buFont typeface="Arial" pitchFamily="34" charset="0"/>
              <a:buChar char="•"/>
            </a:pPr>
            <a:r>
              <a:rPr lang="en-US" dirty="0" smtClean="0"/>
              <a:t>Inter-vehicle spacing is anywhere from 0 to 1000km!</a:t>
            </a:r>
          </a:p>
          <a:p>
            <a:pPr>
              <a:buFont typeface="Arial" pitchFamily="34" charset="0"/>
              <a:buChar char="•"/>
            </a:pPr>
            <a:r>
              <a:rPr lang="en-US" dirty="0" smtClean="0"/>
              <a:t>Can model PDF of inter-vehicle spacing by                         where</a:t>
            </a:r>
          </a:p>
          <a:p>
            <a:pPr>
              <a:buFont typeface="Arial" pitchFamily="34" charset="0"/>
              <a:buChar char="•"/>
            </a:pPr>
            <a:r>
              <a:rPr lang="en-US" dirty="0" smtClean="0"/>
              <a:t>Integrating                          we can get the Cumulative Density Function of the inter-vehicle spacing.</a:t>
            </a:r>
          </a:p>
          <a:p>
            <a:pPr>
              <a:buFont typeface="Arial" pitchFamily="34" charset="0"/>
              <a:buChar char="•"/>
            </a:pPr>
            <a:r>
              <a:rPr lang="en-US" dirty="0" smtClean="0"/>
              <a:t>Define range of communication to be 250m or less</a:t>
            </a:r>
          </a:p>
          <a:p>
            <a:pPr>
              <a:buFont typeface="Arial" pitchFamily="34" charset="0"/>
              <a:buChar char="•"/>
            </a:pPr>
            <a:r>
              <a:rPr lang="en-US" dirty="0" smtClean="0"/>
              <a:t>From figure 5(b) we see there is a 65% chance of being connected to the network.</a:t>
            </a:r>
          </a:p>
          <a:p>
            <a:pPr>
              <a:buFont typeface="Arial" pitchFamily="34" charset="0"/>
              <a:buChar char="•"/>
            </a:pPr>
            <a:r>
              <a:rPr lang="en-US" dirty="0" smtClean="0"/>
              <a:t>However, this assumes 100% market penetration… Highly unlikely! </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453571" y="1368912"/>
            <a:ext cx="6233229" cy="2745888"/>
          </a:xfrm>
          <a:prstGeom prst="rect">
            <a:avLst/>
          </a:prstGeom>
          <a:noFill/>
          <a:ln w="9525">
            <a:noFill/>
            <a:miter lim="800000"/>
            <a:headEnd/>
            <a:tailEnd/>
          </a:ln>
        </p:spPr>
      </p:pic>
      <p:sp>
        <p:nvSpPr>
          <p:cNvPr id="5" name="TextBox 4"/>
          <p:cNvSpPr txBox="1"/>
          <p:nvPr/>
        </p:nvSpPr>
        <p:spPr>
          <a:xfrm>
            <a:off x="457200" y="2057400"/>
            <a:ext cx="2743200" cy="1200329"/>
          </a:xfrm>
          <a:prstGeom prst="rect">
            <a:avLst/>
          </a:prstGeom>
          <a:noFill/>
        </p:spPr>
        <p:txBody>
          <a:bodyPr wrap="square" rtlCol="0">
            <a:spAutoFit/>
          </a:bodyPr>
          <a:lstStyle/>
          <a:p>
            <a:pPr algn="ctr"/>
            <a:r>
              <a:rPr lang="en-US" dirty="0" smtClean="0"/>
              <a:t>Modified Equation for the Inter-Vehicle Spacing:</a:t>
            </a:r>
          </a:p>
          <a:p>
            <a:pPr algn="ctr"/>
            <a:endParaRPr lang="en-US" dirty="0" smtClean="0"/>
          </a:p>
          <a:p>
            <a:pPr algn="ctr"/>
            <a:endParaRPr lang="en-US" dirty="0"/>
          </a:p>
        </p:txBody>
      </p:sp>
      <p:pic>
        <p:nvPicPr>
          <p:cNvPr id="6"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2000" y="2761115"/>
            <a:ext cx="2133600" cy="496614"/>
          </a:xfrm>
          <a:prstGeom prst="rect">
            <a:avLst/>
          </a:prstGeom>
          <a:noFill/>
        </p:spPr>
      </p:pic>
      <p:pic>
        <p:nvPicPr>
          <p:cNvPr id="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86200" y="4876800"/>
            <a:ext cx="1181100" cy="304800"/>
          </a:xfrm>
          <a:prstGeom prst="rect">
            <a:avLst/>
          </a:prstGeom>
          <a:noFill/>
        </p:spPr>
      </p:pic>
      <p:pic>
        <p:nvPicPr>
          <p:cNvPr id="8"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562600" y="4810125"/>
            <a:ext cx="695325" cy="371475"/>
          </a:xfrm>
          <a:prstGeom prst="rect">
            <a:avLst/>
          </a:prstGeom>
          <a:noFill/>
        </p:spPr>
      </p:pic>
      <p:pic>
        <p:nvPicPr>
          <p:cNvPr id="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38300" y="5181600"/>
            <a:ext cx="1181100" cy="304800"/>
          </a:xfrm>
          <a:prstGeom prst="rect">
            <a:avLst/>
          </a:prstGeom>
          <a:noFill/>
        </p:spPr>
      </p:pic>
      <p:sp>
        <p:nvSpPr>
          <p:cNvPr id="10" name="TextBox 9"/>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1958</TotalTime>
  <Words>2568</Words>
  <Application>Microsoft Office PowerPoint</Application>
  <PresentationFormat>On-screen Show (4:3)</PresentationFormat>
  <Paragraphs>229</Paragraphs>
  <Slides>37</Slides>
  <Notes>4</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Origin</vt:lpstr>
      <vt:lpstr>VANET Vehicular Ad Hoc Network</vt:lpstr>
      <vt:lpstr>What is VANET?</vt:lpstr>
      <vt:lpstr>Routing in Sparse Vehicular Ad Hoc Wireless Networks</vt:lpstr>
      <vt:lpstr>Points of Discussion</vt:lpstr>
      <vt:lpstr>The Car Following Model</vt:lpstr>
      <vt:lpstr>The Car Following Model</vt:lpstr>
      <vt:lpstr>Berkeley Highway Laboratory (BHL) Empirical Data</vt:lpstr>
      <vt:lpstr>Probability Density Function (PDF) of Inter-Arrival Times and Vehicle Speeds</vt:lpstr>
      <vt:lpstr>Inter-Vehicle Spacing</vt:lpstr>
      <vt:lpstr>Inter-Vehicle Spacing Distribution</vt:lpstr>
      <vt:lpstr>Kolmogorov-Smirnov Test (K-S Test)</vt:lpstr>
      <vt:lpstr>Kolmogorov-Smirnov Test (K-S Test)</vt:lpstr>
      <vt:lpstr>Analytical Data for D Statistics from Kolmogorov-Smirnov Test </vt:lpstr>
      <vt:lpstr>Key Characteristics</vt:lpstr>
      <vt:lpstr>Disconnected networks with two directional traffic</vt:lpstr>
      <vt:lpstr>Spatial Delay</vt:lpstr>
      <vt:lpstr>Store-Carry-Forward</vt:lpstr>
      <vt:lpstr>Simulation Results</vt:lpstr>
      <vt:lpstr>Simulation Results</vt:lpstr>
      <vt:lpstr>Simulation Results</vt:lpstr>
      <vt:lpstr>Vehicular Mobility Simulation for VANETs</vt:lpstr>
      <vt:lpstr>VanetMobiSim</vt:lpstr>
      <vt:lpstr>Realistic Simulations</vt:lpstr>
      <vt:lpstr>Macro-Mobility Features</vt:lpstr>
      <vt:lpstr>Macro-Mobility Features: Road Topologies</vt:lpstr>
      <vt:lpstr>Macro-Mobility Features: Road Topologies</vt:lpstr>
      <vt:lpstr>Macro-Mobility Features: Enhancements</vt:lpstr>
      <vt:lpstr>Macro-Mobility Features: Movement Patterns</vt:lpstr>
      <vt:lpstr>Macro-Mobility Features: Movement Patterns</vt:lpstr>
      <vt:lpstr>Micro-Mobility Features</vt:lpstr>
      <vt:lpstr>Models in VanetMobiSim</vt:lpstr>
      <vt:lpstr>Models in VanetMobiSim</vt:lpstr>
      <vt:lpstr>IDM-IM (Intersection Management)</vt:lpstr>
      <vt:lpstr>IDM-IM Stop Signs and Traffic Signals</vt:lpstr>
      <vt:lpstr>IDM-LC Lane Change</vt:lpstr>
      <vt:lpstr>Simulation Setup</vt:lpstr>
      <vt:lpstr>Simulation 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Felix</dc:creator>
  <cp:lastModifiedBy>Felix</cp:lastModifiedBy>
  <cp:revision>252</cp:revision>
  <dcterms:created xsi:type="dcterms:W3CDTF">2006-08-16T00:00:00Z</dcterms:created>
  <dcterms:modified xsi:type="dcterms:W3CDTF">2012-10-26T07:42:37Z</dcterms:modified>
</cp:coreProperties>
</file>